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2" r:id="rId2"/>
    <p:sldId id="308" r:id="rId3"/>
    <p:sldId id="310" r:id="rId4"/>
    <p:sldId id="309" r:id="rId5"/>
    <p:sldId id="283" r:id="rId6"/>
    <p:sldId id="311" r:id="rId7"/>
    <p:sldId id="312" r:id="rId8"/>
    <p:sldId id="313" r:id="rId9"/>
    <p:sldId id="314" r:id="rId10"/>
    <p:sldId id="307" r:id="rId11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48" autoAdjust="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7527539779681794E-2"/>
          <c:y val="0.14403292181069971"/>
          <c:w val="0.92288861689106483"/>
          <c:h val="0.732510288065843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Visual Defect rej %</c:v>
                </c:pt>
              </c:strCache>
            </c:strRef>
          </c:tx>
          <c:spPr>
            <a:solidFill>
              <a:srgbClr val="333399"/>
            </a:solidFill>
            <a:ln w="1111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0804360565381669E-2"/>
                  <c:y val="-1.7910104986876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9E-4841-9ADA-1F0FCF84A954}"/>
                </c:ext>
              </c:extLst>
            </c:dLbl>
            <c:dLbl>
              <c:idx val="1"/>
              <c:layout>
                <c:manualLayout>
                  <c:x val="4.8854351674076472E-3"/>
                  <c:y val="-3.6747523495047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9E-4841-9ADA-1F0FCF84A954}"/>
                </c:ext>
              </c:extLst>
            </c:dLbl>
            <c:dLbl>
              <c:idx val="2"/>
              <c:layout>
                <c:manualLayout>
                  <c:x val="9.343543215213454E-3"/>
                  <c:y val="-1.7147150960968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9E-4841-9ADA-1F0FCF84A954}"/>
                </c:ext>
              </c:extLst>
            </c:dLbl>
            <c:dLbl>
              <c:idx val="3"/>
              <c:layout>
                <c:manualLayout>
                  <c:x val="-1.0664728896918429E-3"/>
                  <c:y val="-3.36042672085344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9E-4841-9ADA-1F0FCF84A954}"/>
                </c:ext>
              </c:extLst>
            </c:dLbl>
            <c:dLbl>
              <c:idx val="4"/>
              <c:layout>
                <c:manualLayout>
                  <c:x val="3.6759818059656003E-3"/>
                  <c:y val="-1.0512022690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9E-4841-9ADA-1F0FCF84A954}"/>
                </c:ext>
              </c:extLst>
            </c:dLbl>
            <c:numFmt formatCode="0" sourceLinked="0"/>
            <c:spPr>
              <a:noFill/>
              <a:ln w="22219">
                <a:noFill/>
              </a:ln>
            </c:spPr>
            <c:txPr>
              <a:bodyPr/>
              <a:lstStyle/>
              <a:p>
                <a:pPr>
                  <a:defRPr lang="en-US" sz="1216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5"/>
                <c:pt idx="0">
                  <c:v>Trial First</c:v>
                </c:pt>
                <c:pt idx="2">
                  <c:v>Trial Second</c:v>
                </c:pt>
                <c:pt idx="4">
                  <c:v>Trial Third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7.8</c:v>
                </c:pt>
                <c:pt idx="2">
                  <c:v>19.8</c:v>
                </c:pt>
                <c:pt idx="4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B9E-4841-9ADA-1F0FCF84A95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DFT rej %</c:v>
                </c:pt>
              </c:strCache>
            </c:strRef>
          </c:tx>
          <c:spPr>
            <a:solidFill>
              <a:srgbClr val="00FF00"/>
            </a:solidFill>
            <a:ln w="1137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8974772364135554E-3"/>
                  <c:y val="-1.0370840741681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9E-4841-9ADA-1F0FCF84A954}"/>
                </c:ext>
              </c:extLst>
            </c:dLbl>
            <c:dLbl>
              <c:idx val="1"/>
              <c:layout>
                <c:manualLayout>
                  <c:x val="8.6043111148982991E-3"/>
                  <c:y val="8.98632630598598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9E-4841-9ADA-1F0FCF84A954}"/>
                </c:ext>
              </c:extLst>
            </c:dLbl>
            <c:dLbl>
              <c:idx val="2"/>
              <c:layout>
                <c:manualLayout>
                  <c:x val="1.4014853595491872E-2"/>
                  <c:y val="-8.8445093556854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B9E-4841-9ADA-1F0FCF84A954}"/>
                </c:ext>
              </c:extLst>
            </c:dLbl>
            <c:dLbl>
              <c:idx val="3"/>
              <c:layout>
                <c:manualLayout>
                  <c:x val="1.4297355334030641E-2"/>
                  <c:y val="8.537168741004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9E-4841-9ADA-1F0FCF84A954}"/>
                </c:ext>
              </c:extLst>
            </c:dLbl>
            <c:dLbl>
              <c:idx val="4"/>
              <c:layout>
                <c:manualLayout>
                  <c:x val="9.1755411609068787E-3"/>
                  <c:y val="-1.6721700110067001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9E-4841-9ADA-1F0FCF84A954}"/>
                </c:ext>
              </c:extLst>
            </c:dLbl>
            <c:numFmt formatCode="0" sourceLinked="0"/>
            <c:spPr>
              <a:noFill/>
              <a:ln w="22219">
                <a:noFill/>
              </a:ln>
            </c:spPr>
            <c:txPr>
              <a:bodyPr/>
              <a:lstStyle/>
              <a:p>
                <a:pPr algn="just" rtl="0">
                  <a:defRPr lang="en-US" sz="121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5"/>
                <c:pt idx="0">
                  <c:v>Trial First</c:v>
                </c:pt>
                <c:pt idx="2">
                  <c:v>Trial Second</c:v>
                </c:pt>
                <c:pt idx="4">
                  <c:v>Trial Third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25</c:v>
                </c:pt>
                <c:pt idx="2">
                  <c:v>10.4</c:v>
                </c:pt>
                <c:pt idx="4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B9E-4841-9ADA-1F0FCF84A9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gapDepth val="48"/>
        <c:shape val="box"/>
        <c:axId val="133515520"/>
        <c:axId val="133197824"/>
        <c:axId val="0"/>
      </c:bar3DChart>
      <c:catAx>
        <c:axId val="13351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84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US" sz="1041" b="1" i="0" u="none" strike="noStrike" baseline="0">
                <a:solidFill>
                  <a:schemeClr val="tx1"/>
                </a:solidFill>
                <a:latin typeface="Verdana" pitchFamily="34" charset="0"/>
                <a:ea typeface="Arial"/>
                <a:cs typeface="Arial"/>
              </a:defRPr>
            </a:pPr>
            <a:endParaRPr lang="en-US"/>
          </a:p>
        </c:txPr>
        <c:crossAx val="13319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3197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84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US" sz="1041" b="1" i="0" u="none" strike="noStrike" baseline="0">
                <a:solidFill>
                  <a:schemeClr val="tx1"/>
                </a:solidFill>
                <a:latin typeface="Verdana" pitchFamily="34" charset="0"/>
                <a:ea typeface="Arial"/>
                <a:cs typeface="Arial"/>
              </a:defRPr>
            </a:pPr>
            <a:endParaRPr lang="en-US"/>
          </a:p>
        </c:txPr>
        <c:crossAx val="133515520"/>
        <c:crosses val="autoZero"/>
        <c:crossBetween val="between"/>
        <c:majorUnit val="10"/>
        <c:minorUnit val="1"/>
      </c:valAx>
      <c:spPr>
        <a:noFill/>
        <a:ln w="22219">
          <a:noFill/>
        </a:ln>
      </c:spPr>
    </c:plotArea>
    <c:legend>
      <c:legendPos val="r"/>
      <c:layout>
        <c:manualLayout>
          <c:xMode val="edge"/>
          <c:yMode val="edge"/>
          <c:x val="0.6417502055056038"/>
          <c:y val="1.5236220472440934E-2"/>
          <c:w val="0.34653465346534651"/>
          <c:h val="0.14569215138430278"/>
        </c:manualLayout>
      </c:layout>
      <c:overlay val="0"/>
      <c:spPr>
        <a:noFill/>
        <a:ln w="2846">
          <a:solidFill>
            <a:schemeClr val="tx1"/>
          </a:solidFill>
          <a:prstDash val="solid"/>
        </a:ln>
      </c:spPr>
      <c:txPr>
        <a:bodyPr/>
        <a:lstStyle/>
        <a:p>
          <a:pPr>
            <a:defRPr lang="en-US" sz="1215" b="1" i="0" u="none" strike="noStrike" baseline="0">
              <a:solidFill>
                <a:schemeClr val="tx1"/>
              </a:solidFill>
              <a:latin typeface="Verdana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8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5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7527539779681794E-2"/>
          <c:y val="0.14403292181069971"/>
          <c:w val="0.92288861689106483"/>
          <c:h val="0.732510288065843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Visual Defect rej %</c:v>
                </c:pt>
              </c:strCache>
            </c:strRef>
          </c:tx>
          <c:spPr>
            <a:solidFill>
              <a:srgbClr val="333399"/>
            </a:solidFill>
            <a:ln w="1111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0804360565381669E-2"/>
                  <c:y val="-1.7910104986876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9E-4841-9ADA-1F0FCF84A954}"/>
                </c:ext>
              </c:extLst>
            </c:dLbl>
            <c:dLbl>
              <c:idx val="1"/>
              <c:layout>
                <c:manualLayout>
                  <c:x val="4.8854351674076472E-3"/>
                  <c:y val="-3.6747523495047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9E-4841-9ADA-1F0FCF84A954}"/>
                </c:ext>
              </c:extLst>
            </c:dLbl>
            <c:dLbl>
              <c:idx val="2"/>
              <c:layout>
                <c:manualLayout>
                  <c:x val="9.343543215213454E-3"/>
                  <c:y val="-1.7147150960968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9E-4841-9ADA-1F0FCF84A954}"/>
                </c:ext>
              </c:extLst>
            </c:dLbl>
            <c:dLbl>
              <c:idx val="3"/>
              <c:layout>
                <c:manualLayout>
                  <c:x val="-1.0664728896918429E-3"/>
                  <c:y val="-3.36042672085344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9E-4841-9ADA-1F0FCF84A954}"/>
                </c:ext>
              </c:extLst>
            </c:dLbl>
            <c:dLbl>
              <c:idx val="4"/>
              <c:layout>
                <c:manualLayout>
                  <c:x val="3.6759818059656003E-3"/>
                  <c:y val="-1.0512022690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9E-4841-9ADA-1F0FCF84A954}"/>
                </c:ext>
              </c:extLst>
            </c:dLbl>
            <c:numFmt formatCode="0" sourceLinked="0"/>
            <c:spPr>
              <a:noFill/>
              <a:ln w="22219">
                <a:noFill/>
              </a:ln>
            </c:spPr>
            <c:txPr>
              <a:bodyPr/>
              <a:lstStyle/>
              <a:p>
                <a:pPr>
                  <a:defRPr lang="en-US" sz="1216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Sheet1!$B$1:$N$1</c:f>
              <c:strCache>
                <c:ptCount val="13"/>
                <c:pt idx="0">
                  <c:v>Trial First</c:v>
                </c:pt>
                <c:pt idx="2">
                  <c:v>Trial Second</c:v>
                </c:pt>
                <c:pt idx="4">
                  <c:v>Trial Third</c:v>
                </c:pt>
                <c:pt idx="6">
                  <c:v>Trial fourth</c:v>
                </c:pt>
                <c:pt idx="8">
                  <c:v>Trial fifth</c:v>
                </c:pt>
                <c:pt idx="10">
                  <c:v>Trial sixth</c:v>
                </c:pt>
                <c:pt idx="12">
                  <c:v>Trial Seventh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0">
                  <c:v>7.8</c:v>
                </c:pt>
                <c:pt idx="2">
                  <c:v>19.8</c:v>
                </c:pt>
                <c:pt idx="4">
                  <c:v>4.2</c:v>
                </c:pt>
                <c:pt idx="6">
                  <c:v>3.5</c:v>
                </c:pt>
                <c:pt idx="8">
                  <c:v>3.9</c:v>
                </c:pt>
                <c:pt idx="10">
                  <c:v>4.4000000000000004</c:v>
                </c:pt>
                <c:pt idx="1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B9E-4841-9ADA-1F0FCF84A95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DFT rej %</c:v>
                </c:pt>
              </c:strCache>
            </c:strRef>
          </c:tx>
          <c:spPr>
            <a:solidFill>
              <a:srgbClr val="00FF00"/>
            </a:solidFill>
            <a:ln w="1137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8974772364135554E-3"/>
                  <c:y val="-1.0370840741681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9E-4841-9ADA-1F0FCF84A954}"/>
                </c:ext>
              </c:extLst>
            </c:dLbl>
            <c:dLbl>
              <c:idx val="1"/>
              <c:layout>
                <c:manualLayout>
                  <c:x val="8.6043111148982991E-3"/>
                  <c:y val="8.98632630598598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9E-4841-9ADA-1F0FCF84A954}"/>
                </c:ext>
              </c:extLst>
            </c:dLbl>
            <c:dLbl>
              <c:idx val="2"/>
              <c:layout>
                <c:manualLayout>
                  <c:x val="1.4014853595491872E-2"/>
                  <c:y val="-8.8445093556854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B9E-4841-9ADA-1F0FCF84A954}"/>
                </c:ext>
              </c:extLst>
            </c:dLbl>
            <c:dLbl>
              <c:idx val="3"/>
              <c:layout>
                <c:manualLayout>
                  <c:x val="1.4297355334030641E-2"/>
                  <c:y val="8.537168741004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9E-4841-9ADA-1F0FCF84A954}"/>
                </c:ext>
              </c:extLst>
            </c:dLbl>
            <c:dLbl>
              <c:idx val="4"/>
              <c:layout>
                <c:manualLayout>
                  <c:x val="9.1755411609068787E-3"/>
                  <c:y val="-1.6721700110067001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9E-4841-9ADA-1F0FCF84A954}"/>
                </c:ext>
              </c:extLst>
            </c:dLbl>
            <c:numFmt formatCode="0" sourceLinked="0"/>
            <c:spPr>
              <a:noFill/>
              <a:ln w="22219">
                <a:noFill/>
              </a:ln>
            </c:spPr>
            <c:txPr>
              <a:bodyPr/>
              <a:lstStyle/>
              <a:p>
                <a:pPr algn="just" rtl="0">
                  <a:defRPr lang="en-US" sz="121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Sheet1!$B$1:$N$1</c:f>
              <c:strCache>
                <c:ptCount val="13"/>
                <c:pt idx="0">
                  <c:v>Trial First</c:v>
                </c:pt>
                <c:pt idx="2">
                  <c:v>Trial Second</c:v>
                </c:pt>
                <c:pt idx="4">
                  <c:v>Trial Third</c:v>
                </c:pt>
                <c:pt idx="6">
                  <c:v>Trial fourth</c:v>
                </c:pt>
                <c:pt idx="8">
                  <c:v>Trial fifth</c:v>
                </c:pt>
                <c:pt idx="10">
                  <c:v>Trial sixth</c:v>
                </c:pt>
                <c:pt idx="12">
                  <c:v>Trial Seventh</c:v>
                </c:pt>
              </c:strCache>
            </c:strRef>
          </c:cat>
          <c:val>
            <c:numRef>
              <c:f>Sheet1!$B$3:$N$3</c:f>
              <c:numCache>
                <c:formatCode>General</c:formatCode>
                <c:ptCount val="13"/>
                <c:pt idx="0">
                  <c:v>25</c:v>
                </c:pt>
                <c:pt idx="2">
                  <c:v>10.4</c:v>
                </c:pt>
                <c:pt idx="4">
                  <c:v>3.2</c:v>
                </c:pt>
                <c:pt idx="6">
                  <c:v>5.9</c:v>
                </c:pt>
                <c:pt idx="8">
                  <c:v>6.3</c:v>
                </c:pt>
                <c:pt idx="10">
                  <c:v>7</c:v>
                </c:pt>
                <c:pt idx="1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B9E-4841-9ADA-1F0FCF84A9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gapDepth val="48"/>
        <c:shape val="box"/>
        <c:axId val="133515520"/>
        <c:axId val="133197824"/>
        <c:axId val="0"/>
      </c:bar3DChart>
      <c:catAx>
        <c:axId val="13351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284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US" sz="1041" b="1" i="0" u="none" strike="noStrike" baseline="0">
                <a:solidFill>
                  <a:schemeClr val="tx1"/>
                </a:solidFill>
                <a:latin typeface="Verdana" pitchFamily="34" charset="0"/>
                <a:ea typeface="Arial"/>
                <a:cs typeface="Arial"/>
              </a:defRPr>
            </a:pPr>
            <a:endParaRPr lang="en-US"/>
          </a:p>
        </c:txPr>
        <c:crossAx val="13319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3197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84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US" sz="1041" b="1" i="0" u="none" strike="noStrike" baseline="0">
                <a:solidFill>
                  <a:schemeClr val="tx1"/>
                </a:solidFill>
                <a:latin typeface="Verdana" pitchFamily="34" charset="0"/>
                <a:ea typeface="Arial"/>
                <a:cs typeface="Arial"/>
              </a:defRPr>
            </a:pPr>
            <a:endParaRPr lang="en-US"/>
          </a:p>
        </c:txPr>
        <c:crossAx val="133515520"/>
        <c:crosses val="autoZero"/>
        <c:crossBetween val="between"/>
        <c:majorUnit val="10"/>
        <c:minorUnit val="1"/>
      </c:valAx>
      <c:spPr>
        <a:noFill/>
        <a:ln w="22219">
          <a:noFill/>
        </a:ln>
      </c:spPr>
    </c:plotArea>
    <c:legend>
      <c:legendPos val="r"/>
      <c:layout>
        <c:manualLayout>
          <c:xMode val="edge"/>
          <c:yMode val="edge"/>
          <c:x val="0.6417502055056038"/>
          <c:y val="1.5236220472440934E-2"/>
          <c:w val="0.34653465346534651"/>
          <c:h val="0.14569215138430278"/>
        </c:manualLayout>
      </c:layout>
      <c:overlay val="0"/>
      <c:spPr>
        <a:noFill/>
        <a:ln w="2846">
          <a:solidFill>
            <a:schemeClr val="tx1"/>
          </a:solidFill>
          <a:prstDash val="solid"/>
        </a:ln>
      </c:spPr>
      <c:txPr>
        <a:bodyPr/>
        <a:lstStyle/>
        <a:p>
          <a:pPr>
            <a:defRPr lang="en-US" sz="1215" b="1" i="0" u="none" strike="noStrike" baseline="0">
              <a:solidFill>
                <a:schemeClr val="tx1"/>
              </a:solidFill>
              <a:latin typeface="Verdana" pitchFamily="34" charset="0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8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0.00099</cdr:x>
      <cdr:y>0.30431</cdr:y>
    </cdr:from>
    <cdr:to>
      <cdr:x>0.03689</cdr:x>
      <cdr:y>0.61261</cdr:y>
    </cdr:to>
    <cdr:sp macro="" textlink="">
      <cdr:nvSpPr>
        <cdr:cNvPr id="2" name="Text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6200000">
          <a:off x="-670436" y="2313493"/>
          <a:ext cx="1656218" cy="298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0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0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0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0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r>
            <a:rPr lang="en-US" sz="1400" b="1" dirty="0"/>
            <a:t>Rejection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0.00099</cdr:x>
      <cdr:y>0.30431</cdr:y>
    </cdr:from>
    <cdr:to>
      <cdr:x>0.03689</cdr:x>
      <cdr:y>0.61261</cdr:y>
    </cdr:to>
    <cdr:sp macro="" textlink="">
      <cdr:nvSpPr>
        <cdr:cNvPr id="2" name="Text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16200000">
          <a:off x="-670436" y="2313493"/>
          <a:ext cx="1656218" cy="298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000" kern="1200">
              <a:solidFill>
                <a:srgbClr val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000" kern="1200">
              <a:solidFill>
                <a:srgbClr val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000" kern="1200">
              <a:solidFill>
                <a:srgbClr val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000" kern="1200">
              <a:solidFill>
                <a:srgbClr val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000" kern="1200">
              <a:solidFill>
                <a:srgbClr val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r>
            <a:rPr lang="en-US" sz="1400" b="1" dirty="0"/>
            <a:t>Rejection 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7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485" y="4421824"/>
            <a:ext cx="556387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2031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7" y="8842031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5BD3A2-C859-4751-B171-18BE762DE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B34C5-BDDF-4879-99FF-E1F853FE7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10627-DCF0-4F03-B683-E3ECD052E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2CFD7-9412-4784-9BC5-9BD1E7DA4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5A7D2-19F1-46F2-802F-2ADA71AB4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CA9C0-0800-41A0-870B-831E3A875B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2C8C5-8501-44A2-8F12-543381196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CADE3-ED93-4717-9FA3-7D557CD37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8E171-CD96-4545-A1B8-4217D2BCD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3F3F1-E2CC-448C-830C-11CCBEAD3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A60F1-9BF4-4807-95C4-25275F6CE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BC51D-0C63-42B8-9ECE-F22B7FC34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195E7-D392-483B-9DD8-4DE8AE886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4EE07D3-A6A1-4582-AA06-207D5EC3D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5.xlsx"/><Relationship Id="rId3" Type="http://schemas.openxmlformats.org/officeDocument/2006/relationships/image" Target="../media/image1.jpeg"/><Relationship Id="rId7" Type="http://schemas.openxmlformats.org/officeDocument/2006/relationships/image" Target="../media/image7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6" Type="http://schemas.openxmlformats.org/officeDocument/2006/relationships/package" Target="../embeddings/Microsoft_Excel_Worksheet4.xlsx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0" Type="http://schemas.openxmlformats.org/officeDocument/2006/relationships/package" Target="../embeddings/Microsoft_Excel_Worksheet6.xlsx"/><Relationship Id="rId4" Type="http://schemas.openxmlformats.org/officeDocument/2006/relationships/package" Target="../embeddings/Microsoft_Excel_Worksheet3.xlsx"/><Relationship Id="rId9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76200" y="838200"/>
            <a:ext cx="8991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6" descr="SILog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7481C2-E67E-A1BE-8BE1-B3C2FD6394CA}"/>
              </a:ext>
            </a:extLst>
          </p:cNvPr>
          <p:cNvSpPr txBox="1"/>
          <p:nvPr/>
        </p:nvSpPr>
        <p:spPr>
          <a:xfrm>
            <a:off x="2133600" y="1371600"/>
            <a:ext cx="46101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002060"/>
                </a:solidFill>
              </a:rPr>
              <a:t>METALMAN TRIALS DETAILS </a:t>
            </a:r>
            <a:endParaRPr lang="en-IN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540996-8D1B-2F03-2838-2044E7BE60C7}"/>
              </a:ext>
            </a:extLst>
          </p:cNvPr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Line 5"/>
          <p:cNvSpPr>
            <a:spLocks noChangeShapeType="1"/>
          </p:cNvSpPr>
          <p:nvPr/>
        </p:nvSpPr>
        <p:spPr bwMode="auto">
          <a:xfrm>
            <a:off x="1371600" y="762000"/>
            <a:ext cx="7772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3352800" y="3124200"/>
            <a:ext cx="2514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Thank You</a:t>
            </a:r>
          </a:p>
        </p:txBody>
      </p:sp>
      <p:pic>
        <p:nvPicPr>
          <p:cNvPr id="5" name="Picture 4" descr="SILog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966A60-1176-4E39-790B-FBC4B9A8C9CD}"/>
              </a:ext>
            </a:extLst>
          </p:cNvPr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76200" y="838200"/>
            <a:ext cx="8991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6" descr="SILog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6406" name="Group 16405">
            <a:extLst>
              <a:ext uri="{FF2B5EF4-FFF2-40B4-BE49-F238E27FC236}">
                <a16:creationId xmlns:a16="http://schemas.microsoft.com/office/drawing/2014/main" id="{251A4BA9-93AD-7DFC-4D2D-1570FF0EF338}"/>
              </a:ext>
            </a:extLst>
          </p:cNvPr>
          <p:cNvGrpSpPr/>
          <p:nvPr/>
        </p:nvGrpSpPr>
        <p:grpSpPr>
          <a:xfrm>
            <a:off x="152400" y="990600"/>
            <a:ext cx="3481794" cy="5721993"/>
            <a:chOff x="152400" y="990600"/>
            <a:chExt cx="3481794" cy="5721993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6B4A1EAA-C860-C191-2B15-E289F82E58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1666" t="11463" r="41667" b="17392"/>
            <a:stretch/>
          </p:blipFill>
          <p:spPr>
            <a:xfrm>
              <a:off x="152400" y="990600"/>
              <a:ext cx="3276600" cy="5721993"/>
            </a:xfrm>
            <a:prstGeom prst="rect">
              <a:avLst/>
            </a:prstGeom>
          </p:spPr>
        </p:pic>
        <p:sp>
          <p:nvSpPr>
            <p:cNvPr id="15" name="Speech Bubble: Oval 14">
              <a:extLst>
                <a:ext uri="{FF2B5EF4-FFF2-40B4-BE49-F238E27FC236}">
                  <a16:creationId xmlns:a16="http://schemas.microsoft.com/office/drawing/2014/main" id="{A9D34B18-F467-85FF-7E94-DD33640E29BE}"/>
                </a:ext>
              </a:extLst>
            </p:cNvPr>
            <p:cNvSpPr/>
            <p:nvPr/>
          </p:nvSpPr>
          <p:spPr bwMode="auto">
            <a:xfrm>
              <a:off x="1423306" y="1967464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03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Speech Bubble: Oval 15">
              <a:extLst>
                <a:ext uri="{FF2B5EF4-FFF2-40B4-BE49-F238E27FC236}">
                  <a16:creationId xmlns:a16="http://schemas.microsoft.com/office/drawing/2014/main" id="{3FA201C4-C52B-F0E0-72CF-1FD882F6C47F}"/>
                </a:ext>
              </a:extLst>
            </p:cNvPr>
            <p:cNvSpPr/>
            <p:nvPr/>
          </p:nvSpPr>
          <p:spPr bwMode="auto">
            <a:xfrm>
              <a:off x="2978148" y="1217380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02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Speech Bubble: Oval 16">
              <a:extLst>
                <a:ext uri="{FF2B5EF4-FFF2-40B4-BE49-F238E27FC236}">
                  <a16:creationId xmlns:a16="http://schemas.microsoft.com/office/drawing/2014/main" id="{61C1132E-3518-BCF6-5009-30DAD44ABCBB}"/>
                </a:ext>
              </a:extLst>
            </p:cNvPr>
            <p:cNvSpPr/>
            <p:nvPr/>
          </p:nvSpPr>
          <p:spPr bwMode="auto">
            <a:xfrm>
              <a:off x="1406980" y="1186215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01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Speech Bubble: Oval 17">
              <a:extLst>
                <a:ext uri="{FF2B5EF4-FFF2-40B4-BE49-F238E27FC236}">
                  <a16:creationId xmlns:a16="http://schemas.microsoft.com/office/drawing/2014/main" id="{B8D4A4FE-4B3E-C19F-4DFE-B02D3D9EE742}"/>
                </a:ext>
              </a:extLst>
            </p:cNvPr>
            <p:cNvSpPr/>
            <p:nvPr/>
          </p:nvSpPr>
          <p:spPr bwMode="auto">
            <a:xfrm>
              <a:off x="3135266" y="1957627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04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Speech Bubble: Oval 18">
              <a:extLst>
                <a:ext uri="{FF2B5EF4-FFF2-40B4-BE49-F238E27FC236}">
                  <a16:creationId xmlns:a16="http://schemas.microsoft.com/office/drawing/2014/main" id="{E034D5AD-DB3A-A14D-F328-D5D89AD89371}"/>
                </a:ext>
              </a:extLst>
            </p:cNvPr>
            <p:cNvSpPr/>
            <p:nvPr/>
          </p:nvSpPr>
          <p:spPr bwMode="auto">
            <a:xfrm>
              <a:off x="1541236" y="2639268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05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Speech Bubble: Oval 19">
              <a:extLst>
                <a:ext uri="{FF2B5EF4-FFF2-40B4-BE49-F238E27FC236}">
                  <a16:creationId xmlns:a16="http://schemas.microsoft.com/office/drawing/2014/main" id="{E1694CC7-7003-D0AF-E7AF-42D3147FA5AC}"/>
                </a:ext>
              </a:extLst>
            </p:cNvPr>
            <p:cNvSpPr/>
            <p:nvPr/>
          </p:nvSpPr>
          <p:spPr bwMode="auto">
            <a:xfrm>
              <a:off x="1406980" y="3120573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07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Speech Bubble: Oval 20">
              <a:extLst>
                <a:ext uri="{FF2B5EF4-FFF2-40B4-BE49-F238E27FC236}">
                  <a16:creationId xmlns:a16="http://schemas.microsoft.com/office/drawing/2014/main" id="{B0C53CA8-A4C5-6065-8AAB-DF898A914E13}"/>
                </a:ext>
              </a:extLst>
            </p:cNvPr>
            <p:cNvSpPr/>
            <p:nvPr/>
          </p:nvSpPr>
          <p:spPr bwMode="auto">
            <a:xfrm>
              <a:off x="2836636" y="2683357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06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Speech Bubble: Oval 21">
              <a:extLst>
                <a:ext uri="{FF2B5EF4-FFF2-40B4-BE49-F238E27FC236}">
                  <a16:creationId xmlns:a16="http://schemas.microsoft.com/office/drawing/2014/main" id="{C49E3586-4E42-6FFA-F086-DF6732D703D2}"/>
                </a:ext>
              </a:extLst>
            </p:cNvPr>
            <p:cNvSpPr/>
            <p:nvPr/>
          </p:nvSpPr>
          <p:spPr bwMode="auto">
            <a:xfrm>
              <a:off x="1669141" y="3470597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09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Speech Bubble: Oval 22">
              <a:extLst>
                <a:ext uri="{FF2B5EF4-FFF2-40B4-BE49-F238E27FC236}">
                  <a16:creationId xmlns:a16="http://schemas.microsoft.com/office/drawing/2014/main" id="{6DC7531E-6286-30F4-C05C-298464339519}"/>
                </a:ext>
              </a:extLst>
            </p:cNvPr>
            <p:cNvSpPr/>
            <p:nvPr/>
          </p:nvSpPr>
          <p:spPr bwMode="auto">
            <a:xfrm>
              <a:off x="3032669" y="3135373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08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Speech Bubble: Oval 23">
              <a:extLst>
                <a:ext uri="{FF2B5EF4-FFF2-40B4-BE49-F238E27FC236}">
                  <a16:creationId xmlns:a16="http://schemas.microsoft.com/office/drawing/2014/main" id="{D744F6B8-3ABA-4675-C1F9-4057890D363F}"/>
                </a:ext>
              </a:extLst>
            </p:cNvPr>
            <p:cNvSpPr/>
            <p:nvPr/>
          </p:nvSpPr>
          <p:spPr bwMode="auto">
            <a:xfrm>
              <a:off x="1356904" y="4271100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100" dirty="0"/>
                <a:t>11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Speech Bubble: Oval 24">
              <a:extLst>
                <a:ext uri="{FF2B5EF4-FFF2-40B4-BE49-F238E27FC236}">
                  <a16:creationId xmlns:a16="http://schemas.microsoft.com/office/drawing/2014/main" id="{F91E7A6C-DF34-EA76-61ED-244FF03CF9F9}"/>
                </a:ext>
              </a:extLst>
            </p:cNvPr>
            <p:cNvSpPr/>
            <p:nvPr/>
          </p:nvSpPr>
          <p:spPr bwMode="auto">
            <a:xfrm>
              <a:off x="2949118" y="3793646"/>
              <a:ext cx="498928" cy="380998"/>
            </a:xfrm>
            <a:prstGeom prst="wedgeEllipseCallout">
              <a:avLst>
                <a:gd name="adj1" fmla="val -158825"/>
                <a:gd name="adj2" fmla="val 49802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100" dirty="0"/>
                <a:t>10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Speech Bubble: Oval 25">
              <a:extLst>
                <a:ext uri="{FF2B5EF4-FFF2-40B4-BE49-F238E27FC236}">
                  <a16:creationId xmlns:a16="http://schemas.microsoft.com/office/drawing/2014/main" id="{6D74BF45-D216-88AA-08DD-6C9E3F2B63BA}"/>
                </a:ext>
              </a:extLst>
            </p:cNvPr>
            <p:cNvSpPr/>
            <p:nvPr/>
          </p:nvSpPr>
          <p:spPr bwMode="auto">
            <a:xfrm>
              <a:off x="1505856" y="4901096"/>
              <a:ext cx="498928" cy="380998"/>
            </a:xfrm>
            <a:prstGeom prst="wedgeEllipseCallout">
              <a:avLst>
                <a:gd name="adj1" fmla="val -91916"/>
                <a:gd name="adj2" fmla="val -4924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100" dirty="0"/>
                <a:t>13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Speech Bubble: Oval 26">
              <a:extLst>
                <a:ext uri="{FF2B5EF4-FFF2-40B4-BE49-F238E27FC236}">
                  <a16:creationId xmlns:a16="http://schemas.microsoft.com/office/drawing/2014/main" id="{40ABE0BB-E9EC-F03E-C320-888012E2C143}"/>
                </a:ext>
              </a:extLst>
            </p:cNvPr>
            <p:cNvSpPr/>
            <p:nvPr/>
          </p:nvSpPr>
          <p:spPr bwMode="auto">
            <a:xfrm>
              <a:off x="3086100" y="4212004"/>
              <a:ext cx="498928" cy="380998"/>
            </a:xfrm>
            <a:prstGeom prst="wedgeEllipseCallout">
              <a:avLst>
                <a:gd name="adj1" fmla="val -129734"/>
                <a:gd name="adj2" fmla="val 8789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100" dirty="0"/>
                <a:t>12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Speech Bubble: Oval 27">
              <a:extLst>
                <a:ext uri="{FF2B5EF4-FFF2-40B4-BE49-F238E27FC236}">
                  <a16:creationId xmlns:a16="http://schemas.microsoft.com/office/drawing/2014/main" id="{ACED1135-6C8E-03C5-C5ED-B5F3C942E103}"/>
                </a:ext>
              </a:extLst>
            </p:cNvPr>
            <p:cNvSpPr/>
            <p:nvPr/>
          </p:nvSpPr>
          <p:spPr bwMode="auto">
            <a:xfrm>
              <a:off x="2325006" y="5282094"/>
              <a:ext cx="498928" cy="380998"/>
            </a:xfrm>
            <a:prstGeom prst="wedgeEllipseCallout">
              <a:avLst>
                <a:gd name="adj1" fmla="val -86098"/>
                <a:gd name="adj2" fmla="val -140676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100" dirty="0"/>
                <a:t>14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Speech Bubble: Oval 28">
              <a:extLst>
                <a:ext uri="{FF2B5EF4-FFF2-40B4-BE49-F238E27FC236}">
                  <a16:creationId xmlns:a16="http://schemas.microsoft.com/office/drawing/2014/main" id="{35DBF2C5-D023-D01E-DD58-5C789257E2DA}"/>
                </a:ext>
              </a:extLst>
            </p:cNvPr>
            <p:cNvSpPr/>
            <p:nvPr/>
          </p:nvSpPr>
          <p:spPr bwMode="auto">
            <a:xfrm>
              <a:off x="1219200" y="5943602"/>
              <a:ext cx="498928" cy="380998"/>
            </a:xfrm>
            <a:prstGeom prst="wedgeEllipseCallout">
              <a:avLst>
                <a:gd name="adj1" fmla="val -91916"/>
                <a:gd name="adj2" fmla="val -4924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100" dirty="0"/>
                <a:t>15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Speech Bubble: Oval 29">
              <a:extLst>
                <a:ext uri="{FF2B5EF4-FFF2-40B4-BE49-F238E27FC236}">
                  <a16:creationId xmlns:a16="http://schemas.microsoft.com/office/drawing/2014/main" id="{9AAB4E4F-D464-CF26-2E7A-E68024CC558A}"/>
                </a:ext>
              </a:extLst>
            </p:cNvPr>
            <p:cNvSpPr/>
            <p:nvPr/>
          </p:nvSpPr>
          <p:spPr bwMode="auto">
            <a:xfrm>
              <a:off x="2701472" y="6096002"/>
              <a:ext cx="498928" cy="380998"/>
            </a:xfrm>
            <a:prstGeom prst="wedgeEllipseCallout">
              <a:avLst>
                <a:gd name="adj1" fmla="val -91916"/>
                <a:gd name="adj2" fmla="val -49247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100" dirty="0"/>
                <a:t>16</a:t>
              </a: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6398" name="Group 16397">
            <a:extLst>
              <a:ext uri="{FF2B5EF4-FFF2-40B4-BE49-F238E27FC236}">
                <a16:creationId xmlns:a16="http://schemas.microsoft.com/office/drawing/2014/main" id="{8F076A76-77B5-9AC4-D85D-3ABDABC9A2F3}"/>
              </a:ext>
            </a:extLst>
          </p:cNvPr>
          <p:cNvGrpSpPr/>
          <p:nvPr/>
        </p:nvGrpSpPr>
        <p:grpSpPr>
          <a:xfrm>
            <a:off x="5101769" y="1971882"/>
            <a:ext cx="2756801" cy="2707980"/>
            <a:chOff x="5320399" y="2574111"/>
            <a:chExt cx="2208570" cy="2312601"/>
          </a:xfrm>
        </p:grpSpPr>
        <p:pic>
          <p:nvPicPr>
            <p:cNvPr id="16387" name="Picture 16386">
              <a:extLst>
                <a:ext uri="{FF2B5EF4-FFF2-40B4-BE49-F238E27FC236}">
                  <a16:creationId xmlns:a16="http://schemas.microsoft.com/office/drawing/2014/main" id="{FA6F8C28-9F1C-C5FD-1629-4F7AD963AC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3000" contrast="11000"/>
                      </a14:imgEffect>
                    </a14:imgLayer>
                  </a14:imgProps>
                </a:ext>
              </a:extLst>
            </a:blip>
            <a:srcRect l="39355" t="28982" r="41794" b="34369"/>
            <a:stretch/>
          </p:blipFill>
          <p:spPr>
            <a:xfrm>
              <a:off x="5359167" y="2574111"/>
              <a:ext cx="2115692" cy="2312601"/>
            </a:xfrm>
            <a:prstGeom prst="rect">
              <a:avLst/>
            </a:prstGeom>
          </p:spPr>
        </p:pic>
        <p:sp>
          <p:nvSpPr>
            <p:cNvPr id="16392" name="Arrow: Right 16391">
              <a:extLst>
                <a:ext uri="{FF2B5EF4-FFF2-40B4-BE49-F238E27FC236}">
                  <a16:creationId xmlns:a16="http://schemas.microsoft.com/office/drawing/2014/main" id="{B7DF69D2-B945-E0B2-3429-47DC1156C880}"/>
                </a:ext>
              </a:extLst>
            </p:cNvPr>
            <p:cNvSpPr/>
            <p:nvPr/>
          </p:nvSpPr>
          <p:spPr bwMode="auto">
            <a:xfrm>
              <a:off x="5320399" y="3565047"/>
              <a:ext cx="381000" cy="228599"/>
            </a:xfrm>
            <a:prstGeom prst="rightArrow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393" name="Arrow: Right 16392">
              <a:extLst>
                <a:ext uri="{FF2B5EF4-FFF2-40B4-BE49-F238E27FC236}">
                  <a16:creationId xmlns:a16="http://schemas.microsoft.com/office/drawing/2014/main" id="{B9DE4A2F-AD0D-F829-4F25-AF1CC75AEF9B}"/>
                </a:ext>
              </a:extLst>
            </p:cNvPr>
            <p:cNvSpPr/>
            <p:nvPr/>
          </p:nvSpPr>
          <p:spPr bwMode="auto">
            <a:xfrm rot="10800000">
              <a:off x="7147969" y="3543142"/>
              <a:ext cx="381000" cy="228599"/>
            </a:xfrm>
            <a:prstGeom prst="rightArrow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395" name="Arrow: Right 16394">
              <a:extLst>
                <a:ext uri="{FF2B5EF4-FFF2-40B4-BE49-F238E27FC236}">
                  <a16:creationId xmlns:a16="http://schemas.microsoft.com/office/drawing/2014/main" id="{CF9BFF60-34AD-E725-EB95-B22AB921A08F}"/>
                </a:ext>
              </a:extLst>
            </p:cNvPr>
            <p:cNvSpPr/>
            <p:nvPr/>
          </p:nvSpPr>
          <p:spPr bwMode="auto">
            <a:xfrm rot="16200000">
              <a:off x="6222005" y="4537799"/>
              <a:ext cx="381000" cy="228599"/>
            </a:xfrm>
            <a:prstGeom prst="rightArrow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397" name="Arrow: Right 16396">
              <a:extLst>
                <a:ext uri="{FF2B5EF4-FFF2-40B4-BE49-F238E27FC236}">
                  <a16:creationId xmlns:a16="http://schemas.microsoft.com/office/drawing/2014/main" id="{F0993F25-E101-6D90-74C6-B9CF47430E92}"/>
                </a:ext>
              </a:extLst>
            </p:cNvPr>
            <p:cNvSpPr/>
            <p:nvPr/>
          </p:nvSpPr>
          <p:spPr bwMode="auto">
            <a:xfrm rot="5400000">
              <a:off x="6246410" y="2650312"/>
              <a:ext cx="381000" cy="228599"/>
            </a:xfrm>
            <a:prstGeom prst="rightArrow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N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399" name="TextBox 16398">
            <a:extLst>
              <a:ext uri="{FF2B5EF4-FFF2-40B4-BE49-F238E27FC236}">
                <a16:creationId xmlns:a16="http://schemas.microsoft.com/office/drawing/2014/main" id="{84C64BE1-899C-1EE7-F1A5-8FB49D1E7288}"/>
              </a:ext>
            </a:extLst>
          </p:cNvPr>
          <p:cNvSpPr txBox="1"/>
          <p:nvPr/>
        </p:nvSpPr>
        <p:spPr>
          <a:xfrm>
            <a:off x="6246095" y="1560234"/>
            <a:ext cx="611905" cy="3809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/>
              <a:t>A</a:t>
            </a:r>
            <a:endParaRPr lang="en-IN" dirty="0"/>
          </a:p>
        </p:txBody>
      </p:sp>
      <p:sp>
        <p:nvSpPr>
          <p:cNvPr id="16400" name="TextBox 16399">
            <a:extLst>
              <a:ext uri="{FF2B5EF4-FFF2-40B4-BE49-F238E27FC236}">
                <a16:creationId xmlns:a16="http://schemas.microsoft.com/office/drawing/2014/main" id="{0BDD38EB-E78B-FF08-8F64-6B3D21755C57}"/>
              </a:ext>
            </a:extLst>
          </p:cNvPr>
          <p:cNvSpPr txBox="1"/>
          <p:nvPr/>
        </p:nvSpPr>
        <p:spPr>
          <a:xfrm>
            <a:off x="7998695" y="3048004"/>
            <a:ext cx="611905" cy="3809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/>
              <a:t>B</a:t>
            </a:r>
            <a:endParaRPr lang="en-IN" dirty="0"/>
          </a:p>
        </p:txBody>
      </p:sp>
      <p:sp>
        <p:nvSpPr>
          <p:cNvPr id="16401" name="TextBox 16400">
            <a:extLst>
              <a:ext uri="{FF2B5EF4-FFF2-40B4-BE49-F238E27FC236}">
                <a16:creationId xmlns:a16="http://schemas.microsoft.com/office/drawing/2014/main" id="{F74D9D16-97A7-3BDC-B6E4-E085BCE3BA5C}"/>
              </a:ext>
            </a:extLst>
          </p:cNvPr>
          <p:cNvSpPr txBox="1"/>
          <p:nvPr/>
        </p:nvSpPr>
        <p:spPr>
          <a:xfrm>
            <a:off x="4343400" y="3066681"/>
            <a:ext cx="611905" cy="3809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/>
              <a:t>D</a:t>
            </a:r>
            <a:endParaRPr lang="en-IN" dirty="0"/>
          </a:p>
        </p:txBody>
      </p:sp>
      <p:sp>
        <p:nvSpPr>
          <p:cNvPr id="16402" name="TextBox 16401">
            <a:extLst>
              <a:ext uri="{FF2B5EF4-FFF2-40B4-BE49-F238E27FC236}">
                <a16:creationId xmlns:a16="http://schemas.microsoft.com/office/drawing/2014/main" id="{ADB969C1-41F7-80C7-44BB-A6036D03DFA1}"/>
              </a:ext>
            </a:extLst>
          </p:cNvPr>
          <p:cNvSpPr txBox="1"/>
          <p:nvPr/>
        </p:nvSpPr>
        <p:spPr>
          <a:xfrm>
            <a:off x="6159014" y="4724404"/>
            <a:ext cx="611905" cy="3809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/>
              <a:t>C</a:t>
            </a:r>
            <a:endParaRPr lang="en-IN" dirty="0"/>
          </a:p>
        </p:txBody>
      </p:sp>
      <p:sp>
        <p:nvSpPr>
          <p:cNvPr id="16403" name="TextBox 16402">
            <a:extLst>
              <a:ext uri="{FF2B5EF4-FFF2-40B4-BE49-F238E27FC236}">
                <a16:creationId xmlns:a16="http://schemas.microsoft.com/office/drawing/2014/main" id="{9AFF4830-CD98-2FB1-5680-CA51D3837DA8}"/>
              </a:ext>
            </a:extLst>
          </p:cNvPr>
          <p:cNvSpPr txBox="1"/>
          <p:nvPr/>
        </p:nvSpPr>
        <p:spPr>
          <a:xfrm>
            <a:off x="4913747" y="5663092"/>
            <a:ext cx="3276600" cy="3809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/>
              <a:t>At top Side E &amp; F </a:t>
            </a:r>
            <a:endParaRPr lang="en-IN" dirty="0"/>
          </a:p>
        </p:txBody>
      </p:sp>
      <p:sp>
        <p:nvSpPr>
          <p:cNvPr id="16404" name="TextBox 16403">
            <a:extLst>
              <a:ext uri="{FF2B5EF4-FFF2-40B4-BE49-F238E27FC236}">
                <a16:creationId xmlns:a16="http://schemas.microsoft.com/office/drawing/2014/main" id="{85CE9767-B06F-57BF-AFDB-B4751DC22BCD}"/>
              </a:ext>
            </a:extLst>
          </p:cNvPr>
          <p:cNvSpPr txBox="1"/>
          <p:nvPr/>
        </p:nvSpPr>
        <p:spPr>
          <a:xfrm>
            <a:off x="6638103" y="3516371"/>
            <a:ext cx="611905" cy="3809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/>
              <a:t>F</a:t>
            </a:r>
            <a:endParaRPr lang="en-IN" dirty="0"/>
          </a:p>
        </p:txBody>
      </p:sp>
      <p:sp>
        <p:nvSpPr>
          <p:cNvPr id="16405" name="TextBox 16404">
            <a:extLst>
              <a:ext uri="{FF2B5EF4-FFF2-40B4-BE49-F238E27FC236}">
                <a16:creationId xmlns:a16="http://schemas.microsoft.com/office/drawing/2014/main" id="{80FAEE28-14E1-30E6-56DF-FA8B569431D8}"/>
              </a:ext>
            </a:extLst>
          </p:cNvPr>
          <p:cNvSpPr txBox="1"/>
          <p:nvPr/>
        </p:nvSpPr>
        <p:spPr>
          <a:xfrm>
            <a:off x="5634190" y="2573343"/>
            <a:ext cx="611905" cy="38099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dirty="0"/>
              <a:t>E</a:t>
            </a:r>
            <a:endParaRPr lang="en-I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2F1562-00EC-05CB-97D6-91788DC429CF}"/>
              </a:ext>
            </a:extLst>
          </p:cNvPr>
          <p:cNvSpPr txBox="1"/>
          <p:nvPr/>
        </p:nvSpPr>
        <p:spPr>
          <a:xfrm>
            <a:off x="2250547" y="197217"/>
            <a:ext cx="46101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  <a:latin typeface="Trebuchet MS" pitchFamily="34" charset="0"/>
              </a:rPr>
              <a:t>JIG MAPPING </a:t>
            </a:r>
            <a:endParaRPr lang="en-IN" sz="20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F2230B-8588-0B53-D4AD-DBE94A001C82}"/>
              </a:ext>
            </a:extLst>
          </p:cNvPr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58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76200" y="838200"/>
            <a:ext cx="8991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6" descr="SILog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7481C2-E67E-A1BE-8BE1-B3C2FD6394CA}"/>
              </a:ext>
            </a:extLst>
          </p:cNvPr>
          <p:cNvSpPr txBox="1"/>
          <p:nvPr/>
        </p:nvSpPr>
        <p:spPr>
          <a:xfrm>
            <a:off x="-14514" y="960659"/>
            <a:ext cx="33528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GUN PARAMETER </a:t>
            </a:r>
            <a:endParaRPr lang="en-IN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72599BD-72A1-1167-2B86-558562B7A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15831"/>
              </p:ext>
            </p:extLst>
          </p:nvPr>
        </p:nvGraphicFramePr>
        <p:xfrm>
          <a:off x="76200" y="1421672"/>
          <a:ext cx="5257800" cy="2007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27755470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02252153"/>
                    </a:ext>
                  </a:extLst>
                </a:gridCol>
              </a:tblGrid>
              <a:tr h="44463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Gun Parameter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198868"/>
                  </a:ext>
                </a:extLst>
              </a:tr>
              <a:tr h="3125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KV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824895"/>
                  </a:ext>
                </a:extLst>
              </a:tr>
              <a:tr h="3125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CURRENT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145826"/>
                  </a:ext>
                </a:extLst>
              </a:tr>
              <a:tr h="312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TOTAL AIR PRESSURE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6.0 m3/4r</a:t>
                      </a:r>
                      <a:endParaRPr lang="en-IN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7869155"/>
                  </a:ext>
                </a:extLst>
              </a:tr>
              <a:tr h="3125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FLUEDIZE AIR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 Bar</a:t>
                      </a:r>
                      <a:endParaRPr lang="en-IN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779835"/>
                  </a:ext>
                </a:extLst>
              </a:tr>
              <a:tr h="3125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POWDER OUT PUT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gm/min</a:t>
                      </a:r>
                      <a:endParaRPr lang="en-IN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71876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1E2A50F-5E57-2AC7-47F6-B86CAE14388E}"/>
              </a:ext>
            </a:extLst>
          </p:cNvPr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EDC843-89B2-341D-DBEC-E9647B225CFD}"/>
              </a:ext>
            </a:extLst>
          </p:cNvPr>
          <p:cNvSpPr txBox="1"/>
          <p:nvPr/>
        </p:nvSpPr>
        <p:spPr>
          <a:xfrm>
            <a:off x="2250547" y="197217"/>
            <a:ext cx="46101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  <a:latin typeface="Trebuchet MS" pitchFamily="34" charset="0"/>
              </a:rPr>
              <a:t>TRIALS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Trebuchet MS" pitchFamily="34" charset="0"/>
              </a:rPr>
              <a:t>ON 8 &amp; 9 </a:t>
            </a:r>
            <a:r>
              <a:rPr lang="en-GB" sz="2000" b="1" dirty="0" err="1">
                <a:solidFill>
                  <a:srgbClr val="0000FF"/>
                </a:solidFill>
                <a:latin typeface="Trebuchet MS" pitchFamily="34" charset="0"/>
              </a:rPr>
              <a:t>th</a:t>
            </a:r>
            <a:r>
              <a:rPr lang="en-GB" sz="2000" b="1" dirty="0">
                <a:solidFill>
                  <a:srgbClr val="0000FF"/>
                </a:solidFill>
                <a:latin typeface="Trebuchet MS" pitchFamily="34" charset="0"/>
              </a:rPr>
              <a:t> Mar 2024</a:t>
            </a:r>
            <a:endParaRPr lang="en-IN" sz="20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C3A403-4298-B797-2A8B-5C3E59E4ED79}"/>
              </a:ext>
            </a:extLst>
          </p:cNvPr>
          <p:cNvSpPr txBox="1"/>
          <p:nvPr/>
        </p:nvSpPr>
        <p:spPr>
          <a:xfrm>
            <a:off x="4343400" y="4008844"/>
            <a:ext cx="33528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Jig Mapping DFT report </a:t>
            </a:r>
            <a:endParaRPr lang="en-IN" sz="16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DFF354B-EFFC-A4BB-2EF2-C4F4F1E027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687054"/>
              </p:ext>
            </p:extLst>
          </p:nvPr>
        </p:nvGraphicFramePr>
        <p:xfrm>
          <a:off x="5715000" y="4648200"/>
          <a:ext cx="1295400" cy="1092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3" imgW="914570" imgH="771690" progId="Excel.Sheet.12">
                  <p:embed/>
                </p:oleObj>
              </mc:Choice>
              <mc:Fallback>
                <p:oleObj name="Worksheet" showAsIcon="1" r:id="rId3" imgW="914570" imgH="7716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00" y="4648200"/>
                        <a:ext cx="1295400" cy="10929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574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Line 6"/>
          <p:cNvSpPr>
            <a:spLocks noChangeShapeType="1"/>
          </p:cNvSpPr>
          <p:nvPr/>
        </p:nvSpPr>
        <p:spPr bwMode="auto">
          <a:xfrm>
            <a:off x="76200" y="838200"/>
            <a:ext cx="8991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Picture 6" descr="SILog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600A6B9-0103-E219-963B-C6111E484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765570"/>
              </p:ext>
            </p:extLst>
          </p:nvPr>
        </p:nvGraphicFramePr>
        <p:xfrm>
          <a:off x="1962148" y="2903469"/>
          <a:ext cx="4762504" cy="2049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5313">
                  <a:extLst>
                    <a:ext uri="{9D8B030D-6E8A-4147-A177-3AD203B41FA5}">
                      <a16:colId xmlns:a16="http://schemas.microsoft.com/office/drawing/2014/main" val="2833511181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3972262944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1324163463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58314242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1946477717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3312020415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1700822802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2988131791"/>
                    </a:ext>
                  </a:extLst>
                </a:gridCol>
              </a:tblGrid>
              <a:tr h="205816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IN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Supplier : Metalman Auto pvt. Ltd.`</a:t>
                      </a:r>
                      <a:endParaRPr lang="en-IN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2821869"/>
                  </a:ext>
                </a:extLst>
              </a:tr>
              <a:tr h="2092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Name: DUST COVER J1A Part Number:  S2DF02703O</a:t>
                      </a: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: 21.02.2024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857781"/>
                  </a:ext>
                </a:extLst>
              </a:tr>
              <a:tr h="163597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</a:t>
                      </a:r>
                      <a:endParaRPr lang="en-IN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373593"/>
                  </a:ext>
                </a:extLst>
              </a:tr>
              <a:tr h="16359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Sn.</a:t>
                      </a:r>
                      <a:endParaRPr lang="en-IN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IN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425645"/>
                  </a:ext>
                </a:extLst>
              </a:tr>
              <a:tr h="1565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IN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IN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IN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575497"/>
                  </a:ext>
                </a:extLst>
              </a:tr>
              <a:tr h="15656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476281"/>
                  </a:ext>
                </a:extLst>
              </a:tr>
              <a:tr h="156561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54237635"/>
                  </a:ext>
                </a:extLst>
              </a:tr>
              <a:tr h="156561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2690657"/>
                  </a:ext>
                </a:extLst>
              </a:tr>
              <a:tr h="1565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process qty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4316247"/>
                  </a:ext>
                </a:extLst>
              </a:tr>
              <a:tr h="15656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rejection for less DFT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1705571"/>
                  </a:ext>
                </a:extLst>
              </a:tr>
              <a:tr h="1565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Rejection %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10.4%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4462817"/>
                  </a:ext>
                </a:extLst>
              </a:tr>
              <a:tr h="156561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389405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202245-FDD4-5A5F-0B5C-C39439192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171899"/>
              </p:ext>
            </p:extLst>
          </p:nvPr>
        </p:nvGraphicFramePr>
        <p:xfrm>
          <a:off x="4076700" y="4939481"/>
          <a:ext cx="4896760" cy="1994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2095">
                  <a:extLst>
                    <a:ext uri="{9D8B030D-6E8A-4147-A177-3AD203B41FA5}">
                      <a16:colId xmlns:a16="http://schemas.microsoft.com/office/drawing/2014/main" val="3144480414"/>
                    </a:ext>
                  </a:extLst>
                </a:gridCol>
                <a:gridCol w="612095">
                  <a:extLst>
                    <a:ext uri="{9D8B030D-6E8A-4147-A177-3AD203B41FA5}">
                      <a16:colId xmlns:a16="http://schemas.microsoft.com/office/drawing/2014/main" val="3314597226"/>
                    </a:ext>
                  </a:extLst>
                </a:gridCol>
                <a:gridCol w="612095">
                  <a:extLst>
                    <a:ext uri="{9D8B030D-6E8A-4147-A177-3AD203B41FA5}">
                      <a16:colId xmlns:a16="http://schemas.microsoft.com/office/drawing/2014/main" val="671023638"/>
                    </a:ext>
                  </a:extLst>
                </a:gridCol>
                <a:gridCol w="612095">
                  <a:extLst>
                    <a:ext uri="{9D8B030D-6E8A-4147-A177-3AD203B41FA5}">
                      <a16:colId xmlns:a16="http://schemas.microsoft.com/office/drawing/2014/main" val="2418465784"/>
                    </a:ext>
                  </a:extLst>
                </a:gridCol>
                <a:gridCol w="612095">
                  <a:extLst>
                    <a:ext uri="{9D8B030D-6E8A-4147-A177-3AD203B41FA5}">
                      <a16:colId xmlns:a16="http://schemas.microsoft.com/office/drawing/2014/main" val="2271900634"/>
                    </a:ext>
                  </a:extLst>
                </a:gridCol>
                <a:gridCol w="612095">
                  <a:extLst>
                    <a:ext uri="{9D8B030D-6E8A-4147-A177-3AD203B41FA5}">
                      <a16:colId xmlns:a16="http://schemas.microsoft.com/office/drawing/2014/main" val="1309985179"/>
                    </a:ext>
                  </a:extLst>
                </a:gridCol>
                <a:gridCol w="612095">
                  <a:extLst>
                    <a:ext uri="{9D8B030D-6E8A-4147-A177-3AD203B41FA5}">
                      <a16:colId xmlns:a16="http://schemas.microsoft.com/office/drawing/2014/main" val="3826736565"/>
                    </a:ext>
                  </a:extLst>
                </a:gridCol>
                <a:gridCol w="612095">
                  <a:extLst>
                    <a:ext uri="{9D8B030D-6E8A-4147-A177-3AD203B41FA5}">
                      <a16:colId xmlns:a16="http://schemas.microsoft.com/office/drawing/2014/main" val="716571596"/>
                    </a:ext>
                  </a:extLst>
                </a:gridCol>
              </a:tblGrid>
              <a:tr h="198304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IN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Supplier : Metalman Auto pvt. Ltd.</a:t>
                      </a:r>
                      <a:endParaRPr lang="en-IN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110808"/>
                  </a:ext>
                </a:extLst>
              </a:tr>
              <a:tr h="14689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Name: DUST COVER J1A Part Number:  S2DF02703O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: 08 &amp; 9..03.2024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315761"/>
                  </a:ext>
                </a:extLst>
              </a:tr>
              <a:tr h="154236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</a:t>
                      </a:r>
                      <a:endParaRPr lang="en-IN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887417"/>
                  </a:ext>
                </a:extLst>
              </a:tr>
              <a:tr h="15423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Sn.</a:t>
                      </a:r>
                      <a:endParaRPr lang="en-IN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IN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262093"/>
                  </a:ext>
                </a:extLst>
              </a:tr>
              <a:tr h="14689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en-IN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en-IN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9299"/>
                  </a:ext>
                </a:extLst>
              </a:tr>
              <a:tr h="14689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864858"/>
                  </a:ext>
                </a:extLst>
              </a:tr>
              <a:tr h="146892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26089879"/>
                  </a:ext>
                </a:extLst>
              </a:tr>
              <a:tr h="146892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3185814"/>
                  </a:ext>
                </a:extLst>
              </a:tr>
              <a:tr h="14689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process qty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3903625"/>
                  </a:ext>
                </a:extLst>
              </a:tr>
              <a:tr h="1468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rejection for less DFT</a:t>
                      </a:r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4916095"/>
                  </a:ext>
                </a:extLst>
              </a:tr>
              <a:tr h="14689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Rejection %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3.1%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8546158"/>
                  </a:ext>
                </a:extLst>
              </a:tr>
              <a:tr h="146892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423189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03F4189-A751-BBCA-96B0-6BC1A4C5C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188375"/>
              </p:ext>
            </p:extLst>
          </p:nvPr>
        </p:nvGraphicFramePr>
        <p:xfrm>
          <a:off x="76200" y="912906"/>
          <a:ext cx="5562600" cy="1906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5325">
                  <a:extLst>
                    <a:ext uri="{9D8B030D-6E8A-4147-A177-3AD203B41FA5}">
                      <a16:colId xmlns:a16="http://schemas.microsoft.com/office/drawing/2014/main" val="1968614758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82167314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955697337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1906770892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74942330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514508974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81121960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991727875"/>
                    </a:ext>
                  </a:extLst>
                </a:gridCol>
              </a:tblGrid>
              <a:tr h="19526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Suplier : Metalman Auto pvt. Ltd.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200" b="1" i="0" u="none" strike="noStrike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4624553"/>
                  </a:ext>
                </a:extLst>
              </a:tr>
              <a:tr h="23866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GB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Name: DUST COVER J1A Part Number:  S2DF02703O</a:t>
                      </a:r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 : 06.02.2024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778822"/>
                  </a:ext>
                </a:extLst>
              </a:tr>
              <a:tr h="15735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IN" sz="105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</a:t>
                      </a:r>
                      <a:endParaRPr lang="en-IN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027087"/>
                  </a:ext>
                </a:extLst>
              </a:tr>
              <a:tr h="15735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Sn.</a:t>
                      </a:r>
                      <a:endParaRPr lang="en-IN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5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IN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422462"/>
                  </a:ext>
                </a:extLst>
              </a:tr>
              <a:tr h="15028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IN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I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IN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en-I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IN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IN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IN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927010"/>
                  </a:ext>
                </a:extLst>
              </a:tr>
              <a:tr h="15028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547463"/>
                  </a:ext>
                </a:extLst>
              </a:tr>
              <a:tr h="150282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787892"/>
                  </a:ext>
                </a:extLst>
              </a:tr>
              <a:tr h="150282"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49297906"/>
                  </a:ext>
                </a:extLst>
              </a:tr>
              <a:tr h="15028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process qty 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1650636"/>
                  </a:ext>
                </a:extLst>
              </a:tr>
              <a:tr h="15028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GB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rejection for less DFT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7661121"/>
                  </a:ext>
                </a:extLst>
              </a:tr>
              <a:tr h="15028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Rejection %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N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25.0%</a:t>
                      </a:r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887439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8D36DCD-2B94-1757-5740-35234B747A11}"/>
              </a:ext>
            </a:extLst>
          </p:cNvPr>
          <p:cNvSpPr txBox="1"/>
          <p:nvPr/>
        </p:nvSpPr>
        <p:spPr>
          <a:xfrm>
            <a:off x="2362200" y="912906"/>
            <a:ext cx="990600" cy="276999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Trial first 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203858-0567-DB32-B205-A3853CD6807B}"/>
              </a:ext>
            </a:extLst>
          </p:cNvPr>
          <p:cNvSpPr txBox="1"/>
          <p:nvPr/>
        </p:nvSpPr>
        <p:spPr>
          <a:xfrm>
            <a:off x="4076700" y="2874213"/>
            <a:ext cx="990600" cy="276999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Trial Second 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D1A7E2-DBC9-E477-A57F-D8E67E032AFE}"/>
              </a:ext>
            </a:extLst>
          </p:cNvPr>
          <p:cNvSpPr txBox="1"/>
          <p:nvPr/>
        </p:nvSpPr>
        <p:spPr>
          <a:xfrm>
            <a:off x="6363154" y="4814500"/>
            <a:ext cx="990600" cy="276999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Trial Third 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AFD0F7E-3C30-1767-238B-77572F6B5B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333" t="1058" r="13333" b="20357"/>
          <a:stretch/>
        </p:blipFill>
        <p:spPr>
          <a:xfrm>
            <a:off x="381000" y="5094641"/>
            <a:ext cx="2824388" cy="17016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78DCE9F-E753-1779-3366-80417A254E0D}"/>
              </a:ext>
            </a:extLst>
          </p:cNvPr>
          <p:cNvSpPr txBox="1"/>
          <p:nvPr/>
        </p:nvSpPr>
        <p:spPr>
          <a:xfrm>
            <a:off x="2250547" y="197217"/>
            <a:ext cx="46101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  <a:latin typeface="Trebuchet MS" pitchFamily="34" charset="0"/>
              </a:rPr>
              <a:t>TRIALS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Trebuchet MS" pitchFamily="34" charset="0"/>
              </a:rPr>
              <a:t>DETAILS FOR DFT</a:t>
            </a:r>
            <a:endParaRPr lang="en-IN" sz="20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F00655-31A1-AF90-6D0E-2EA932A727E2}"/>
              </a:ext>
            </a:extLst>
          </p:cNvPr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34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343417"/>
              </p:ext>
            </p:extLst>
          </p:nvPr>
        </p:nvGraphicFramePr>
        <p:xfrm>
          <a:off x="304800" y="914400"/>
          <a:ext cx="8672513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334549" y="152400"/>
            <a:ext cx="750465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rebuchet MS" pitchFamily="34" charset="0"/>
              </a:rPr>
              <a:t>POWDER COATING REJECTION % FOR DFT &amp; VISUAL DEFECTS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838200"/>
            <a:ext cx="9067800" cy="5867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 rot="21540000" flipH="1" flipV="1">
            <a:off x="1600599" y="621301"/>
            <a:ext cx="7390438" cy="1102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7" descr="SILog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Line 5"/>
          <p:cNvSpPr>
            <a:spLocks noChangeShapeType="1"/>
          </p:cNvSpPr>
          <p:nvPr/>
        </p:nvSpPr>
        <p:spPr bwMode="auto">
          <a:xfrm>
            <a:off x="1371600" y="762000"/>
            <a:ext cx="7772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1629229" y="1447800"/>
            <a:ext cx="5181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  <a:latin typeface="Verdana" pitchFamily="34" charset="0"/>
              </a:rPr>
              <a:t>Trials for 4 </a:t>
            </a:r>
            <a:r>
              <a:rPr lang="en-US" sz="2400" b="1" dirty="0" err="1">
                <a:solidFill>
                  <a:srgbClr val="0000FF"/>
                </a:solidFill>
                <a:latin typeface="Verdana" pitchFamily="34" charset="0"/>
              </a:rPr>
              <a:t>th</a:t>
            </a:r>
            <a:r>
              <a:rPr lang="en-US" sz="2400" b="1" dirty="0">
                <a:solidFill>
                  <a:srgbClr val="0000FF"/>
                </a:solidFill>
                <a:latin typeface="Verdana" pitchFamily="34" charset="0"/>
              </a:rPr>
              <a:t> , 5 ,6 &amp; 7 </a:t>
            </a:r>
            <a:r>
              <a:rPr lang="en-US" sz="2400" b="1" dirty="0" err="1">
                <a:solidFill>
                  <a:srgbClr val="0000FF"/>
                </a:solidFill>
                <a:latin typeface="Verdana" pitchFamily="34" charset="0"/>
              </a:rPr>
              <a:t>th</a:t>
            </a:r>
            <a:r>
              <a:rPr lang="en-US" sz="2400" b="1" dirty="0">
                <a:solidFill>
                  <a:srgbClr val="0000FF"/>
                </a:solidFill>
                <a:latin typeface="Verdana" pitchFamily="34" charset="0"/>
              </a:rPr>
              <a:t> </a:t>
            </a:r>
          </a:p>
        </p:txBody>
      </p:sp>
      <p:pic>
        <p:nvPicPr>
          <p:cNvPr id="5" name="Picture 4" descr="SILog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966A60-1176-4E39-790B-FBC4B9A8C9CD}"/>
              </a:ext>
            </a:extLst>
          </p:cNvPr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4392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Line 5"/>
          <p:cNvSpPr>
            <a:spLocks noChangeShapeType="1"/>
          </p:cNvSpPr>
          <p:nvPr/>
        </p:nvSpPr>
        <p:spPr bwMode="auto">
          <a:xfrm>
            <a:off x="1371600" y="762000"/>
            <a:ext cx="7772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" name="Picture 4" descr="SILog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966A60-1176-4E39-790B-FBC4B9A8C9CD}"/>
              </a:ext>
            </a:extLst>
          </p:cNvPr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AD5980-3340-DB97-80A5-92D59F9A0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130194"/>
              </p:ext>
            </p:extLst>
          </p:nvPr>
        </p:nvGraphicFramePr>
        <p:xfrm>
          <a:off x="152400" y="905927"/>
          <a:ext cx="8839200" cy="5799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4750">
                  <a:extLst>
                    <a:ext uri="{9D8B030D-6E8A-4147-A177-3AD203B41FA5}">
                      <a16:colId xmlns:a16="http://schemas.microsoft.com/office/drawing/2014/main" val="944076823"/>
                    </a:ext>
                  </a:extLst>
                </a:gridCol>
                <a:gridCol w="1512890">
                  <a:extLst>
                    <a:ext uri="{9D8B030D-6E8A-4147-A177-3AD203B41FA5}">
                      <a16:colId xmlns:a16="http://schemas.microsoft.com/office/drawing/2014/main" val="3640583943"/>
                    </a:ext>
                  </a:extLst>
                </a:gridCol>
                <a:gridCol w="1512890">
                  <a:extLst>
                    <a:ext uri="{9D8B030D-6E8A-4147-A177-3AD203B41FA5}">
                      <a16:colId xmlns:a16="http://schemas.microsoft.com/office/drawing/2014/main" val="2979294187"/>
                    </a:ext>
                  </a:extLst>
                </a:gridCol>
                <a:gridCol w="1512890">
                  <a:extLst>
                    <a:ext uri="{9D8B030D-6E8A-4147-A177-3AD203B41FA5}">
                      <a16:colId xmlns:a16="http://schemas.microsoft.com/office/drawing/2014/main" val="3029133316"/>
                    </a:ext>
                  </a:extLst>
                </a:gridCol>
                <a:gridCol w="1512890">
                  <a:extLst>
                    <a:ext uri="{9D8B030D-6E8A-4147-A177-3AD203B41FA5}">
                      <a16:colId xmlns:a16="http://schemas.microsoft.com/office/drawing/2014/main" val="1290938033"/>
                    </a:ext>
                  </a:extLst>
                </a:gridCol>
                <a:gridCol w="1512890">
                  <a:extLst>
                    <a:ext uri="{9D8B030D-6E8A-4147-A177-3AD203B41FA5}">
                      <a16:colId xmlns:a16="http://schemas.microsoft.com/office/drawing/2014/main" val="1710221720"/>
                    </a:ext>
                  </a:extLst>
                </a:gridCol>
              </a:tblGrid>
              <a:tr h="19375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TRIALS &amp; MATERIAL SUPPLIES DETAILS </a:t>
                      </a:r>
                      <a:endParaRPr lang="en-IN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19700"/>
                  </a:ext>
                </a:extLst>
              </a:tr>
              <a:tr h="185254"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NAME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DUST COVER J1A 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NO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S2DF02703O</a:t>
                      </a:r>
                      <a:endParaRPr lang="en-IN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extLst>
                  <a:ext uri="{0D108BD9-81ED-4DB2-BD59-A6C34878D82A}">
                    <a16:rowId xmlns:a16="http://schemas.microsoft.com/office/drawing/2014/main" val="1999927011"/>
                  </a:ext>
                </a:extLst>
              </a:tr>
              <a:tr h="193756">
                <a:tc>
                  <a:txBody>
                    <a:bodyPr/>
                    <a:lstStyle/>
                    <a:p>
                      <a:pPr algn="l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/>
                </a:tc>
                <a:extLst>
                  <a:ext uri="{0D108BD9-81ED-4DB2-BD59-A6C34878D82A}">
                    <a16:rowId xmlns:a16="http://schemas.microsoft.com/office/drawing/2014/main" val="4216378145"/>
                  </a:ext>
                </a:extLst>
              </a:tr>
              <a:tr h="28094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IN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Trial Details: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154064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 of Trails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Trial Date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Trial qty in nos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Inhouse rej % for Visual Defects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Inhouse rej % for less DFT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047053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st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13-Mar-24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3.5%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5.9%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9.4%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472367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nd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3.9%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6.3%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10.2%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820478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rd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4.4%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7.0%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11.4%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230144"/>
                  </a:ext>
                </a:extLst>
              </a:tr>
              <a:tr h="37782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th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3.7%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5.2%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8.9%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669440"/>
                  </a:ext>
                </a:extLst>
              </a:tr>
              <a:tr h="193756">
                <a:tc>
                  <a:txBody>
                    <a:bodyPr/>
                    <a:lstStyle/>
                    <a:p>
                      <a:pPr algn="ctr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36883155"/>
                  </a:ext>
                </a:extLst>
              </a:tr>
              <a:tr h="38751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IN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Supplies details: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939922"/>
                  </a:ext>
                </a:extLst>
              </a:tr>
              <a:tr h="4940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 Supplies Date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Invoice date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Invoice No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Invoice qty in nos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Supplied to ETL plant 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ETL remark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712439"/>
                  </a:ext>
                </a:extLst>
              </a:tr>
              <a:tr h="4940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14-Mar-24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16305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E92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complaint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99785"/>
                  </a:ext>
                </a:extLst>
              </a:tr>
              <a:tr h="4940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16400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E92 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complaint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621897"/>
                  </a:ext>
                </a:extLst>
              </a:tr>
              <a:tr h="4940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16470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E92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complaint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625353"/>
                  </a:ext>
                </a:extLst>
              </a:tr>
              <a:tr h="4940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20-Mar-24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16601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E92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complaint 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8" marR="7568" marT="75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5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05760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743746"/>
              </p:ext>
            </p:extLst>
          </p:nvPr>
        </p:nvGraphicFramePr>
        <p:xfrm>
          <a:off x="304800" y="914400"/>
          <a:ext cx="8672513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334549" y="152400"/>
            <a:ext cx="750465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  <a:latin typeface="Trebuchet MS" pitchFamily="34" charset="0"/>
              </a:rPr>
              <a:t>POWDER COATING REJECTION % FOR DFT &amp; VISUAL DEFECTS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838200"/>
            <a:ext cx="9067800" cy="58674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 rot="21540000" flipH="1" flipV="1">
            <a:off x="1600599" y="621301"/>
            <a:ext cx="7390438" cy="11021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7" descr="SILog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1FBAC7A-E7AE-57D6-B47F-57DE25DD1C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674994"/>
              </p:ext>
            </p:extLst>
          </p:nvPr>
        </p:nvGraphicFramePr>
        <p:xfrm>
          <a:off x="3463528" y="5659360"/>
          <a:ext cx="1302544" cy="1099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4" imgW="914570" imgH="771690" progId="Excel.Sheet.12">
                  <p:embed/>
                </p:oleObj>
              </mc:Choice>
              <mc:Fallback>
                <p:oleObj name="Worksheet" showAsIcon="1" r:id="rId4" imgW="914570" imgH="7716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63528" y="5659360"/>
                        <a:ext cx="1302544" cy="1099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DB50927-8209-2FFC-D020-829AB8EB07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386870"/>
              </p:ext>
            </p:extLst>
          </p:nvPr>
        </p:nvGraphicFramePr>
        <p:xfrm>
          <a:off x="4729758" y="5681003"/>
          <a:ext cx="1302544" cy="1099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6" imgW="914570" imgH="771690" progId="Excel.Sheet.12">
                  <p:embed/>
                </p:oleObj>
              </mc:Choice>
              <mc:Fallback>
                <p:oleObj name="Worksheet" showAsIcon="1" r:id="rId6" imgW="914570" imgH="7716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729758" y="5681003"/>
                        <a:ext cx="1302544" cy="1099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FACE65A-9B41-C9EE-3EC5-5A2AA0DD09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647982"/>
              </p:ext>
            </p:extLst>
          </p:nvPr>
        </p:nvGraphicFramePr>
        <p:xfrm>
          <a:off x="6032302" y="5659360"/>
          <a:ext cx="1302544" cy="1099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8" imgW="914570" imgH="771690" progId="Excel.Sheet.12">
                  <p:embed/>
                </p:oleObj>
              </mc:Choice>
              <mc:Fallback>
                <p:oleObj name="Worksheet" showAsIcon="1" r:id="rId8" imgW="914570" imgH="7716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32302" y="5659360"/>
                        <a:ext cx="1302544" cy="1099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C104E4B-99C1-9CDE-D580-132490A184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451507"/>
              </p:ext>
            </p:extLst>
          </p:nvPr>
        </p:nvGraphicFramePr>
        <p:xfrm>
          <a:off x="7354802" y="5634037"/>
          <a:ext cx="1246274" cy="1051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10" imgW="914570" imgH="771690" progId="Excel.Sheet.12">
                  <p:embed/>
                </p:oleObj>
              </mc:Choice>
              <mc:Fallback>
                <p:oleObj name="Worksheet" showAsIcon="1" r:id="rId10" imgW="914570" imgH="7716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354802" y="5634037"/>
                        <a:ext cx="1246274" cy="1051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813611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Line 5"/>
          <p:cNvSpPr>
            <a:spLocks noChangeShapeType="1"/>
          </p:cNvSpPr>
          <p:nvPr/>
        </p:nvSpPr>
        <p:spPr bwMode="auto">
          <a:xfrm>
            <a:off x="1371600" y="762000"/>
            <a:ext cx="7772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304800" y="1219200"/>
            <a:ext cx="51816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Verdana" pitchFamily="34" charset="0"/>
              </a:rPr>
              <a:t>Conclusion: </a:t>
            </a:r>
          </a:p>
        </p:txBody>
      </p:sp>
      <p:pic>
        <p:nvPicPr>
          <p:cNvPr id="5" name="Picture 4" descr="SILog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953549" cy="457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966A60-1176-4E39-790B-FBC4B9A8C9CD}"/>
              </a:ext>
            </a:extLst>
          </p:cNvPr>
          <p:cNvSpPr txBox="1"/>
          <p:nvPr/>
        </p:nvSpPr>
        <p:spPr>
          <a:xfrm>
            <a:off x="0" y="57659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Times New Roman" pitchFamily="18" charset="0"/>
                <a:cs typeface="Times New Roman" pitchFamily="18" charset="0"/>
              </a:rPr>
              <a:t>Saptagiri </a:t>
            </a:r>
            <a:r>
              <a:rPr lang="en-US" sz="1100" b="1" dirty="0" err="1">
                <a:latin typeface="Times New Roman" pitchFamily="18" charset="0"/>
                <a:cs typeface="Times New Roman" pitchFamily="18" charset="0"/>
              </a:rPr>
              <a:t>Eng.Pvt.Ltd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1C5850D3-FDDA-DE04-A4CB-B6A4136CB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828800"/>
            <a:ext cx="68580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Rejection % for Visual defects :3.5 – 4.4 %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Rejection % for less DFT :5.2  – 7.0 %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7951790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2561</TotalTime>
  <Words>537</Words>
  <Application>Microsoft Office PowerPoint</Application>
  <PresentationFormat>On-screen Show (4:3)</PresentationFormat>
  <Paragraphs>259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Times New Roman</vt:lpstr>
      <vt:lpstr>Trebuchet MS</vt:lpstr>
      <vt:lpstr>Verdana</vt:lpstr>
      <vt:lpstr>Wingdings</vt:lpstr>
      <vt:lpstr>Default Design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SANAP</dc:creator>
  <cp:lastModifiedBy>NITIN WAGADE</cp:lastModifiedBy>
  <cp:revision>285</cp:revision>
  <cp:lastPrinted>1601-01-01T00:00:00Z</cp:lastPrinted>
  <dcterms:created xsi:type="dcterms:W3CDTF">1601-01-01T00:00:00Z</dcterms:created>
  <dcterms:modified xsi:type="dcterms:W3CDTF">2024-03-28T05:27:03Z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