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10"/>
  </p:notesMasterIdLst>
  <p:handoutMasterIdLst>
    <p:handoutMasterId r:id="rId11"/>
  </p:handoutMasterIdLst>
  <p:sldIdLst>
    <p:sldId id="302" r:id="rId2"/>
    <p:sldId id="303" r:id="rId3"/>
    <p:sldId id="305" r:id="rId4"/>
    <p:sldId id="306" r:id="rId5"/>
    <p:sldId id="307" r:id="rId6"/>
    <p:sldId id="308" r:id="rId7"/>
    <p:sldId id="309" r:id="rId8"/>
    <p:sldId id="312" r:id="rId9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352" autoAdjust="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410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3/28/2023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3/28/2023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521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C1534-9D13-43E9-BC8B-5694C28527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737" y="308698"/>
            <a:ext cx="5238313" cy="853352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A8573-17E8-4191-86F9-ABE0BA27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3/28/2023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92FA6-D8B1-4403-B9DD-E60A4F35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CB2D-6860-4817-B66C-9C44DC4CA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3C82E0-1F49-4A07-A8B3-E2F2CBAC0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5737" y="979487"/>
            <a:ext cx="3581400" cy="365126"/>
          </a:xfrm>
        </p:spPr>
        <p:txBody>
          <a:bodyPr>
            <a:no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C4173A-9EF2-4DB4-AE8D-0202037CB0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5300" y="1543050"/>
            <a:ext cx="11353800" cy="4733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6044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3/28/2023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A939DF-A7CD-71C1-8BB2-64D05C75865C}"/>
              </a:ext>
            </a:extLst>
          </p:cNvPr>
          <p:cNvSpPr txBox="1"/>
          <p:nvPr/>
        </p:nvSpPr>
        <p:spPr>
          <a:xfrm>
            <a:off x="151635" y="34903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Vision Group </a:t>
            </a:r>
            <a:endParaRPr lang="en-IN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B39940-4655-9032-547C-944C40FBA379}"/>
              </a:ext>
            </a:extLst>
          </p:cNvPr>
          <p:cNvSpPr txBox="1"/>
          <p:nvPr/>
        </p:nvSpPr>
        <p:spPr>
          <a:xfrm>
            <a:off x="153297" y="63291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Organization chart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A4CCAA-3B47-AFD9-1DF1-F15793F441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78094" y="2904189"/>
            <a:ext cx="2045213" cy="28994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F6A82D-AB72-5FB3-0E04-7BBADBEA4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3" idx="2"/>
            <a:endCxn id="59" idx="4"/>
          </p:cNvCxnSpPr>
          <p:nvPr/>
        </p:nvCxnSpPr>
        <p:spPr>
          <a:xfrm flipH="1" flipV="1">
            <a:off x="5561479" y="2890675"/>
            <a:ext cx="5131090" cy="18243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7F25CFF-8BB6-A196-97F3-5EF0C543A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2239" y="1274802"/>
            <a:ext cx="0" cy="8730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122673B-6FCF-7860-4808-FF3F88554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9" idx="4"/>
          </p:cNvCxnSpPr>
          <p:nvPr/>
        </p:nvCxnSpPr>
        <p:spPr>
          <a:xfrm flipV="1">
            <a:off x="4951851" y="2890675"/>
            <a:ext cx="609628" cy="28009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3BE65A9-F568-0298-F67A-263E869D7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3" idx="0"/>
            <a:endCxn id="59" idx="4"/>
          </p:cNvCxnSpPr>
          <p:nvPr/>
        </p:nvCxnSpPr>
        <p:spPr>
          <a:xfrm flipH="1" flipV="1">
            <a:off x="5561479" y="2890675"/>
            <a:ext cx="950116" cy="28995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A6151F0-FCDA-B78C-5068-70B37C582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47726" y="2893458"/>
            <a:ext cx="3649202" cy="29101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3EFA93AE-6696-8A43-979E-B059B9792BB5}"/>
              </a:ext>
            </a:extLst>
          </p:cNvPr>
          <p:cNvSpPr/>
          <p:nvPr/>
        </p:nvSpPr>
        <p:spPr>
          <a:xfrm>
            <a:off x="4539456" y="5701321"/>
            <a:ext cx="1163777" cy="11847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Karuna Hospital, Facility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Sup- Pramila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7F254D4A-6DA0-EFAA-4B6C-18CB970C4140}"/>
              </a:ext>
            </a:extLst>
          </p:cNvPr>
          <p:cNvSpPr/>
          <p:nvPr/>
        </p:nvSpPr>
        <p:spPr>
          <a:xfrm>
            <a:off x="1876322" y="5126408"/>
            <a:ext cx="1289614" cy="108472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K-line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err="1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Spoc</a:t>
            </a:r>
            <a:r>
              <a:rPr lang="en-US" sz="105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- Nitin.</a:t>
            </a: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D6B90EA-9114-5830-5B3E-DADD2248F0B1}"/>
              </a:ext>
            </a:extLst>
          </p:cNvPr>
          <p:cNvSpPr/>
          <p:nvPr/>
        </p:nvSpPr>
        <p:spPr>
          <a:xfrm>
            <a:off x="151635" y="3313611"/>
            <a:ext cx="1385046" cy="97844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Endurance B22, B23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Sup- Zakir Inamdar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0856551-D3A2-AFE6-B4FE-11646A554533}"/>
              </a:ext>
            </a:extLst>
          </p:cNvPr>
          <p:cNvSpPr/>
          <p:nvPr/>
        </p:nvSpPr>
        <p:spPr>
          <a:xfrm>
            <a:off x="10692569" y="4148901"/>
            <a:ext cx="1347796" cy="113226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 err="1">
                <a:solidFill>
                  <a:schemeClr val="tx1"/>
                </a:solidFill>
              </a:rPr>
              <a:t>Chemspec</a:t>
            </a:r>
            <a:r>
              <a:rPr lang="en-US" sz="1050" b="1" dirty="0">
                <a:solidFill>
                  <a:schemeClr val="tx1"/>
                </a:solidFill>
              </a:rPr>
              <a:t> Chemical Ltd </a:t>
            </a:r>
            <a:endParaRPr lang="en-US" sz="1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Sup- Hemant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Madvi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FFDD3D4-74FA-49F8-4FA7-31B5E4CF4B50}"/>
              </a:ext>
            </a:extLst>
          </p:cNvPr>
          <p:cNvSpPr/>
          <p:nvPr/>
        </p:nvSpPr>
        <p:spPr>
          <a:xfrm>
            <a:off x="4787838" y="563447"/>
            <a:ext cx="1828800" cy="7991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 err="1">
                <a:solidFill>
                  <a:schemeClr val="tx1"/>
                </a:solidFill>
              </a:rPr>
              <a:t>Satyavan</a:t>
            </a:r>
            <a:r>
              <a:rPr lang="en-US" sz="1100" b="1" dirty="0">
                <a:solidFill>
                  <a:schemeClr val="tx1"/>
                </a:solidFill>
              </a:rPr>
              <a:t> Agate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CD8B8F1A-FBD2-E103-B296-9F1E3086609E}"/>
              </a:ext>
            </a:extLst>
          </p:cNvPr>
          <p:cNvSpPr/>
          <p:nvPr/>
        </p:nvSpPr>
        <p:spPr>
          <a:xfrm>
            <a:off x="798588" y="4292058"/>
            <a:ext cx="1333813" cy="11322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Sai Service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Spoc</a:t>
            </a:r>
            <a:r>
              <a:rPr lang="en-US" sz="10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- Nitin.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6E1D487-D9D8-1FEA-1F9C-F8865C7AE7D4}"/>
              </a:ext>
            </a:extLst>
          </p:cNvPr>
          <p:cNvSpPr/>
          <p:nvPr/>
        </p:nvSpPr>
        <p:spPr>
          <a:xfrm>
            <a:off x="5929706" y="5790231"/>
            <a:ext cx="1163778" cy="115821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Oskar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Sup. Akshara Salvi.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6A0E3DEB-9942-008F-E4CD-702BDD7DCE42}"/>
              </a:ext>
            </a:extLst>
          </p:cNvPr>
          <p:cNvSpPr/>
          <p:nvPr/>
        </p:nvSpPr>
        <p:spPr>
          <a:xfrm>
            <a:off x="8666322" y="5701321"/>
            <a:ext cx="1367614" cy="104261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GMP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</a:rPr>
              <a:t>Sup- Pankaj </a:t>
            </a:r>
            <a:r>
              <a:rPr lang="en-US" sz="1050" dirty="0" err="1">
                <a:solidFill>
                  <a:schemeClr val="accent6">
                    <a:lumMod val="50000"/>
                  </a:schemeClr>
                </a:solidFill>
              </a:rPr>
              <a:t>Masurkar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3B8D15D3-4E47-D14D-2C0C-53B0EB3A0140}"/>
              </a:ext>
            </a:extLst>
          </p:cNvPr>
          <p:cNvSpPr/>
          <p:nvPr/>
        </p:nvSpPr>
        <p:spPr>
          <a:xfrm>
            <a:off x="10135114" y="5326720"/>
            <a:ext cx="1258298" cy="10426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IP Integrated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6">
                    <a:lumMod val="50000"/>
                  </a:schemeClr>
                </a:solidFill>
              </a:rPr>
              <a:t>Sup. Amit </a:t>
            </a:r>
            <a:r>
              <a:rPr lang="en-US" sz="1050" dirty="0" err="1">
                <a:solidFill>
                  <a:schemeClr val="accent6">
                    <a:lumMod val="50000"/>
                  </a:schemeClr>
                </a:solidFill>
              </a:rPr>
              <a:t>Chorge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E25CAAB3-902C-74DA-A785-7C0F3EA0B31F}"/>
              </a:ext>
            </a:extLst>
          </p:cNvPr>
          <p:cNvSpPr/>
          <p:nvPr/>
        </p:nvSpPr>
        <p:spPr>
          <a:xfrm>
            <a:off x="7297320" y="5712441"/>
            <a:ext cx="1163778" cy="11322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Lightsaber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Sup. Nitin Salvi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7C9CD283-4BF3-FAAD-CC00-B45BA1172C2A}"/>
              </a:ext>
            </a:extLst>
          </p:cNvPr>
          <p:cNvSpPr/>
          <p:nvPr/>
        </p:nvSpPr>
        <p:spPr>
          <a:xfrm>
            <a:off x="3130682" y="5708188"/>
            <a:ext cx="1250956" cy="108472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Orsino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Sup- Ashok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Kudkar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CF24AC-EA9A-D39F-672D-ABCA8B7E9580}"/>
              </a:ext>
            </a:extLst>
          </p:cNvPr>
          <p:cNvSpPr/>
          <p:nvPr/>
        </p:nvSpPr>
        <p:spPr>
          <a:xfrm>
            <a:off x="4647079" y="2098362"/>
            <a:ext cx="1828800" cy="792313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Nitin Salvi</a:t>
            </a:r>
            <a:endParaRPr lang="en-IN" sz="105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Operation Manager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C61C3CA-5EB9-B11B-7EBA-8AF0EA3EE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2" idx="6"/>
          </p:cNvCxnSpPr>
          <p:nvPr/>
        </p:nvCxnSpPr>
        <p:spPr>
          <a:xfrm flipH="1">
            <a:off x="1536681" y="2904189"/>
            <a:ext cx="4002068" cy="8986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8972EEC5-8B2D-4D98-5201-B99C7C4FC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721686" y="2932362"/>
            <a:ext cx="2817063" cy="22416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47C3AB1-9318-2F58-B1EC-B447689C0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59" idx="4"/>
          </p:cNvCxnSpPr>
          <p:nvPr/>
        </p:nvCxnSpPr>
        <p:spPr>
          <a:xfrm flipV="1">
            <a:off x="1634190" y="2890675"/>
            <a:ext cx="3927289" cy="1589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7B1C1EBE-3119-8F73-E3CF-F6673FDB7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58366" y="2936226"/>
            <a:ext cx="4850524" cy="24560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9D6DBC3-C282-FF65-819D-D0E8CA3E1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004473" y="2956538"/>
            <a:ext cx="1564644" cy="27516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65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FE2C7-4ADB-E01A-E504-8202707D1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3" y="384002"/>
            <a:ext cx="5238313" cy="853352"/>
          </a:xfrm>
        </p:spPr>
        <p:txBody>
          <a:bodyPr/>
          <a:lstStyle/>
          <a:p>
            <a:br>
              <a:rPr lang="en-IN" b="1" dirty="0">
                <a:latin typeface="+mn-lt"/>
                <a:cs typeface="Calibri" panose="020F0502020204030204" pitchFamily="34" charset="0"/>
              </a:rPr>
            </a:br>
            <a:endParaRPr lang="en-IN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0327C-480D-09BE-25E8-62C2DEEFC5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636" y="596398"/>
            <a:ext cx="3581400" cy="365126"/>
          </a:xfrm>
        </p:spPr>
        <p:txBody>
          <a:bodyPr/>
          <a:lstStyle/>
          <a:p>
            <a:r>
              <a:rPr lang="en-US" b="1" dirty="0">
                <a:latin typeface="+mn-lt"/>
                <a:cs typeface="Calibri" panose="020F0502020204030204" pitchFamily="34" charset="0"/>
              </a:rPr>
              <a:t>Organization chart</a:t>
            </a:r>
          </a:p>
          <a:p>
            <a:endParaRPr lang="en-IN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F28F8E-98D7-3F92-633D-F93D3B0A17A3}"/>
              </a:ext>
            </a:extLst>
          </p:cNvPr>
          <p:cNvSpPr txBox="1"/>
          <p:nvPr/>
        </p:nvSpPr>
        <p:spPr>
          <a:xfrm>
            <a:off x="181252" y="297096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cs typeface="Calibri" panose="020F0502020204030204" pitchFamily="34" charset="0"/>
              </a:rPr>
              <a:t>Vision Group </a:t>
            </a:r>
            <a:endParaRPr lang="en-IN" b="1" dirty="0">
              <a:cs typeface="Calibri" panose="020F0502020204030204" pitchFamily="34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3C2203-D82D-94BA-1119-242C5D93A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4972060" y="2939269"/>
            <a:ext cx="752865" cy="30436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0120D1-E40E-AEB6-6C44-085A9C0D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0" idx="1"/>
            <a:endCxn id="23" idx="4"/>
          </p:cNvCxnSpPr>
          <p:nvPr/>
        </p:nvCxnSpPr>
        <p:spPr>
          <a:xfrm flipH="1" flipV="1">
            <a:off x="5757083" y="2871755"/>
            <a:ext cx="3886870" cy="24000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6AFAC3-91E8-8D53-3D89-B929E6119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48770" y="1267218"/>
            <a:ext cx="0" cy="8730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2BE5F99-CF93-A589-C665-CE283E879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4"/>
          </p:cNvCxnSpPr>
          <p:nvPr/>
        </p:nvCxnSpPr>
        <p:spPr>
          <a:xfrm flipV="1">
            <a:off x="2561610" y="2871755"/>
            <a:ext cx="3195473" cy="2997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A27411B8-7424-4415-2B06-98B7305E62FF}"/>
              </a:ext>
            </a:extLst>
          </p:cNvPr>
          <p:cNvSpPr/>
          <p:nvPr/>
        </p:nvSpPr>
        <p:spPr>
          <a:xfrm>
            <a:off x="1632130" y="5835114"/>
            <a:ext cx="1288225" cy="91050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PGP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Sup- Vishal Rabri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4E2F5FA-BCF1-22BA-F874-B7F8F0FA09EB}"/>
              </a:ext>
            </a:extLst>
          </p:cNvPr>
          <p:cNvSpPr/>
          <p:nvPr/>
        </p:nvSpPr>
        <p:spPr>
          <a:xfrm>
            <a:off x="603588" y="5151393"/>
            <a:ext cx="1311402" cy="91050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Ansa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Gujarat/ </a:t>
            </a: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Kosamba</a:t>
            </a: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Sup-Paresh Solanki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921ABED-24DA-EA80-305B-08EAF7E04A43}"/>
              </a:ext>
            </a:extLst>
          </p:cNvPr>
          <p:cNvSpPr/>
          <p:nvPr/>
        </p:nvSpPr>
        <p:spPr>
          <a:xfrm>
            <a:off x="83068" y="3250881"/>
            <a:ext cx="1213365" cy="93267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Bisleri</a:t>
            </a: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Sup-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Pratab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Pawar, Ashok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Kudkar</a:t>
            </a: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FC2FEC-2671-0C0B-F219-6DB7871FD6C4}"/>
              </a:ext>
            </a:extLst>
          </p:cNvPr>
          <p:cNvSpPr/>
          <p:nvPr/>
        </p:nvSpPr>
        <p:spPr>
          <a:xfrm>
            <a:off x="8242324" y="5693386"/>
            <a:ext cx="1388066" cy="7676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CEAT  </a:t>
            </a: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Ambernath</a:t>
            </a: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, </a:t>
            </a: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Sup-</a:t>
            </a:r>
            <a:r>
              <a:rPr lang="en-US" sz="100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Prabhanjan</a:t>
            </a:r>
            <a:endParaRPr lang="en-US" sz="1000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7F3D21-4D53-3AB8-7DA0-93C6578DCE45}"/>
              </a:ext>
            </a:extLst>
          </p:cNvPr>
          <p:cNvSpPr/>
          <p:nvPr/>
        </p:nvSpPr>
        <p:spPr>
          <a:xfrm>
            <a:off x="4834370" y="596841"/>
            <a:ext cx="1828800" cy="73152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 err="1">
                <a:solidFill>
                  <a:schemeClr val="tx1"/>
                </a:solidFill>
                <a:cs typeface="Calibri" panose="020F0502020204030204" pitchFamily="34" charset="0"/>
              </a:rPr>
              <a:t>Satyavan</a:t>
            </a:r>
            <a:r>
              <a:rPr lang="en-US" sz="1100" b="1" dirty="0">
                <a:solidFill>
                  <a:schemeClr val="tx1"/>
                </a:solidFill>
                <a:cs typeface="Calibri" panose="020F0502020204030204" pitchFamily="34" charset="0"/>
              </a:rPr>
              <a:t> Agate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Managing Director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90DBA65-63A7-8365-9B92-6FBC261AB41A}"/>
              </a:ext>
            </a:extLst>
          </p:cNvPr>
          <p:cNvSpPr/>
          <p:nvPr/>
        </p:nvSpPr>
        <p:spPr>
          <a:xfrm>
            <a:off x="194523" y="4315804"/>
            <a:ext cx="1213365" cy="79086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Gumtree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US" sz="1050" dirty="0" err="1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Spoc</a:t>
            </a:r>
            <a:r>
              <a:rPr lang="en-US" sz="105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- Nitin.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3DE27E9-CA2C-A939-A422-8A87A8ACB4AE}"/>
              </a:ext>
            </a:extLst>
          </p:cNvPr>
          <p:cNvSpPr/>
          <p:nvPr/>
        </p:nvSpPr>
        <p:spPr>
          <a:xfrm>
            <a:off x="6960574" y="5834649"/>
            <a:ext cx="1258666" cy="94914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Classic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Sup-Anant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Amburle</a:t>
            </a:r>
            <a:endParaRPr lang="en-US" sz="1000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040488D-4E85-946F-94A8-5DB8AA9B1A78}"/>
              </a:ext>
            </a:extLst>
          </p:cNvPr>
          <p:cNvSpPr/>
          <p:nvPr/>
        </p:nvSpPr>
        <p:spPr>
          <a:xfrm>
            <a:off x="2978567" y="5938870"/>
            <a:ext cx="1288225" cy="95636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Parekh Gujrat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Spoc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. Santosh Yadav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D65829-20EF-01CC-D4EF-C1C2B4C6D257}"/>
              </a:ext>
            </a:extLst>
          </p:cNvPr>
          <p:cNvSpPr/>
          <p:nvPr/>
        </p:nvSpPr>
        <p:spPr>
          <a:xfrm>
            <a:off x="9466771" y="5163868"/>
            <a:ext cx="1209876" cy="73702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LYNK Logistic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Santosh Yadav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C825C62-28C1-35C8-5B35-6D8B27C31753}"/>
              </a:ext>
            </a:extLst>
          </p:cNvPr>
          <p:cNvSpPr/>
          <p:nvPr/>
        </p:nvSpPr>
        <p:spPr>
          <a:xfrm>
            <a:off x="4327947" y="5982869"/>
            <a:ext cx="1288225" cy="8987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Yusen Logistic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No Sup.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E484D4E-69D2-8710-A2B8-FFBD9D34E3D6}"/>
              </a:ext>
            </a:extLst>
          </p:cNvPr>
          <p:cNvSpPr/>
          <p:nvPr/>
        </p:nvSpPr>
        <p:spPr>
          <a:xfrm>
            <a:off x="4850996" y="2140235"/>
            <a:ext cx="1812173" cy="73152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Ganesh Naik</a:t>
            </a:r>
            <a:endParaRPr lang="en-IN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Sr. Operation Manager</a:t>
            </a:r>
            <a:endParaRPr lang="en-IN" sz="1050" dirty="0">
              <a:solidFill>
                <a:schemeClr val="accent1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2A5A270-4E10-1D4A-2631-7F5C73C4D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230195" y="2856832"/>
            <a:ext cx="4529572" cy="7392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AC7493D-A1D4-A53C-9803-DCFC9F954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7"/>
          </p:cNvCxnSpPr>
          <p:nvPr/>
        </p:nvCxnSpPr>
        <p:spPr>
          <a:xfrm flipV="1">
            <a:off x="1722940" y="2871755"/>
            <a:ext cx="4025830" cy="24129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50A77A0-4136-8548-1598-34804071D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7" idx="7"/>
            <a:endCxn id="23" idx="4"/>
          </p:cNvCxnSpPr>
          <p:nvPr/>
        </p:nvCxnSpPr>
        <p:spPr>
          <a:xfrm flipV="1">
            <a:off x="1230195" y="2871755"/>
            <a:ext cx="4526888" cy="15598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46E8114D-F452-AE9A-4E35-39CC4C4D4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4"/>
          </p:cNvCxnSpPr>
          <p:nvPr/>
        </p:nvCxnSpPr>
        <p:spPr>
          <a:xfrm flipH="1" flipV="1">
            <a:off x="5757083" y="2871755"/>
            <a:ext cx="2918599" cy="28384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5390DB0-0E2E-AE27-1B78-7653ED2C4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0"/>
            <a:endCxn id="23" idx="4"/>
          </p:cNvCxnSpPr>
          <p:nvPr/>
        </p:nvCxnSpPr>
        <p:spPr>
          <a:xfrm flipV="1">
            <a:off x="3622680" y="2871755"/>
            <a:ext cx="2134403" cy="306711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90C5710-CD81-DE1D-9619-E58BB990BE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789241" y="2860818"/>
            <a:ext cx="1597054" cy="299760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8D0F2323-ABB0-4629-6513-FBACC3298252}"/>
              </a:ext>
            </a:extLst>
          </p:cNvPr>
          <p:cNvSpPr/>
          <p:nvPr/>
        </p:nvSpPr>
        <p:spPr>
          <a:xfrm>
            <a:off x="10144285" y="4405312"/>
            <a:ext cx="1323451" cy="81226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Hikvision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Sup-Om More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95ADB82-39BC-1A96-C672-78BEEF4C5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4"/>
          </p:cNvCxnSpPr>
          <p:nvPr/>
        </p:nvCxnSpPr>
        <p:spPr>
          <a:xfrm flipH="1" flipV="1">
            <a:off x="5757083" y="2871755"/>
            <a:ext cx="4559501" cy="16902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D08731A6-06AC-4C9F-5DDA-61E80A2C4F26}"/>
              </a:ext>
            </a:extLst>
          </p:cNvPr>
          <p:cNvSpPr/>
          <p:nvPr/>
        </p:nvSpPr>
        <p:spPr>
          <a:xfrm>
            <a:off x="7839541" y="2069486"/>
            <a:ext cx="1333247" cy="87301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Anisha </a:t>
            </a: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Kalsariya</a:t>
            </a: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Recruitment</a:t>
            </a:r>
            <a:endParaRPr lang="en-US" sz="1050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084F96-2822-1D1F-E4EC-794BCD6A1E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3" idx="2"/>
            <a:endCxn id="28" idx="6"/>
          </p:cNvCxnSpPr>
          <p:nvPr/>
        </p:nvCxnSpPr>
        <p:spPr>
          <a:xfrm flipH="1" flipV="1">
            <a:off x="3860163" y="2488916"/>
            <a:ext cx="990833" cy="170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91B20CD5-48DC-8372-25D2-B73516009447}"/>
              </a:ext>
            </a:extLst>
          </p:cNvPr>
          <p:cNvSpPr/>
          <p:nvPr/>
        </p:nvSpPr>
        <p:spPr>
          <a:xfrm>
            <a:off x="2561610" y="2038563"/>
            <a:ext cx="1298553" cy="90070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Santosh Yadav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Recruitment</a:t>
            </a:r>
            <a:endParaRPr lang="en-US" sz="1050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F5AD178-314F-4E18-AF5D-885EA4070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6"/>
          </p:cNvCxnSpPr>
          <p:nvPr/>
        </p:nvCxnSpPr>
        <p:spPr>
          <a:xfrm flipH="1">
            <a:off x="6663169" y="2505995"/>
            <a:ext cx="120793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71D0E188-0E08-754B-89F2-7B38B924BC38}"/>
              </a:ext>
            </a:extLst>
          </p:cNvPr>
          <p:cNvSpPr/>
          <p:nvPr/>
        </p:nvSpPr>
        <p:spPr>
          <a:xfrm>
            <a:off x="5677651" y="6016253"/>
            <a:ext cx="1210257" cy="84174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CEAT Mumbai, </a:t>
            </a: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Sup-Kumar</a:t>
            </a:r>
            <a:endParaRPr lang="en-US" sz="1000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C8B4C5C-00A8-2D3F-A068-04D1F12450E1}"/>
              </a:ext>
            </a:extLst>
          </p:cNvPr>
          <p:cNvSpPr/>
          <p:nvPr/>
        </p:nvSpPr>
        <p:spPr>
          <a:xfrm>
            <a:off x="10479253" y="3503541"/>
            <a:ext cx="1308858" cy="81226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CEAT Nashik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Sup-Vaibhav </a:t>
            </a:r>
            <a:endParaRPr lang="en-US" sz="1000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92EDB8D-B8EE-6D48-9DAA-87003D4A3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23" idx="4"/>
          </p:cNvCxnSpPr>
          <p:nvPr/>
        </p:nvCxnSpPr>
        <p:spPr>
          <a:xfrm flipH="1" flipV="1">
            <a:off x="5757083" y="2871755"/>
            <a:ext cx="365658" cy="31111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2133592-1F15-F882-AE83-13E3531865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0" idx="2"/>
            <a:endCxn id="23" idx="4"/>
          </p:cNvCxnSpPr>
          <p:nvPr/>
        </p:nvCxnSpPr>
        <p:spPr>
          <a:xfrm flipH="1" flipV="1">
            <a:off x="5757083" y="2871755"/>
            <a:ext cx="4722170" cy="10379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250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A5AF339-BF65-FBD2-6422-16A7889A2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3" y="384002"/>
            <a:ext cx="5238313" cy="853352"/>
          </a:xfrm>
        </p:spPr>
        <p:txBody>
          <a:bodyPr/>
          <a:lstStyle/>
          <a:p>
            <a:br>
              <a:rPr lang="en-IN" b="1" dirty="0">
                <a:latin typeface="+mn-lt"/>
                <a:cs typeface="Calibri" panose="020F0502020204030204" pitchFamily="34" charset="0"/>
              </a:rPr>
            </a:br>
            <a:endParaRPr lang="en-IN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BE3E3D1-9B5B-05C2-F049-38EB18DA54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636" y="596398"/>
            <a:ext cx="3581400" cy="365126"/>
          </a:xfrm>
        </p:spPr>
        <p:txBody>
          <a:bodyPr/>
          <a:lstStyle/>
          <a:p>
            <a:r>
              <a:rPr lang="en-US" b="1" dirty="0">
                <a:latin typeface="+mn-lt"/>
                <a:cs typeface="Calibri" panose="020F0502020204030204" pitchFamily="34" charset="0"/>
              </a:rPr>
              <a:t> </a:t>
            </a:r>
            <a:r>
              <a:rPr lang="en-US" sz="1800" b="1" dirty="0">
                <a:latin typeface="+mn-lt"/>
                <a:cs typeface="Calibri" panose="020F0502020204030204" pitchFamily="34" charset="0"/>
              </a:rPr>
              <a:t>Organization chart</a:t>
            </a:r>
          </a:p>
          <a:p>
            <a:endParaRPr lang="en-IN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89A185-0619-347F-4EDC-6225888A5383}"/>
              </a:ext>
            </a:extLst>
          </p:cNvPr>
          <p:cNvSpPr txBox="1"/>
          <p:nvPr/>
        </p:nvSpPr>
        <p:spPr>
          <a:xfrm>
            <a:off x="181252" y="297096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cs typeface="Calibri" panose="020F0502020204030204" pitchFamily="34" charset="0"/>
              </a:rPr>
              <a:t>Vision Group </a:t>
            </a:r>
            <a:endParaRPr lang="en-IN" b="1" dirty="0"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A235C4D-B43B-6491-94FB-DB75CAAF2994}"/>
              </a:ext>
            </a:extLst>
          </p:cNvPr>
          <p:cNvSpPr/>
          <p:nvPr/>
        </p:nvSpPr>
        <p:spPr>
          <a:xfrm>
            <a:off x="3338459" y="2969429"/>
            <a:ext cx="1828800" cy="13126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Waco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Pravin </a:t>
            </a:r>
            <a:r>
              <a:rPr lang="en-US" sz="100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Kakaye</a:t>
            </a:r>
            <a:endParaRPr lang="en-US" sz="100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BD63FB8-D221-A481-D93C-65DA860D5509}"/>
              </a:ext>
            </a:extLst>
          </p:cNvPr>
          <p:cNvSpPr/>
          <p:nvPr/>
        </p:nvSpPr>
        <p:spPr>
          <a:xfrm>
            <a:off x="4834370" y="384002"/>
            <a:ext cx="1828800" cy="944359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err="1">
                <a:solidFill>
                  <a:schemeClr val="tx1"/>
                </a:solidFill>
                <a:cs typeface="Calibri" panose="020F0502020204030204" pitchFamily="34" charset="0"/>
              </a:rPr>
              <a:t>Satyavan</a:t>
            </a:r>
            <a:r>
              <a:rPr lang="en-US" sz="1400" b="1" dirty="0">
                <a:solidFill>
                  <a:schemeClr val="tx1"/>
                </a:solidFill>
                <a:cs typeface="Calibri" panose="020F0502020204030204" pitchFamily="34" charset="0"/>
              </a:rPr>
              <a:t> Agate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Managing Director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B24C5B0-0859-966D-0B3E-0C195C249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389120" y="1328361"/>
            <a:ext cx="1359650" cy="165232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BA63509C-1BD3-0DB5-4CE1-981347AC049A}"/>
              </a:ext>
            </a:extLst>
          </p:cNvPr>
          <p:cNvSpPr/>
          <p:nvPr/>
        </p:nvSpPr>
        <p:spPr>
          <a:xfrm>
            <a:off x="5841402" y="2969430"/>
            <a:ext cx="1828800" cy="13126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Pepsi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Spoc</a:t>
            </a:r>
            <a:r>
              <a:rPr lang="en-US" sz="1000" dirty="0">
                <a:solidFill>
                  <a:schemeClr val="accent2">
                    <a:lumMod val="50000"/>
                  </a:schemeClr>
                </a:solidFill>
                <a:cs typeface="Calibri" panose="020F0502020204030204" pitchFamily="34" charset="0"/>
              </a:rPr>
              <a:t>- Nitin.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dirty="0">
              <a:solidFill>
                <a:schemeClr val="accent2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600A79A-1791-5569-7097-19F266E6E9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" idx="0"/>
            <a:endCxn id="13" idx="4"/>
          </p:cNvCxnSpPr>
          <p:nvPr/>
        </p:nvCxnSpPr>
        <p:spPr>
          <a:xfrm flipH="1" flipV="1">
            <a:off x="5748770" y="1328361"/>
            <a:ext cx="1007032" cy="16410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102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BEEC52E-8A42-7D75-8063-9D36D1898853}"/>
              </a:ext>
            </a:extLst>
          </p:cNvPr>
          <p:cNvSpPr txBox="1"/>
          <p:nvPr/>
        </p:nvSpPr>
        <p:spPr>
          <a:xfrm>
            <a:off x="151635" y="34903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Vision Group </a:t>
            </a:r>
            <a:endParaRPr lang="en-IN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58B8F-EB3B-334B-486D-A3E5AC530E52}"/>
              </a:ext>
            </a:extLst>
          </p:cNvPr>
          <p:cNvSpPr txBox="1"/>
          <p:nvPr/>
        </p:nvSpPr>
        <p:spPr>
          <a:xfrm>
            <a:off x="153297" y="63291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Organization chart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AF2766-F8A5-46FE-039B-12C0A77BD9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21213" y="1274802"/>
            <a:ext cx="0" cy="8730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E2AE00-EE82-E121-13FE-09D29F065F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0" idx="7"/>
          </p:cNvCxnSpPr>
          <p:nvPr/>
        </p:nvCxnSpPr>
        <p:spPr>
          <a:xfrm flipV="1">
            <a:off x="3544171" y="2932993"/>
            <a:ext cx="2158067" cy="15253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715F7D1A-8AA8-4A16-D3B4-84FC785A3829}"/>
              </a:ext>
            </a:extLst>
          </p:cNvPr>
          <p:cNvSpPr/>
          <p:nvPr/>
        </p:nvSpPr>
        <p:spPr>
          <a:xfrm>
            <a:off x="4787838" y="563447"/>
            <a:ext cx="1828800" cy="7991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 err="1">
                <a:solidFill>
                  <a:schemeClr val="tx1"/>
                </a:solidFill>
              </a:rPr>
              <a:t>Satyavan</a:t>
            </a:r>
            <a:r>
              <a:rPr lang="en-US" sz="1100" b="1" dirty="0">
                <a:solidFill>
                  <a:schemeClr val="tx1"/>
                </a:solidFill>
              </a:rPr>
              <a:t> Agate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0D6418C-B863-B2DD-DBDC-4F086DC478C6}"/>
              </a:ext>
            </a:extLst>
          </p:cNvPr>
          <p:cNvSpPr/>
          <p:nvPr/>
        </p:nvSpPr>
        <p:spPr>
          <a:xfrm>
            <a:off x="4625788" y="2147819"/>
            <a:ext cx="1990851" cy="752506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Vilas Gaikwad</a:t>
            </a:r>
            <a:endParaRPr lang="en-IN" sz="105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Operation Manager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210206E-0F8A-6A8B-0B78-56E7DA299250}"/>
              </a:ext>
            </a:extLst>
          </p:cNvPr>
          <p:cNvSpPr/>
          <p:nvPr/>
        </p:nvSpPr>
        <p:spPr>
          <a:xfrm>
            <a:off x="2213339" y="4283755"/>
            <a:ext cx="1559167" cy="119188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Parekh Mumbai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Sagar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Bhor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, Naresh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Shelar</a:t>
            </a: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EE54B71-2016-7BCB-FEDE-E54170B77D6D}"/>
              </a:ext>
            </a:extLst>
          </p:cNvPr>
          <p:cNvSpPr/>
          <p:nvPr/>
        </p:nvSpPr>
        <p:spPr>
          <a:xfrm>
            <a:off x="4127276" y="4903615"/>
            <a:ext cx="1559167" cy="119188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Parekh Pune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Amit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Chorge</a:t>
            </a: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75CBA04-70C9-9FF4-569B-CF4587CC7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4906860" y="2932993"/>
            <a:ext cx="795378" cy="197062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E0438BC0-F950-9F1C-AC59-0C180273A484}"/>
              </a:ext>
            </a:extLst>
          </p:cNvPr>
          <p:cNvSpPr/>
          <p:nvPr/>
        </p:nvSpPr>
        <p:spPr>
          <a:xfrm>
            <a:off x="6245841" y="4871736"/>
            <a:ext cx="1559167" cy="119188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Parekh Nagpur, Akola</a:t>
            </a: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Amit </a:t>
            </a:r>
            <a:r>
              <a:rPr lang="en-US" sz="1050" dirty="0" err="1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Chorge</a:t>
            </a: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F63CF69-03E3-FFC0-551E-159E2FBC9EF2}"/>
              </a:ext>
            </a:extLst>
          </p:cNvPr>
          <p:cNvSpPr/>
          <p:nvPr/>
        </p:nvSpPr>
        <p:spPr>
          <a:xfrm>
            <a:off x="8151162" y="4340339"/>
            <a:ext cx="1559167" cy="119188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Parekh </a:t>
            </a: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Kurkumbh</a:t>
            </a: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Sup. Ajinkya Chavan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74D25BC-F7FA-E1F8-999A-D12B62373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61800" y="2892742"/>
            <a:ext cx="954838" cy="20435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8E24855D-AC04-95E7-F9FE-838C241AB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4" idx="4"/>
            <a:endCxn id="39" idx="1"/>
          </p:cNvCxnSpPr>
          <p:nvPr/>
        </p:nvCxnSpPr>
        <p:spPr>
          <a:xfrm>
            <a:off x="5621214" y="2900325"/>
            <a:ext cx="2758283" cy="16145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88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Box 76">
            <a:extLst>
              <a:ext uri="{FF2B5EF4-FFF2-40B4-BE49-F238E27FC236}">
                <a16:creationId xmlns:a16="http://schemas.microsoft.com/office/drawing/2014/main" id="{CDD5B38C-E461-A221-3ECE-BF864CB68430}"/>
              </a:ext>
            </a:extLst>
          </p:cNvPr>
          <p:cNvSpPr txBox="1"/>
          <p:nvPr/>
        </p:nvSpPr>
        <p:spPr>
          <a:xfrm>
            <a:off x="151635" y="34903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Vision Group </a:t>
            </a:r>
            <a:endParaRPr lang="en-IN" b="1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CBE6098-953B-CC51-6211-E521FDB3A6B3}"/>
              </a:ext>
            </a:extLst>
          </p:cNvPr>
          <p:cNvSpPr txBox="1"/>
          <p:nvPr/>
        </p:nvSpPr>
        <p:spPr>
          <a:xfrm>
            <a:off x="153297" y="63291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Organization chart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BBE87C42-0DA5-BABC-919A-714AD5DDE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96034" y="2931830"/>
            <a:ext cx="2132067" cy="29222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83B6110-270B-C96C-CA77-DABC468A2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68679" y="2931830"/>
            <a:ext cx="4662868" cy="15756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AD77053-6C43-CA6E-83C1-E909200B4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522034" y="2940070"/>
            <a:ext cx="38371" cy="278566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792709DF-BE14-4EBD-3056-A8AA64C47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58366" y="2908871"/>
            <a:ext cx="965449" cy="2829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AE61C30A-561E-6E77-6EBE-2565680886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47726" y="2893458"/>
            <a:ext cx="3608925" cy="29074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A51392A0-D2F5-6919-FB7F-71D0290BB97A}"/>
              </a:ext>
            </a:extLst>
          </p:cNvPr>
          <p:cNvSpPr/>
          <p:nvPr/>
        </p:nvSpPr>
        <p:spPr>
          <a:xfrm>
            <a:off x="4711035" y="5725733"/>
            <a:ext cx="1271991" cy="101309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Karuna Hospital,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Karuna Hospital Facility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6590438-86D1-A079-B999-ACEC526DAA9A}"/>
              </a:ext>
            </a:extLst>
          </p:cNvPr>
          <p:cNvSpPr/>
          <p:nvPr/>
        </p:nvSpPr>
        <p:spPr>
          <a:xfrm>
            <a:off x="2022522" y="5529059"/>
            <a:ext cx="1164165" cy="97990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 err="1">
                <a:solidFill>
                  <a:schemeClr val="tx1"/>
                </a:solidFill>
              </a:rPr>
              <a:t>Bisleri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96B51D6-CE8C-3BE0-88DA-9F4219E47C47}"/>
              </a:ext>
            </a:extLst>
          </p:cNvPr>
          <p:cNvSpPr/>
          <p:nvPr/>
        </p:nvSpPr>
        <p:spPr>
          <a:xfrm>
            <a:off x="10278192" y="4156846"/>
            <a:ext cx="1264792" cy="104261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PGP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66C3E12F-C5E4-C9A5-D19B-80EC13585005}"/>
              </a:ext>
            </a:extLst>
          </p:cNvPr>
          <p:cNvSpPr/>
          <p:nvPr/>
        </p:nvSpPr>
        <p:spPr>
          <a:xfrm>
            <a:off x="745678" y="4767542"/>
            <a:ext cx="1249490" cy="99137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Orsino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50E8F233-9D28-7497-8CBC-554D23A3540D}"/>
              </a:ext>
            </a:extLst>
          </p:cNvPr>
          <p:cNvSpPr/>
          <p:nvPr/>
        </p:nvSpPr>
        <p:spPr>
          <a:xfrm>
            <a:off x="8778740" y="5749501"/>
            <a:ext cx="1195532" cy="98932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</a:t>
            </a:r>
            <a:r>
              <a:rPr lang="en-US" sz="1050" b="1" dirty="0" err="1">
                <a:solidFill>
                  <a:schemeClr val="tx1"/>
                </a:solidFill>
              </a:rPr>
              <a:t>Lynk</a:t>
            </a:r>
            <a:r>
              <a:rPr lang="en-US" sz="1050" b="1" dirty="0">
                <a:solidFill>
                  <a:schemeClr val="tx1"/>
                </a:solidFill>
              </a:rPr>
              <a:t> Logistic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53104DD2-BA6A-A53B-BBF3-CE4E95530C20}"/>
              </a:ext>
            </a:extLst>
          </p:cNvPr>
          <p:cNvSpPr/>
          <p:nvPr/>
        </p:nvSpPr>
        <p:spPr>
          <a:xfrm>
            <a:off x="7406368" y="5800899"/>
            <a:ext cx="1296206" cy="97990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Sai Services</a:t>
            </a: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58AE492F-2CC4-62F0-A2C7-BC6D0ADCE874}"/>
              </a:ext>
            </a:extLst>
          </p:cNvPr>
          <p:cNvSpPr/>
          <p:nvPr/>
        </p:nvSpPr>
        <p:spPr>
          <a:xfrm>
            <a:off x="3378525" y="5758920"/>
            <a:ext cx="1271991" cy="97990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CEAT Mumbai,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CEAT Mumbai Allowance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92CD33D5-185C-1AD5-11A2-30F7EB824A0F}"/>
              </a:ext>
            </a:extLst>
          </p:cNvPr>
          <p:cNvSpPr/>
          <p:nvPr/>
        </p:nvSpPr>
        <p:spPr>
          <a:xfrm>
            <a:off x="4573253" y="1501772"/>
            <a:ext cx="1990851" cy="1438298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Sneha </a:t>
            </a:r>
            <a:r>
              <a:rPr lang="en-US" sz="1200" b="1" dirty="0" err="1">
                <a:solidFill>
                  <a:schemeClr val="tx1"/>
                </a:solidFill>
              </a:rPr>
              <a:t>Adbal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endParaRPr lang="en-IN" sz="12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Payroll 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840E7C0-557E-90E0-9105-67553B5BB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467829" y="2948337"/>
            <a:ext cx="4128205" cy="11281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2834E0D-A65D-BDAE-F38E-F138CAD8A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827295" y="2924115"/>
            <a:ext cx="2760465" cy="26619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056FCDDE-84D7-29BB-A8B2-1AA6E5E37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740485" y="2936226"/>
            <a:ext cx="3808904" cy="19208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77AF7CC-169A-9F6F-09C4-D1F0D7FD8C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58366" y="2918288"/>
            <a:ext cx="4415906" cy="25137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4215DB37-3633-FDA6-825A-9836C3AF8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91" idx="0"/>
          </p:cNvCxnSpPr>
          <p:nvPr/>
        </p:nvCxnSpPr>
        <p:spPr>
          <a:xfrm flipV="1">
            <a:off x="4014521" y="2940070"/>
            <a:ext cx="1519686" cy="28188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 97">
            <a:extLst>
              <a:ext uri="{FF2B5EF4-FFF2-40B4-BE49-F238E27FC236}">
                <a16:creationId xmlns:a16="http://schemas.microsoft.com/office/drawing/2014/main" id="{95209BEB-BEC3-E2EA-EB61-26B1CA7520A9}"/>
              </a:ext>
            </a:extLst>
          </p:cNvPr>
          <p:cNvSpPr/>
          <p:nvPr/>
        </p:nvSpPr>
        <p:spPr>
          <a:xfrm>
            <a:off x="234556" y="3638699"/>
            <a:ext cx="1248654" cy="10231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Adani  All Location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1F15F3C2-E581-3D2D-FFA3-AF34B7F1E143}"/>
              </a:ext>
            </a:extLst>
          </p:cNvPr>
          <p:cNvSpPr/>
          <p:nvPr/>
        </p:nvSpPr>
        <p:spPr>
          <a:xfrm>
            <a:off x="6096000" y="5758921"/>
            <a:ext cx="1165412" cy="9799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Lightsaber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45E8EA2F-54D6-743C-1893-762712CC6D7A}"/>
              </a:ext>
            </a:extLst>
          </p:cNvPr>
          <p:cNvSpPr/>
          <p:nvPr/>
        </p:nvSpPr>
        <p:spPr>
          <a:xfrm>
            <a:off x="117648" y="2422951"/>
            <a:ext cx="1303535" cy="10231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Yusen Logistic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7DD62C92-356A-65B2-1B2D-A5EA140066BC}"/>
              </a:ext>
            </a:extLst>
          </p:cNvPr>
          <p:cNvSpPr/>
          <p:nvPr/>
        </p:nvSpPr>
        <p:spPr>
          <a:xfrm>
            <a:off x="10278193" y="3033910"/>
            <a:ext cx="1264791" cy="103529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Oscar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F9278E0-1F1A-8B71-57E2-9F18436263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00" idx="6"/>
          </p:cNvCxnSpPr>
          <p:nvPr/>
        </p:nvCxnSpPr>
        <p:spPr>
          <a:xfrm flipH="1" flipV="1">
            <a:off x="1421183" y="2934513"/>
            <a:ext cx="4174851" cy="17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20A85E4D-32A9-DB53-6D7C-BBC79C933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34207" y="2914444"/>
            <a:ext cx="4697340" cy="6407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Oval 106">
            <a:extLst>
              <a:ext uri="{FF2B5EF4-FFF2-40B4-BE49-F238E27FC236}">
                <a16:creationId xmlns:a16="http://schemas.microsoft.com/office/drawing/2014/main" id="{46644DFB-EF81-8EB3-A249-913D644A8610}"/>
              </a:ext>
            </a:extLst>
          </p:cNvPr>
          <p:cNvSpPr/>
          <p:nvPr/>
        </p:nvSpPr>
        <p:spPr>
          <a:xfrm>
            <a:off x="10421443" y="1983966"/>
            <a:ext cx="1264792" cy="104261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Ansa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7DF825B-1590-E545-7AD1-8869F5C9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07" idx="2"/>
          </p:cNvCxnSpPr>
          <p:nvPr/>
        </p:nvCxnSpPr>
        <p:spPr>
          <a:xfrm flipH="1">
            <a:off x="5662845" y="2505275"/>
            <a:ext cx="4758598" cy="4315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>
            <a:extLst>
              <a:ext uri="{FF2B5EF4-FFF2-40B4-BE49-F238E27FC236}">
                <a16:creationId xmlns:a16="http://schemas.microsoft.com/office/drawing/2014/main" id="{14F4F76E-31A0-8635-D9D0-ACF23A405743}"/>
              </a:ext>
            </a:extLst>
          </p:cNvPr>
          <p:cNvSpPr/>
          <p:nvPr/>
        </p:nvSpPr>
        <p:spPr>
          <a:xfrm>
            <a:off x="9850090" y="5287108"/>
            <a:ext cx="1280173" cy="104261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GMP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BE2AAE2-3384-F3A0-BA81-BC60B1190D08}"/>
              </a:ext>
            </a:extLst>
          </p:cNvPr>
          <p:cNvSpPr/>
          <p:nvPr/>
        </p:nvSpPr>
        <p:spPr>
          <a:xfrm>
            <a:off x="4711035" y="154951"/>
            <a:ext cx="1828800" cy="90215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Ritika </a:t>
            </a:r>
            <a:r>
              <a:rPr lang="en-US" sz="1100" b="1" dirty="0" err="1">
                <a:solidFill>
                  <a:schemeClr val="tx1"/>
                </a:solidFill>
              </a:rPr>
              <a:t>Agte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B88036-656A-9959-0522-EAF87BA17370}"/>
              </a:ext>
            </a:extLst>
          </p:cNvPr>
          <p:cNvCxnSpPr>
            <a:cxnSpLocks/>
            <a:stCxn id="2" idx="4"/>
            <a:endCxn id="92" idx="0"/>
          </p:cNvCxnSpPr>
          <p:nvPr/>
        </p:nvCxnSpPr>
        <p:spPr>
          <a:xfrm flipH="1">
            <a:off x="5568679" y="1057101"/>
            <a:ext cx="56756" cy="444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9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E4733F-4561-E11E-BA7A-71A965C5CBDF}"/>
              </a:ext>
            </a:extLst>
          </p:cNvPr>
          <p:cNvSpPr txBox="1"/>
          <p:nvPr/>
        </p:nvSpPr>
        <p:spPr>
          <a:xfrm>
            <a:off x="151635" y="34903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Vision Group 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DA0C54-8C60-5835-FDB0-3EB8131928D2}"/>
              </a:ext>
            </a:extLst>
          </p:cNvPr>
          <p:cNvSpPr txBox="1"/>
          <p:nvPr/>
        </p:nvSpPr>
        <p:spPr>
          <a:xfrm>
            <a:off x="153297" y="63291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Organization chart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C4FE95A-A89D-B0CB-60BC-03DA7FE0F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96034" y="2931830"/>
            <a:ext cx="1457424" cy="32205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EA7077-A00F-AAE5-15B6-34EABAA24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5568679" y="2931830"/>
            <a:ext cx="4789363" cy="221142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63893DE-DB9A-4F32-8EC3-28B6E1754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746811" y="2940070"/>
            <a:ext cx="813594" cy="32173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7A0B87-DCDE-695A-C9DA-4684C1D67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559343" y="2940070"/>
            <a:ext cx="344835" cy="31963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4DA489-2646-D345-E0B0-ABD3077C6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5547726" y="2940645"/>
            <a:ext cx="2678451" cy="323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AA08D3B3-08FE-A89D-D181-A594D1A2350C}"/>
              </a:ext>
            </a:extLst>
          </p:cNvPr>
          <p:cNvSpPr/>
          <p:nvPr/>
        </p:nvSpPr>
        <p:spPr>
          <a:xfrm>
            <a:off x="4348562" y="6256582"/>
            <a:ext cx="1091312" cy="66959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Lathia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B0D9078-7425-BA3D-4D15-619370D7EF48}"/>
              </a:ext>
            </a:extLst>
          </p:cNvPr>
          <p:cNvSpPr/>
          <p:nvPr/>
        </p:nvSpPr>
        <p:spPr>
          <a:xfrm>
            <a:off x="1786258" y="6009455"/>
            <a:ext cx="1194207" cy="82985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Endurance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3B418BC-51AD-98BE-AC6A-F494935680CB}"/>
              </a:ext>
            </a:extLst>
          </p:cNvPr>
          <p:cNvSpPr/>
          <p:nvPr/>
        </p:nvSpPr>
        <p:spPr>
          <a:xfrm>
            <a:off x="10198237" y="5026752"/>
            <a:ext cx="1091217" cy="7955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CEAT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Ambernath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CE2C7B-089E-7C04-10AC-3F0E70567597}"/>
              </a:ext>
            </a:extLst>
          </p:cNvPr>
          <p:cNvSpPr/>
          <p:nvPr/>
        </p:nvSpPr>
        <p:spPr>
          <a:xfrm>
            <a:off x="255111" y="3973660"/>
            <a:ext cx="1153629" cy="68429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Classic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2337427-6104-E05A-ED7B-DDA582D2AE56}"/>
              </a:ext>
            </a:extLst>
          </p:cNvPr>
          <p:cNvSpPr/>
          <p:nvPr/>
        </p:nvSpPr>
        <p:spPr>
          <a:xfrm>
            <a:off x="8080023" y="6062480"/>
            <a:ext cx="998003" cy="79552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</a:t>
            </a:r>
            <a:r>
              <a:rPr lang="en-US" sz="1050" b="1" dirty="0" err="1">
                <a:solidFill>
                  <a:schemeClr val="tx1"/>
                </a:solidFill>
              </a:rPr>
              <a:t>Alkemi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BB4437E-878F-C54D-6F2E-9CA17E5D8CF7}"/>
              </a:ext>
            </a:extLst>
          </p:cNvPr>
          <p:cNvSpPr/>
          <p:nvPr/>
        </p:nvSpPr>
        <p:spPr>
          <a:xfrm>
            <a:off x="6765576" y="6152417"/>
            <a:ext cx="1151819" cy="7955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</a:t>
            </a:r>
            <a:r>
              <a:rPr lang="en-US" sz="1050" b="1" dirty="0" err="1">
                <a:solidFill>
                  <a:schemeClr val="tx1"/>
                </a:solidFill>
              </a:rPr>
              <a:t>Ycomou</a:t>
            </a: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281C81-FBF1-0AA5-FFCA-40728EB72E48}"/>
              </a:ext>
            </a:extLst>
          </p:cNvPr>
          <p:cNvSpPr/>
          <p:nvPr/>
        </p:nvSpPr>
        <p:spPr>
          <a:xfrm>
            <a:off x="3046503" y="6278347"/>
            <a:ext cx="1194207" cy="66959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Hikvision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472CD8D-87F7-0123-C600-1D1063F50A56}"/>
              </a:ext>
            </a:extLst>
          </p:cNvPr>
          <p:cNvSpPr/>
          <p:nvPr/>
        </p:nvSpPr>
        <p:spPr>
          <a:xfrm>
            <a:off x="4507537" y="1716350"/>
            <a:ext cx="2221554" cy="1255605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tx1"/>
                </a:solidFill>
              </a:rPr>
              <a:t>Jyoti </a:t>
            </a:r>
            <a:r>
              <a:rPr lang="en-US" sz="1400" b="1" dirty="0" err="1">
                <a:solidFill>
                  <a:schemeClr val="tx1"/>
                </a:solidFill>
              </a:rPr>
              <a:t>Potle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endParaRPr lang="en-IN" sz="14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Sr. Payroll Executive</a:t>
            </a:r>
            <a:endParaRPr lang="en-IN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52275CB-5359-356C-5369-329D38075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569640" y="2976986"/>
            <a:ext cx="2933210" cy="29948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EDB1BA2-BF59-A92D-CC24-7936371F3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8" idx="0"/>
          </p:cNvCxnSpPr>
          <p:nvPr/>
        </p:nvCxnSpPr>
        <p:spPr>
          <a:xfrm flipV="1">
            <a:off x="3643607" y="3070086"/>
            <a:ext cx="1930670" cy="320826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6AB033D7-1FBD-6C0C-3C94-588863EDD334}"/>
              </a:ext>
            </a:extLst>
          </p:cNvPr>
          <p:cNvSpPr/>
          <p:nvPr/>
        </p:nvSpPr>
        <p:spPr>
          <a:xfrm>
            <a:off x="91897" y="3255551"/>
            <a:ext cx="1349478" cy="60813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CEAT Nashik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6FED82B-A802-3CAA-5ACD-0E05DF8AD26D}"/>
              </a:ext>
            </a:extLst>
          </p:cNvPr>
          <p:cNvSpPr/>
          <p:nvPr/>
        </p:nvSpPr>
        <p:spPr>
          <a:xfrm>
            <a:off x="5547726" y="6204582"/>
            <a:ext cx="1151819" cy="75004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</a:rPr>
              <a:t> Waco</a:t>
            </a:r>
            <a:endParaRPr lang="en-US" sz="105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6DA65D-7EB6-59C9-91E2-FCD1827FE7E9}"/>
              </a:ext>
            </a:extLst>
          </p:cNvPr>
          <p:cNvSpPr/>
          <p:nvPr/>
        </p:nvSpPr>
        <p:spPr>
          <a:xfrm>
            <a:off x="144199" y="2470138"/>
            <a:ext cx="1140997" cy="61095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Biltech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1B3D8AA-32D7-42A9-6503-FB66A43A9A35}"/>
              </a:ext>
            </a:extLst>
          </p:cNvPr>
          <p:cNvSpPr/>
          <p:nvPr/>
        </p:nvSpPr>
        <p:spPr>
          <a:xfrm>
            <a:off x="10510000" y="4125787"/>
            <a:ext cx="1198049" cy="79552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Chemspec</a:t>
            </a: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 Chemical Ltd.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A44F9FC-EB1F-AEB8-C85D-01241F80C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8" idx="2"/>
            <a:endCxn id="19" idx="4"/>
          </p:cNvCxnSpPr>
          <p:nvPr/>
        </p:nvCxnSpPr>
        <p:spPr>
          <a:xfrm flipH="1" flipV="1">
            <a:off x="5618314" y="2971955"/>
            <a:ext cx="4891686" cy="15515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C92156C-424C-2815-AB27-D1C6E1669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349680" y="2955707"/>
            <a:ext cx="4184527" cy="20632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914CCA10-1096-258C-E708-AF068FA69DBC}"/>
              </a:ext>
            </a:extLst>
          </p:cNvPr>
          <p:cNvSpPr/>
          <p:nvPr/>
        </p:nvSpPr>
        <p:spPr>
          <a:xfrm>
            <a:off x="898172" y="5556297"/>
            <a:ext cx="1101579" cy="68429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Gumtree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23BFCC-58E6-8873-4ED8-4C00AB00DC79}"/>
              </a:ext>
            </a:extLst>
          </p:cNvPr>
          <p:cNvSpPr/>
          <p:nvPr/>
        </p:nvSpPr>
        <p:spPr>
          <a:xfrm>
            <a:off x="10799093" y="3131699"/>
            <a:ext cx="1031636" cy="79552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IP Integrated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DDD1577-854B-790B-804C-E93C71D60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0" idx="2"/>
          </p:cNvCxnSpPr>
          <p:nvPr/>
        </p:nvCxnSpPr>
        <p:spPr>
          <a:xfrm flipH="1" flipV="1">
            <a:off x="5633202" y="2987196"/>
            <a:ext cx="5165891" cy="5422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9836465E-C5AC-B0E8-A6F0-07CD8B92DAE9}"/>
              </a:ext>
            </a:extLst>
          </p:cNvPr>
          <p:cNvSpPr/>
          <p:nvPr/>
        </p:nvSpPr>
        <p:spPr>
          <a:xfrm>
            <a:off x="9408135" y="5794262"/>
            <a:ext cx="1279343" cy="6842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Kline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7246185-93F2-E3E5-FB02-792453DA843D}"/>
              </a:ext>
            </a:extLst>
          </p:cNvPr>
          <p:cNvSpPr/>
          <p:nvPr/>
        </p:nvSpPr>
        <p:spPr>
          <a:xfrm>
            <a:off x="395651" y="4835255"/>
            <a:ext cx="1101578" cy="68429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Pepsi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09BB98B-E953-D1E6-D36B-D47E5398E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707614" y="3022899"/>
            <a:ext cx="3843332" cy="2523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8BBC78B-DDC7-1E35-3B3F-F2F9AE4A3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4" idx="6"/>
            <a:endCxn id="19" idx="4"/>
          </p:cNvCxnSpPr>
          <p:nvPr/>
        </p:nvCxnSpPr>
        <p:spPr>
          <a:xfrm flipV="1">
            <a:off x="1408740" y="2971955"/>
            <a:ext cx="4209574" cy="13438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4FFF70A-2085-B007-02D6-C9FD4E5C0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5" idx="6"/>
          </p:cNvCxnSpPr>
          <p:nvPr/>
        </p:nvCxnSpPr>
        <p:spPr>
          <a:xfrm flipV="1">
            <a:off x="1441375" y="3016845"/>
            <a:ext cx="4132902" cy="5427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D4DD314-D091-968F-4A34-922B6FCFC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9" idx="4"/>
          </p:cNvCxnSpPr>
          <p:nvPr/>
        </p:nvCxnSpPr>
        <p:spPr>
          <a:xfrm>
            <a:off x="1219247" y="2679063"/>
            <a:ext cx="4399067" cy="2928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4CEAF7F4-614C-6AC6-E01C-A78CAE43A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3" idx="1"/>
            <a:endCxn id="19" idx="4"/>
          </p:cNvCxnSpPr>
          <p:nvPr/>
        </p:nvCxnSpPr>
        <p:spPr>
          <a:xfrm flipH="1" flipV="1">
            <a:off x="5618314" y="2971955"/>
            <a:ext cx="3977176" cy="292251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FE8FA62D-1EA9-23B3-9A55-B315EA678DC6}"/>
              </a:ext>
            </a:extLst>
          </p:cNvPr>
          <p:cNvSpPr/>
          <p:nvPr/>
        </p:nvSpPr>
        <p:spPr>
          <a:xfrm>
            <a:off x="4711035" y="154951"/>
            <a:ext cx="1828800" cy="90215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Ritika </a:t>
            </a:r>
            <a:r>
              <a:rPr lang="en-US" sz="1100" b="1" dirty="0" err="1">
                <a:solidFill>
                  <a:schemeClr val="tx1"/>
                </a:solidFill>
              </a:rPr>
              <a:t>Agte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E67E9F-84E2-0EC6-1CE0-EF814D2D3231}"/>
              </a:ext>
            </a:extLst>
          </p:cNvPr>
          <p:cNvCxnSpPr>
            <a:stCxn id="2" idx="4"/>
            <a:endCxn id="19" idx="0"/>
          </p:cNvCxnSpPr>
          <p:nvPr/>
        </p:nvCxnSpPr>
        <p:spPr>
          <a:xfrm flipH="1">
            <a:off x="5618314" y="1057101"/>
            <a:ext cx="7121" cy="659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2953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ABF066-94A6-9EF6-FEB4-C47F9C826C76}"/>
              </a:ext>
            </a:extLst>
          </p:cNvPr>
          <p:cNvSpPr txBox="1"/>
          <p:nvPr/>
        </p:nvSpPr>
        <p:spPr>
          <a:xfrm>
            <a:off x="151635" y="34903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Vision Group </a:t>
            </a:r>
            <a:endParaRPr lang="en-IN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9D8D0-9E16-B65A-DCA9-192892966CE4}"/>
              </a:ext>
            </a:extLst>
          </p:cNvPr>
          <p:cNvSpPr txBox="1"/>
          <p:nvPr/>
        </p:nvSpPr>
        <p:spPr>
          <a:xfrm>
            <a:off x="153297" y="632914"/>
            <a:ext cx="60942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Organization chart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665C9DC-4F80-A55C-F4D9-70AB89F39113}"/>
              </a:ext>
            </a:extLst>
          </p:cNvPr>
          <p:cNvSpPr/>
          <p:nvPr/>
        </p:nvSpPr>
        <p:spPr>
          <a:xfrm>
            <a:off x="7476947" y="5472943"/>
            <a:ext cx="1774104" cy="122809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 err="1">
                <a:solidFill>
                  <a:schemeClr val="tx1"/>
                </a:solidFill>
              </a:rPr>
              <a:t>Parekh_Akola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1C6C42C-A690-0CA3-D3D4-1BA5BCF07645}"/>
              </a:ext>
            </a:extLst>
          </p:cNvPr>
          <p:cNvSpPr/>
          <p:nvPr/>
        </p:nvSpPr>
        <p:spPr>
          <a:xfrm>
            <a:off x="4511558" y="1791030"/>
            <a:ext cx="2227754" cy="995201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Amruta Rathod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 Payroll Executive</a:t>
            </a:r>
            <a:endParaRPr lang="en-IN" sz="1050" dirty="0">
              <a:solidFill>
                <a:schemeClr val="accent2">
                  <a:lumMod val="50000"/>
                </a:schemeClr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50" dirty="0">
              <a:solidFill>
                <a:schemeClr val="accent3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FE26D76-B62A-0E3F-6341-BB216CFA8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3" idx="0"/>
            <a:endCxn id="19" idx="4"/>
          </p:cNvCxnSpPr>
          <p:nvPr/>
        </p:nvCxnSpPr>
        <p:spPr>
          <a:xfrm flipV="1">
            <a:off x="3908665" y="2786231"/>
            <a:ext cx="1716770" cy="28029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D13CBC0-2689-0A84-D107-C0DA514B6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9" idx="1"/>
            <a:endCxn id="19" idx="4"/>
          </p:cNvCxnSpPr>
          <p:nvPr/>
        </p:nvCxnSpPr>
        <p:spPr>
          <a:xfrm flipH="1" flipV="1">
            <a:off x="5625435" y="2786231"/>
            <a:ext cx="3866839" cy="22662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608741A6-EE1C-C08E-A64B-DCB298970CD2}"/>
              </a:ext>
            </a:extLst>
          </p:cNvPr>
          <p:cNvSpPr/>
          <p:nvPr/>
        </p:nvSpPr>
        <p:spPr>
          <a:xfrm>
            <a:off x="5239039" y="5620008"/>
            <a:ext cx="1665205" cy="122809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Parekh_ Ahmedabad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8385940-9EB7-9773-6E43-1ADB52F08F16}"/>
              </a:ext>
            </a:extLst>
          </p:cNvPr>
          <p:cNvSpPr/>
          <p:nvPr/>
        </p:nvSpPr>
        <p:spPr>
          <a:xfrm>
            <a:off x="3021613" y="5589191"/>
            <a:ext cx="1774104" cy="1196311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Kurkumbh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D741EFB-CC85-B895-5BC5-7CD93EB65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9" idx="4"/>
          </p:cNvCxnSpPr>
          <p:nvPr/>
        </p:nvCxnSpPr>
        <p:spPr>
          <a:xfrm flipV="1">
            <a:off x="2339800" y="2786231"/>
            <a:ext cx="3285635" cy="21198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D470B8D2-137B-80DC-4260-BE51B03878F0}"/>
              </a:ext>
            </a:extLst>
          </p:cNvPr>
          <p:cNvSpPr/>
          <p:nvPr/>
        </p:nvSpPr>
        <p:spPr>
          <a:xfrm>
            <a:off x="1205361" y="4890680"/>
            <a:ext cx="1774104" cy="119631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accent2">
                    <a:lumMod val="50000"/>
                  </a:schemeClr>
                </a:solidFill>
              </a:rPr>
              <a:t>Parekh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A18ECCEA-D2AB-6E95-FD60-BAC7C884856D}"/>
              </a:ext>
            </a:extLst>
          </p:cNvPr>
          <p:cNvSpPr/>
          <p:nvPr/>
        </p:nvSpPr>
        <p:spPr>
          <a:xfrm>
            <a:off x="9232462" y="4890680"/>
            <a:ext cx="1774104" cy="110453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err="1">
                <a:solidFill>
                  <a:schemeClr val="accent2">
                    <a:lumMod val="50000"/>
                  </a:schemeClr>
                </a:solidFill>
              </a:rPr>
              <a:t>Parekh_Nagpur</a:t>
            </a:r>
            <a:endParaRPr lang="en-US" sz="10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10B237C-687C-AF47-77C0-B8313F054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29" idx="0"/>
            <a:endCxn id="19" idx="4"/>
          </p:cNvCxnSpPr>
          <p:nvPr/>
        </p:nvCxnSpPr>
        <p:spPr>
          <a:xfrm flipH="1" flipV="1">
            <a:off x="5625435" y="2786231"/>
            <a:ext cx="446207" cy="28337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5AF06C9-EBEE-75A0-7CA4-3C3530E8C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9" idx="4"/>
          </p:cNvCxnSpPr>
          <p:nvPr/>
        </p:nvCxnSpPr>
        <p:spPr>
          <a:xfrm flipH="1" flipV="1">
            <a:off x="5625435" y="2786231"/>
            <a:ext cx="2333806" cy="28183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E33DFE0A-6246-5D76-FF30-E9907C4702F1}"/>
              </a:ext>
            </a:extLst>
          </p:cNvPr>
          <p:cNvSpPr/>
          <p:nvPr/>
        </p:nvSpPr>
        <p:spPr>
          <a:xfrm>
            <a:off x="4711035" y="154951"/>
            <a:ext cx="1828800" cy="902150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Ritika </a:t>
            </a:r>
            <a:r>
              <a:rPr lang="en-US" sz="1100" b="1" dirty="0" err="1">
                <a:solidFill>
                  <a:schemeClr val="tx1"/>
                </a:solidFill>
              </a:rPr>
              <a:t>Agte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2263D0-A7B5-6D11-DE9C-673C03B5E2D7}"/>
              </a:ext>
            </a:extLst>
          </p:cNvPr>
          <p:cNvCxnSpPr>
            <a:stCxn id="2" idx="4"/>
          </p:cNvCxnSpPr>
          <p:nvPr/>
        </p:nvCxnSpPr>
        <p:spPr>
          <a:xfrm flipH="1">
            <a:off x="5604734" y="1057101"/>
            <a:ext cx="20701" cy="718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84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39682F24-EA38-4CB0-8259-C88D84E9FCFA}"/>
              </a:ext>
            </a:extLst>
          </p:cNvPr>
          <p:cNvSpPr/>
          <p:nvPr/>
        </p:nvSpPr>
        <p:spPr>
          <a:xfrm>
            <a:off x="5122689" y="2054710"/>
            <a:ext cx="1828800" cy="1183341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>
                <a:solidFill>
                  <a:schemeClr val="tx1"/>
                </a:solidFill>
              </a:rPr>
              <a:t>Charushila </a:t>
            </a:r>
            <a:r>
              <a:rPr lang="en-US" sz="1200" b="1" dirty="0" err="1">
                <a:solidFill>
                  <a:schemeClr val="tx1"/>
                </a:solidFill>
              </a:rPr>
              <a:t>Janwalkar</a:t>
            </a:r>
            <a:endParaRPr lang="en-US" sz="1200" b="1" dirty="0"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Compliance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( All Location) 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94A97C0-6390-5761-7FE1-BB862BFBCB27}"/>
              </a:ext>
            </a:extLst>
          </p:cNvPr>
          <p:cNvSpPr/>
          <p:nvPr/>
        </p:nvSpPr>
        <p:spPr>
          <a:xfrm>
            <a:off x="5122689" y="279700"/>
            <a:ext cx="1828800" cy="1065006"/>
          </a:xfrm>
          <a:prstGeom prst="ellipse">
            <a:avLst/>
          </a:prstGeom>
          <a:solidFill>
            <a:schemeClr val="bg2">
              <a:lumMod val="75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tx1"/>
                </a:solidFill>
              </a:rPr>
              <a:t>Ritika </a:t>
            </a:r>
            <a:r>
              <a:rPr lang="en-US" sz="1100" b="1" dirty="0" err="1">
                <a:solidFill>
                  <a:schemeClr val="tx1"/>
                </a:solidFill>
              </a:rPr>
              <a:t>Agte</a:t>
            </a:r>
            <a:r>
              <a:rPr lang="en-US" sz="1100" b="1" dirty="0">
                <a:solidFill>
                  <a:schemeClr val="tx1"/>
                </a:solidFill>
              </a:rPr>
              <a:t> 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>
                <a:solidFill>
                  <a:schemeClr val="accent2">
                    <a:lumMod val="50000"/>
                  </a:schemeClr>
                </a:solidFill>
              </a:rPr>
              <a:t>Managing Director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E36EA5-6A2E-2DC6-5BB0-CCBCFA81D209}"/>
              </a:ext>
            </a:extLst>
          </p:cNvPr>
          <p:cNvCxnSpPr>
            <a:stCxn id="6" idx="4"/>
            <a:endCxn id="5" idx="0"/>
          </p:cNvCxnSpPr>
          <p:nvPr/>
        </p:nvCxnSpPr>
        <p:spPr>
          <a:xfrm>
            <a:off x="6037089" y="1344706"/>
            <a:ext cx="0" cy="710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90FB1C-B717-B855-AA5A-0963EFD788D5}"/>
              </a:ext>
            </a:extLst>
          </p:cNvPr>
          <p:cNvCxnSpPr>
            <a:stCxn id="5" idx="4"/>
          </p:cNvCxnSpPr>
          <p:nvPr/>
        </p:nvCxnSpPr>
        <p:spPr>
          <a:xfrm flipH="1">
            <a:off x="4206240" y="3238051"/>
            <a:ext cx="1830849" cy="645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9DC49D2-F562-EB93-CEB9-C80847A513B0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6037089" y="3238051"/>
            <a:ext cx="1428718" cy="6594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2E41E57E-3729-2C29-D335-9789953CBF13}"/>
              </a:ext>
            </a:extLst>
          </p:cNvPr>
          <p:cNvSpPr/>
          <p:nvPr/>
        </p:nvSpPr>
        <p:spPr>
          <a:xfrm>
            <a:off x="3507081" y="3861995"/>
            <a:ext cx="1076389" cy="77850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Vaishnavi Pawar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 Compliance </a:t>
            </a:r>
            <a:endParaRPr lang="en-US" sz="1050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165D4D-BBEE-E300-8BDC-93248EA6D7B7}"/>
              </a:ext>
            </a:extLst>
          </p:cNvPr>
          <p:cNvSpPr/>
          <p:nvPr/>
        </p:nvSpPr>
        <p:spPr>
          <a:xfrm>
            <a:off x="7134993" y="3897541"/>
            <a:ext cx="1119202" cy="70740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15" tIns="5715" rIns="5715" bIns="54011" numCol="1" spcCol="127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Sudesh </a:t>
            </a:r>
            <a:r>
              <a:rPr lang="en-US" sz="1050" b="1" dirty="0" err="1">
                <a:solidFill>
                  <a:schemeClr val="tx1"/>
                </a:solidFill>
                <a:cs typeface="Calibri" panose="020F0502020204030204" pitchFamily="34" charset="0"/>
              </a:rPr>
              <a:t>Renuse</a:t>
            </a:r>
            <a:r>
              <a:rPr lang="en-US" sz="1050" b="1" dirty="0">
                <a:solidFill>
                  <a:schemeClr val="tx1"/>
                </a:solidFill>
                <a:cs typeface="Calibri" panose="020F0502020204030204" pitchFamily="34" charset="0"/>
              </a:rPr>
              <a:t> </a:t>
            </a:r>
            <a:r>
              <a:rPr lang="en-US" sz="1050" dirty="0">
                <a:solidFill>
                  <a:schemeClr val="accent3">
                    <a:lumMod val="50000"/>
                  </a:schemeClr>
                </a:solidFill>
                <a:cs typeface="Calibri" panose="020F0502020204030204" pitchFamily="34" charset="0"/>
              </a:rPr>
              <a:t>Compliance</a:t>
            </a:r>
            <a:endParaRPr lang="en-US" sz="1050" dirty="0">
              <a:solidFill>
                <a:schemeClr val="accent6">
                  <a:lumMod val="50000"/>
                </a:schemeClr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22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610394_win32_fixed.potx" id="{CE4DE224-35EE-4FFB-91F7-E6D3363E3863}" vid="{259F12BF-61ED-4CB6-A4D7-CBEED2A33A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</Template>
  <TotalTime>977</TotalTime>
  <Words>336</Words>
  <Application>Microsoft Office PowerPoint</Application>
  <PresentationFormat>Widescreen</PresentationFormat>
  <Paragraphs>150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 Light</vt:lpstr>
      <vt:lpstr>Calibri</vt:lpstr>
      <vt:lpstr>Speak Pro</vt:lpstr>
      <vt:lpstr>Office Theme</vt:lpstr>
      <vt:lpstr>PowerPoint Presentation</vt:lpstr>
      <vt:lpstr> 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CONTOSO</dc:title>
  <dc:creator>abc</dc:creator>
  <cp:lastModifiedBy>abc</cp:lastModifiedBy>
  <cp:revision>64</cp:revision>
  <cp:lastPrinted>2023-02-17T10:12:34Z</cp:lastPrinted>
  <dcterms:created xsi:type="dcterms:W3CDTF">2023-02-17T04:59:06Z</dcterms:created>
  <dcterms:modified xsi:type="dcterms:W3CDTF">2023-03-28T07:24:13Z</dcterms:modified>
</cp:coreProperties>
</file>