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3"/>
  </p:notesMasterIdLst>
  <p:sldIdLst>
    <p:sldId id="262" r:id="rId2"/>
    <p:sldId id="263" r:id="rId3"/>
    <p:sldId id="258" r:id="rId4"/>
    <p:sldId id="265" r:id="rId5"/>
    <p:sldId id="266" r:id="rId6"/>
    <p:sldId id="267" r:id="rId7"/>
    <p:sldId id="257" r:id="rId8"/>
    <p:sldId id="260" r:id="rId9"/>
    <p:sldId id="268" r:id="rId10"/>
    <p:sldId id="259"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7" d="100"/>
          <a:sy n="77" d="100"/>
        </p:scale>
        <p:origin x="-1092"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E57C7A-F9F5-440A-9D42-FFB150848511}" type="datetimeFigureOut">
              <a:rPr lang="en-US" smtClean="0"/>
              <a:pPr/>
              <a:t>6/19/2023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681319-BB08-4B7E-B290-554C4C5F677D}" type="slidenum">
              <a:rPr lang="en-US" smtClean="0"/>
              <a:pPr/>
              <a:t>‹#›</a:t>
            </a:fld>
            <a:endParaRPr lang="en-US" dirty="0"/>
          </a:p>
        </p:txBody>
      </p:sp>
    </p:spTree>
    <p:extLst>
      <p:ext uri="{BB962C8B-B14F-4D97-AF65-F5344CB8AC3E}">
        <p14:creationId xmlns:p14="http://schemas.microsoft.com/office/powerpoint/2010/main" xmlns="" val="1710867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nbcn</a:t>
            </a:r>
            <a:endParaRPr lang="en-US" dirty="0"/>
          </a:p>
        </p:txBody>
      </p:sp>
      <p:sp>
        <p:nvSpPr>
          <p:cNvPr id="4" name="Slide Number Placeholder 3"/>
          <p:cNvSpPr>
            <a:spLocks noGrp="1"/>
          </p:cNvSpPr>
          <p:nvPr>
            <p:ph type="sldNum" sz="quarter" idx="10"/>
          </p:nvPr>
        </p:nvSpPr>
        <p:spPr/>
        <p:txBody>
          <a:bodyPr/>
          <a:lstStyle/>
          <a:p>
            <a:fld id="{1B681319-BB08-4B7E-B290-554C4C5F677D}"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2502424C-384A-4C1F-A660-266E3BC1B28A}" type="datetimeFigureOut">
              <a:rPr lang="en-US" smtClean="0"/>
              <a:pPr/>
              <a:t>6/19/2023</a:t>
            </a:fld>
            <a:endParaRPr lang="en-US"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7445E579-2155-4F9B-8B19-DBDB86D5DA14}"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02424C-384A-4C1F-A660-266E3BC1B28A}" type="datetimeFigureOut">
              <a:rPr lang="en-US" smtClean="0"/>
              <a:pPr/>
              <a:t>6/19/2023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45E579-2155-4F9B-8B19-DBDB86D5DA1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02424C-384A-4C1F-A660-266E3BC1B28A}" type="datetimeFigureOut">
              <a:rPr lang="en-US" smtClean="0"/>
              <a:pPr/>
              <a:t>6/19/2023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45E579-2155-4F9B-8B19-DBDB86D5DA14}" type="slidenum">
              <a:rPr lang="en-US" smtClean="0"/>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502424C-384A-4C1F-A660-266E3BC1B28A}" type="datetimeFigureOut">
              <a:rPr lang="en-US" smtClean="0"/>
              <a:pPr/>
              <a:t>6/19/2023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45E579-2155-4F9B-8B19-DBDB86D5DA14}" type="slidenum">
              <a:rPr lang="en-US" smtClean="0"/>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2502424C-384A-4C1F-A660-266E3BC1B28A}" type="datetimeFigureOut">
              <a:rPr lang="en-US" smtClean="0"/>
              <a:pPr/>
              <a:t>6/19/2023</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7445E579-2155-4F9B-8B19-DBDB86D5DA14}"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502424C-384A-4C1F-A660-266E3BC1B28A}" type="datetimeFigureOut">
              <a:rPr lang="en-US" smtClean="0"/>
              <a:pPr/>
              <a:t>6/19/2023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45E579-2155-4F9B-8B19-DBDB86D5DA14}"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502424C-384A-4C1F-A660-266E3BC1B28A}" type="datetimeFigureOut">
              <a:rPr lang="en-US" smtClean="0"/>
              <a:pPr/>
              <a:t>6/19/2023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445E579-2155-4F9B-8B19-DBDB86D5DA14}"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502424C-384A-4C1F-A660-266E3BC1B28A}" type="datetimeFigureOut">
              <a:rPr lang="en-US" smtClean="0"/>
              <a:pPr/>
              <a:t>6/19/2023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445E579-2155-4F9B-8B19-DBDB86D5DA14}" type="slidenum">
              <a:rPr lang="en-US" smtClean="0"/>
              <a:pPr/>
              <a:t>‹#›</a:t>
            </a:fld>
            <a:endParaRPr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02424C-384A-4C1F-A660-266E3BC1B28A}" type="datetimeFigureOut">
              <a:rPr lang="en-US" smtClean="0"/>
              <a:pPr/>
              <a:t>6/19/2023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445E579-2155-4F9B-8B19-DBDB86D5DA14}"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502424C-384A-4C1F-A660-266E3BC1B28A}" type="datetimeFigureOut">
              <a:rPr lang="en-US" smtClean="0"/>
              <a:pPr/>
              <a:t>6/19/2023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45E579-2155-4F9B-8B19-DBDB86D5DA14}"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502424C-384A-4C1F-A660-266E3BC1B28A}" type="datetimeFigureOut">
              <a:rPr lang="en-US" smtClean="0"/>
              <a:pPr/>
              <a:t>6/19/2023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45E579-2155-4F9B-8B19-DBDB86D5DA14}"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502424C-384A-4C1F-A660-266E3BC1B28A}" type="datetimeFigureOut">
              <a:rPr lang="en-US" smtClean="0"/>
              <a:pPr/>
              <a:t>6/19/2023</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7445E579-2155-4F9B-8B19-DBDB86D5DA14}" type="slidenum">
              <a:rPr lang="en-US" smtClean="0"/>
              <a:pPr/>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png"/><Relationship Id="rId9" Type="http://schemas.openxmlformats.org/officeDocument/2006/relationships/image" Target="../media/image1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371600" y="2057400"/>
            <a:ext cx="6731848" cy="3416320"/>
          </a:xfrm>
          <a:prstGeom prst="rect">
            <a:avLst/>
          </a:prstGeom>
        </p:spPr>
        <p:txBody>
          <a:bodyPr wrap="square">
            <a:spAutoFit/>
          </a:bodyPr>
          <a:lstStyle/>
          <a:p>
            <a:pPr marL="342900" indent="-342900">
              <a:lnSpc>
                <a:spcPct val="150000"/>
              </a:lnSpc>
              <a:buFont typeface="Wingdings" pitchFamily="2" charset="2"/>
              <a:buChar char="v"/>
            </a:pPr>
            <a:r>
              <a:rPr lang="en-US" dirty="0" smtClean="0"/>
              <a:t>All types of Maintenance &amp; production service</a:t>
            </a:r>
          </a:p>
          <a:p>
            <a:pPr marL="342900" indent="-342900">
              <a:lnSpc>
                <a:spcPct val="150000"/>
              </a:lnSpc>
              <a:buFont typeface="Wingdings" pitchFamily="2" charset="2"/>
              <a:buChar char="v"/>
            </a:pPr>
            <a:r>
              <a:rPr lang="en-US" dirty="0" smtClean="0"/>
              <a:t>Electrical &amp; Mechanical work</a:t>
            </a:r>
          </a:p>
          <a:p>
            <a:pPr marL="342900" indent="-342900">
              <a:lnSpc>
                <a:spcPct val="150000"/>
              </a:lnSpc>
              <a:buFont typeface="Wingdings" pitchFamily="2" charset="2"/>
              <a:buChar char="v"/>
            </a:pPr>
            <a:r>
              <a:rPr lang="en-US" dirty="0" smtClean="0"/>
              <a:t>Specialist in Paint shop cleaning &amp; deep cleaning</a:t>
            </a:r>
          </a:p>
          <a:p>
            <a:pPr marL="342900" indent="-342900">
              <a:lnSpc>
                <a:spcPct val="150000"/>
              </a:lnSpc>
              <a:buFont typeface="Wingdings" pitchFamily="2" charset="2"/>
              <a:buChar char="v"/>
            </a:pPr>
            <a:r>
              <a:rPr lang="en-US" dirty="0" smtClean="0"/>
              <a:t>Oven cleaning</a:t>
            </a:r>
          </a:p>
          <a:p>
            <a:pPr marL="342900" indent="-342900">
              <a:lnSpc>
                <a:spcPct val="150000"/>
              </a:lnSpc>
              <a:buFont typeface="Wingdings" pitchFamily="2" charset="2"/>
              <a:buChar char="v"/>
            </a:pPr>
            <a:r>
              <a:rPr lang="en-US" dirty="0" smtClean="0"/>
              <a:t>Air supply cleaning</a:t>
            </a:r>
          </a:p>
          <a:p>
            <a:pPr marL="342900" indent="-342900">
              <a:lnSpc>
                <a:spcPct val="150000"/>
              </a:lnSpc>
              <a:buFont typeface="Wingdings" pitchFamily="2" charset="2"/>
              <a:buChar char="v"/>
            </a:pPr>
            <a:r>
              <a:rPr lang="en-US" dirty="0" smtClean="0"/>
              <a:t>House keeping  all type shop</a:t>
            </a:r>
          </a:p>
          <a:p>
            <a:pPr marL="342900" indent="-342900">
              <a:lnSpc>
                <a:spcPct val="150000"/>
              </a:lnSpc>
              <a:buFont typeface="Wingdings" pitchFamily="2" charset="2"/>
              <a:buChar char="v"/>
            </a:pPr>
            <a:r>
              <a:rPr lang="en-US" dirty="0" smtClean="0"/>
              <a:t>Skilled – unskilled labour suppliers</a:t>
            </a:r>
          </a:p>
          <a:p>
            <a:pPr marL="342900" indent="-342900">
              <a:lnSpc>
                <a:spcPct val="150000"/>
              </a:lnSpc>
              <a:buFont typeface="Wingdings" pitchFamily="2" charset="2"/>
              <a:buChar char="v"/>
            </a:pPr>
            <a:r>
              <a:rPr lang="en-US" dirty="0" smtClean="0"/>
              <a:t>Material supplier Etc.</a:t>
            </a:r>
            <a:endParaRPr lang="en-US" dirty="0"/>
          </a:p>
        </p:txBody>
      </p:sp>
      <p:sp>
        <p:nvSpPr>
          <p:cNvPr id="8" name="Rectangle 7"/>
          <p:cNvSpPr/>
          <p:nvPr/>
        </p:nvSpPr>
        <p:spPr>
          <a:xfrm>
            <a:off x="0" y="304800"/>
            <a:ext cx="9144000" cy="1323439"/>
          </a:xfrm>
          <a:prstGeom prst="rect">
            <a:avLst/>
          </a:prstGeom>
        </p:spPr>
        <p:txBody>
          <a:bodyPr wrap="square">
            <a:spAutoFit/>
          </a:bodyPr>
          <a:lstStyle/>
          <a:p>
            <a:pPr algn="ctr"/>
            <a:r>
              <a:rPr lang="en-US" sz="4000" b="1" dirty="0" smtClean="0">
                <a:solidFill>
                  <a:schemeClr val="accent1"/>
                </a:solidFill>
                <a:latin typeface="Baskerville Old Face" pitchFamily="18" charset="0"/>
              </a:rPr>
              <a:t>      Technowise Industrial Services </a:t>
            </a:r>
            <a:r>
              <a:rPr lang="en-US" sz="4000" b="1" dirty="0" err="1" smtClean="0">
                <a:solidFill>
                  <a:schemeClr val="accent1"/>
                </a:solidFill>
                <a:latin typeface="Baskerville Old Face" pitchFamily="18" charset="0"/>
              </a:rPr>
              <a:t>Pvt</a:t>
            </a:r>
            <a:r>
              <a:rPr lang="en-US" sz="4000" b="1" dirty="0" smtClean="0">
                <a:solidFill>
                  <a:schemeClr val="accent1"/>
                </a:solidFill>
                <a:latin typeface="Baskerville Old Face" pitchFamily="18" charset="0"/>
              </a:rPr>
              <a:t> Ltd</a:t>
            </a:r>
          </a:p>
          <a:p>
            <a:pPr algn="ctr"/>
            <a:endParaRPr lang="en-US" sz="4000" b="1" dirty="0" smtClean="0">
              <a:solidFill>
                <a:srgbClr val="FF0000"/>
              </a:solidFill>
              <a:latin typeface="Baskerville Old Face" pitchFamily="18" charset="0"/>
            </a:endParaRPr>
          </a:p>
        </p:txBody>
      </p:sp>
      <p:pic>
        <p:nvPicPr>
          <p:cNvPr id="5" name="Picture 2" descr="C:\Users\ajay\Desktop\download.jpg"/>
          <p:cNvPicPr>
            <a:picLocks noChangeAspect="1" noChangeArrowheads="1"/>
          </p:cNvPicPr>
          <p:nvPr/>
        </p:nvPicPr>
        <p:blipFill>
          <a:blip r:embed="rId2"/>
          <a:srcRect/>
          <a:stretch>
            <a:fillRect/>
          </a:stretch>
        </p:blipFill>
        <p:spPr bwMode="auto">
          <a:xfrm rot="659634">
            <a:off x="6052379" y="4019693"/>
            <a:ext cx="2408143" cy="2171700"/>
          </a:xfrm>
          <a:prstGeom prst="rect">
            <a:avLst/>
          </a:prstGeom>
          <a:noFill/>
        </p:spPr>
      </p:pic>
      <p:pic>
        <p:nvPicPr>
          <p:cNvPr id="7" name="Picture 6" descr="WhatsApp Image 2022-01-22 at 1.41.04 PM.jpeg"/>
          <p:cNvPicPr>
            <a:picLocks noChangeAspect="1" noChangeArrowheads="1"/>
          </p:cNvPicPr>
          <p:nvPr/>
        </p:nvPicPr>
        <p:blipFill>
          <a:blip r:embed="rId3" cstate="print"/>
          <a:srcRect/>
          <a:stretch>
            <a:fillRect/>
          </a:stretch>
        </p:blipFill>
        <p:spPr bwMode="auto">
          <a:xfrm>
            <a:off x="0" y="0"/>
            <a:ext cx="990600" cy="1143000"/>
          </a:xfrm>
          <a:prstGeom prst="rect">
            <a:avLst/>
          </a:prstGeom>
          <a:noFill/>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391180"/>
            <a:ext cx="4419600" cy="523220"/>
          </a:xfrm>
          <a:prstGeom prst="rect">
            <a:avLst/>
          </a:prstGeom>
          <a:noFill/>
        </p:spPr>
        <p:style>
          <a:lnRef idx="0">
            <a:scrgbClr r="0" g="0" b="0"/>
          </a:lnRef>
          <a:fillRef idx="1003">
            <a:schemeClr val="lt2"/>
          </a:fillRef>
          <a:effectRef idx="0">
            <a:scrgbClr r="0" g="0" b="0"/>
          </a:effectRef>
          <a:fontRef idx="major"/>
        </p:style>
        <p:txBody>
          <a:bodyPr wrap="square" rtlCol="0">
            <a:spAutoFit/>
          </a:bodyPr>
          <a:lstStyle/>
          <a:p>
            <a:r>
              <a:rPr lang="en-US" sz="2800" dirty="0" smtClean="0">
                <a:solidFill>
                  <a:schemeClr val="dk1"/>
                </a:solidFill>
                <a:latin typeface="+mn-lt"/>
                <a:ea typeface="+mn-ea"/>
                <a:cs typeface="+mn-cs"/>
              </a:rPr>
              <a:t>Contact Details: </a:t>
            </a:r>
            <a:endParaRPr lang="en-US" sz="2800" dirty="0">
              <a:solidFill>
                <a:schemeClr val="dk1"/>
              </a:solidFill>
              <a:latin typeface="+mn-lt"/>
              <a:ea typeface="+mn-ea"/>
              <a:cs typeface="+mn-cs"/>
            </a:endParaRPr>
          </a:p>
        </p:txBody>
      </p:sp>
      <p:sp>
        <p:nvSpPr>
          <p:cNvPr id="5" name="TextBox 4"/>
          <p:cNvSpPr txBox="1"/>
          <p:nvPr/>
        </p:nvSpPr>
        <p:spPr>
          <a:xfrm>
            <a:off x="685800" y="1143000"/>
            <a:ext cx="4034822" cy="4154984"/>
          </a:xfrm>
          <a:prstGeom prst="rect">
            <a:avLst/>
          </a:prstGeom>
          <a:noFill/>
          <a:ln w="12700">
            <a:solidFill>
              <a:schemeClr val="tx1"/>
            </a:solidFill>
          </a:ln>
        </p:spPr>
        <p:txBody>
          <a:bodyPr wrap="none" rtlCol="0">
            <a:spAutoFit/>
          </a:bodyPr>
          <a:lstStyle/>
          <a:p>
            <a:r>
              <a:rPr lang="en-US" sz="2400" u="sng" dirty="0" smtClean="0"/>
              <a:t>Mailing Address</a:t>
            </a:r>
            <a:r>
              <a:rPr lang="en-US" sz="2400" dirty="0" smtClean="0"/>
              <a:t>: </a:t>
            </a:r>
          </a:p>
          <a:p>
            <a:r>
              <a:rPr lang="en-US" sz="2400" dirty="0" smtClean="0"/>
              <a:t>servicetechnowise@gmail.com</a:t>
            </a:r>
          </a:p>
          <a:p>
            <a:r>
              <a:rPr lang="en-US" sz="2400" dirty="0" smtClean="0"/>
              <a:t>   </a:t>
            </a:r>
          </a:p>
          <a:p>
            <a:r>
              <a:rPr lang="en-US" sz="2400" dirty="0" smtClean="0"/>
              <a:t>Technowise Industrial services</a:t>
            </a:r>
          </a:p>
          <a:p>
            <a:r>
              <a:rPr lang="en-US" sz="2400" dirty="0" smtClean="0"/>
              <a:t> Pvt. Ltd.</a:t>
            </a:r>
            <a:endParaRPr lang="en-US" sz="2400" b="1" dirty="0" smtClean="0"/>
          </a:p>
          <a:p>
            <a:r>
              <a:rPr lang="en-US" sz="2400" dirty="0" smtClean="0"/>
              <a:t>68,Annapurna Colony</a:t>
            </a:r>
          </a:p>
          <a:p>
            <a:r>
              <a:rPr lang="en-US" sz="2400" dirty="0" err="1" smtClean="0"/>
              <a:t>Mhow</a:t>
            </a:r>
            <a:r>
              <a:rPr lang="en-US" sz="2400" dirty="0" smtClean="0"/>
              <a:t> </a:t>
            </a:r>
            <a:r>
              <a:rPr lang="en-US" sz="2400" dirty="0" err="1" smtClean="0"/>
              <a:t>Gaon</a:t>
            </a:r>
            <a:r>
              <a:rPr lang="en-US" sz="2400" dirty="0" smtClean="0"/>
              <a:t>, Indore </a:t>
            </a:r>
          </a:p>
          <a:p>
            <a:r>
              <a:rPr lang="en-US" sz="2400" dirty="0" smtClean="0"/>
              <a:t>M.P. - 453441</a:t>
            </a:r>
          </a:p>
          <a:p>
            <a:endParaRPr lang="en-US" sz="2400" dirty="0"/>
          </a:p>
          <a:p>
            <a:r>
              <a:rPr lang="en-US" sz="2400" dirty="0" smtClean="0"/>
              <a:t> </a:t>
            </a:r>
          </a:p>
          <a:p>
            <a:endParaRPr lang="en-US" sz="2400" dirty="0"/>
          </a:p>
        </p:txBody>
      </p:sp>
      <p:sp>
        <p:nvSpPr>
          <p:cNvPr id="8" name="TextBox 7"/>
          <p:cNvSpPr txBox="1"/>
          <p:nvPr/>
        </p:nvSpPr>
        <p:spPr>
          <a:xfrm>
            <a:off x="5257800" y="1143000"/>
            <a:ext cx="3124200" cy="3785652"/>
          </a:xfrm>
          <a:prstGeom prst="rect">
            <a:avLst/>
          </a:prstGeom>
          <a:noFill/>
          <a:ln w="12700">
            <a:solidFill>
              <a:schemeClr val="tx1"/>
            </a:solidFill>
          </a:ln>
        </p:spPr>
        <p:txBody>
          <a:bodyPr wrap="square" rtlCol="0">
            <a:spAutoFit/>
          </a:bodyPr>
          <a:lstStyle/>
          <a:p>
            <a:r>
              <a:rPr lang="en-US" sz="2400" u="sng" dirty="0" smtClean="0"/>
              <a:t>Contact Person</a:t>
            </a:r>
            <a:r>
              <a:rPr lang="en-US" sz="2400" dirty="0" smtClean="0"/>
              <a:t>: </a:t>
            </a:r>
          </a:p>
          <a:p>
            <a:r>
              <a:rPr lang="en-US" sz="2400" dirty="0" smtClean="0"/>
              <a:t>   </a:t>
            </a:r>
          </a:p>
          <a:p>
            <a:r>
              <a:rPr lang="en-US" sz="2400" dirty="0" smtClean="0"/>
              <a:t>   Mr. A.K Singh</a:t>
            </a:r>
          </a:p>
          <a:p>
            <a:r>
              <a:rPr lang="en-US" sz="2400" dirty="0" smtClean="0"/>
              <a:t>+</a:t>
            </a:r>
            <a:r>
              <a:rPr lang="en-US" sz="2400" smtClean="0"/>
              <a:t>91 8770990447</a:t>
            </a:r>
            <a:endParaRPr lang="en-US" sz="2400" dirty="0" smtClean="0"/>
          </a:p>
          <a:p>
            <a:endParaRPr lang="en-US" sz="2400" dirty="0" smtClean="0"/>
          </a:p>
          <a:p>
            <a:endParaRPr lang="en-US" sz="2400" dirty="0" smtClean="0"/>
          </a:p>
          <a:p>
            <a:r>
              <a:rPr lang="en-US" sz="2400" dirty="0" smtClean="0"/>
              <a:t>Mr. </a:t>
            </a:r>
            <a:r>
              <a:rPr lang="en-US" sz="2400" dirty="0" err="1" smtClean="0"/>
              <a:t>Roshan</a:t>
            </a:r>
            <a:r>
              <a:rPr lang="en-US" sz="2400" dirty="0" smtClean="0"/>
              <a:t> Singh</a:t>
            </a:r>
          </a:p>
          <a:p>
            <a:r>
              <a:rPr lang="en-US" sz="2400" dirty="0" smtClean="0"/>
              <a:t>+917294093845</a:t>
            </a:r>
          </a:p>
          <a:p>
            <a:endParaRPr lang="en-US" sz="2400" dirty="0" smtClean="0"/>
          </a:p>
          <a:p>
            <a:r>
              <a:rPr lang="en-US" sz="2400" dirty="0" smtClean="0"/>
              <a:t>      </a:t>
            </a:r>
            <a:endParaRPr lang="en-US" sz="2400" dirty="0"/>
          </a:p>
        </p:txBody>
      </p:sp>
    </p:spTree>
    <p:extLst>
      <p:ext uri="{BB962C8B-B14F-4D97-AF65-F5344CB8AC3E}">
        <p14:creationId xmlns:p14="http://schemas.microsoft.com/office/powerpoint/2010/main" xmlns="" val="41839390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28800" y="4724400"/>
            <a:ext cx="5943600" cy="144655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8800" b="1" cap="none" spc="0" dirty="0" smtClean="0">
                <a:ln w="11430"/>
                <a:solidFill>
                  <a:srgbClr val="00B0F0"/>
                </a:solidFill>
                <a:effectLst>
                  <a:outerShdw blurRad="80000" dist="40000" dir="5040000" algn="tl">
                    <a:srgbClr val="000000">
                      <a:alpha val="30000"/>
                    </a:srgbClr>
                  </a:outerShdw>
                </a:effectLst>
                <a:latin typeface="Brush Script MT" pitchFamily="66" charset="0"/>
              </a:rPr>
              <a:t>Thank you</a:t>
            </a:r>
            <a:endParaRPr lang="en-US" sz="8800" b="1" cap="none" spc="0" dirty="0">
              <a:ln w="11430"/>
              <a:solidFill>
                <a:srgbClr val="00B0F0"/>
              </a:solidFill>
              <a:effectLst>
                <a:outerShdw blurRad="80000" dist="40000" dir="5040000" algn="tl">
                  <a:srgbClr val="000000">
                    <a:alpha val="30000"/>
                  </a:srgbClr>
                </a:outerShdw>
              </a:effectLst>
              <a:latin typeface="Brush Script MT" pitchFamily="66" charset="0"/>
            </a:endParaRPr>
          </a:p>
        </p:txBody>
      </p:sp>
      <p:sp>
        <p:nvSpPr>
          <p:cNvPr id="6146" name="AutoShape 2" descr="Quality Assurance - Chart with keywords and icons - Sketch - 61461347"/>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 name="Rectangle 6"/>
          <p:cNvSpPr/>
          <p:nvPr/>
        </p:nvSpPr>
        <p:spPr>
          <a:xfrm>
            <a:off x="838200" y="4419600"/>
            <a:ext cx="8077200" cy="523220"/>
          </a:xfrm>
          <a:prstGeom prst="rect">
            <a:avLst/>
          </a:prstGeom>
          <a:noFill/>
        </p:spPr>
        <p:txBody>
          <a:bodyPr wrap="square" lIns="91440" tIns="45720" rIns="91440" bIns="45720">
            <a:spAutoFit/>
          </a:bodyPr>
          <a:lstStyle/>
          <a:p>
            <a:pPr algn="ctr"/>
            <a:r>
              <a:rPr lang="en-US" sz="2800" b="1" cap="none" spc="0" dirty="0" smtClean="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rPr>
              <a:t>TECHNOWISE  INDUSTRIAL  SERVICES</a:t>
            </a:r>
            <a:endParaRPr lang="en-US" sz="19900" b="1" cap="none" spc="0"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endParaRPr>
          </a:p>
        </p:txBody>
      </p:sp>
      <p:pic>
        <p:nvPicPr>
          <p:cNvPr id="9" name="Picture 8" descr="C:\Users\admin\Desktop\image_180a223f-17d9-4f27-984a-f2f45ef27e3e20221113_210404 (1).jpg"/>
          <p:cNvPicPr/>
          <p:nvPr/>
        </p:nvPicPr>
        <p:blipFill>
          <a:blip r:embed="rId2"/>
          <a:srcRect/>
          <a:stretch>
            <a:fillRect/>
          </a:stretch>
        </p:blipFill>
        <p:spPr bwMode="auto">
          <a:xfrm>
            <a:off x="1447800" y="304800"/>
            <a:ext cx="6400800" cy="40386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xmlns="" val="675332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685800"/>
            <a:ext cx="1983043" cy="523220"/>
          </a:xfrm>
          <a:prstGeom prst="rect">
            <a:avLst/>
          </a:prstGeom>
        </p:spPr>
        <p:txBody>
          <a:bodyPr wrap="none">
            <a:spAutoFit/>
          </a:bodyPr>
          <a:lstStyle/>
          <a:p>
            <a:r>
              <a:rPr lang="en-US" sz="2800" dirty="0" smtClean="0">
                <a:solidFill>
                  <a:schemeClr val="dk1"/>
                </a:solidFill>
              </a:rPr>
              <a:t>Work scope</a:t>
            </a:r>
          </a:p>
        </p:txBody>
      </p:sp>
      <p:sp>
        <p:nvSpPr>
          <p:cNvPr id="4" name="Rectangle 3"/>
          <p:cNvSpPr/>
          <p:nvPr/>
        </p:nvSpPr>
        <p:spPr>
          <a:xfrm>
            <a:off x="1683331" y="1219200"/>
            <a:ext cx="6089069" cy="4862870"/>
          </a:xfrm>
          <a:prstGeom prst="rect">
            <a:avLst/>
          </a:prstGeom>
        </p:spPr>
        <p:txBody>
          <a:bodyPr wrap="square">
            <a:spAutoFit/>
          </a:bodyPr>
          <a:lstStyle/>
          <a:p>
            <a:pPr>
              <a:buFont typeface="Arial" pitchFamily="34" charset="0"/>
              <a:buChar char="•"/>
            </a:pPr>
            <a:endParaRPr lang="en-US" sz="2000" i="1" dirty="0"/>
          </a:p>
          <a:p>
            <a:pPr marL="285750" indent="-285750">
              <a:buFont typeface="Arial" pitchFamily="34" charset="0"/>
              <a:buChar char="•"/>
            </a:pPr>
            <a:r>
              <a:rPr lang="en-US" dirty="0"/>
              <a:t>We provide all the services required to run </a:t>
            </a:r>
            <a:r>
              <a:rPr lang="en-US" dirty="0" smtClean="0"/>
              <a:t>the </a:t>
            </a:r>
            <a:r>
              <a:rPr lang="en-US" dirty="0"/>
              <a:t>facilities under one </a:t>
            </a:r>
            <a:r>
              <a:rPr lang="en-US" dirty="0" smtClean="0"/>
              <a:t>roof according to company needs.</a:t>
            </a:r>
          </a:p>
          <a:p>
            <a:pPr marL="285750" indent="-285750">
              <a:lnSpc>
                <a:spcPct val="150000"/>
              </a:lnSpc>
              <a:buFont typeface="Arial" pitchFamily="34" charset="0"/>
              <a:buChar char="•"/>
            </a:pPr>
            <a:r>
              <a:rPr lang="en-US" dirty="0" smtClean="0"/>
              <a:t>Our services includes all types of maintenance Electrical, Mechanical work, Deep cleaning. we are specialist in Paint shop cleaning, Oven cleaning, Paint mix room cleaning Housekeeping &amp; cleaning services , Security services Etc.</a:t>
            </a:r>
          </a:p>
          <a:p>
            <a:pPr marL="285750" indent="-285750">
              <a:buFont typeface="Arial" pitchFamily="34" charset="0"/>
              <a:buChar char="•"/>
            </a:pPr>
            <a:endParaRPr lang="en-US" dirty="0"/>
          </a:p>
          <a:p>
            <a:pPr marL="285750" indent="-285750">
              <a:buFont typeface="Arial" pitchFamily="34" charset="0"/>
              <a:buChar char="•"/>
            </a:pPr>
            <a:r>
              <a:rPr lang="en-US" dirty="0"/>
              <a:t>W</a:t>
            </a:r>
            <a:r>
              <a:rPr lang="en-US" dirty="0" smtClean="0"/>
              <a:t>e can provide a more efficient solution translating into reduced costs and increased productivity.</a:t>
            </a:r>
          </a:p>
          <a:p>
            <a:pPr marL="285750" indent="-285750">
              <a:buFont typeface="Arial" pitchFamily="34" charset="0"/>
              <a:buChar char="•"/>
            </a:pPr>
            <a:endParaRPr lang="en-US" dirty="0" smtClean="0"/>
          </a:p>
          <a:p>
            <a:pPr marL="285750" indent="-285750">
              <a:buFont typeface="Arial" pitchFamily="34" charset="0"/>
              <a:buChar char="•"/>
            </a:pPr>
            <a:r>
              <a:rPr lang="en-US" dirty="0" smtClean="0"/>
              <a:t>We are very much Client-Focused</a:t>
            </a:r>
            <a:r>
              <a:rPr lang="en-US" dirty="0"/>
              <a:t>, </a:t>
            </a:r>
            <a:r>
              <a:rPr lang="en-US" dirty="0" smtClean="0"/>
              <a:t>Safety Oriented</a:t>
            </a:r>
            <a:r>
              <a:rPr lang="en-US" dirty="0"/>
              <a:t>, And Quality-Driven </a:t>
            </a:r>
            <a:r>
              <a:rPr lang="en-US" dirty="0" smtClean="0"/>
              <a:t>according to company’s standard operating procedures.</a:t>
            </a:r>
          </a:p>
          <a:p>
            <a:pPr>
              <a:buFont typeface="Arial" pitchFamily="34" charset="0"/>
              <a:buChar char="•"/>
            </a:pPr>
            <a:r>
              <a:rPr lang="en-US" sz="2000" dirty="0" smtClean="0"/>
              <a:t>.Production in paint shop</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71600" y="304800"/>
            <a:ext cx="4876799" cy="707886"/>
          </a:xfrm>
          <a:prstGeom prst="rect">
            <a:avLst/>
          </a:prstGeom>
          <a:noFill/>
        </p:spPr>
        <p:style>
          <a:lnRef idx="0">
            <a:scrgbClr r="0" g="0" b="0"/>
          </a:lnRef>
          <a:fillRef idx="1003">
            <a:schemeClr val="lt2"/>
          </a:fillRef>
          <a:effectRef idx="0">
            <a:scrgbClr r="0" g="0" b="0"/>
          </a:effectRef>
          <a:fontRef idx="major"/>
        </p:style>
        <p:txBody>
          <a:bodyPr wrap="square" rtlCol="0">
            <a:spAutoFit/>
          </a:bodyPr>
          <a:lstStyle/>
          <a:p>
            <a:r>
              <a:rPr lang="en-US" sz="2800" dirty="0" smtClean="0">
                <a:solidFill>
                  <a:schemeClr val="dk1"/>
                </a:solidFill>
                <a:latin typeface="+mn-lt"/>
                <a:ea typeface="+mn-ea"/>
                <a:cs typeface="+mn-cs"/>
              </a:rPr>
              <a:t>Solution &amp; services </a:t>
            </a:r>
            <a:r>
              <a:rPr lang="en-US" sz="4000" dirty="0" smtClean="0"/>
              <a:t>:</a:t>
            </a:r>
            <a:endParaRPr lang="en-US" sz="4000" dirty="0"/>
          </a:p>
        </p:txBody>
      </p:sp>
      <p:sp>
        <p:nvSpPr>
          <p:cNvPr id="5" name="Rectangle 4"/>
          <p:cNvSpPr/>
          <p:nvPr/>
        </p:nvSpPr>
        <p:spPr>
          <a:xfrm>
            <a:off x="1600200" y="1344466"/>
            <a:ext cx="7869520" cy="5262979"/>
          </a:xfrm>
          <a:prstGeom prst="rect">
            <a:avLst/>
          </a:prstGeom>
        </p:spPr>
        <p:txBody>
          <a:bodyPr wrap="square">
            <a:spAutoFit/>
          </a:bodyPr>
          <a:lstStyle/>
          <a:p>
            <a:pPr marL="457200" indent="-457200">
              <a:lnSpc>
                <a:spcPct val="150000"/>
              </a:lnSpc>
            </a:pPr>
            <a:r>
              <a:rPr lang="en-US" sz="2400" dirty="0" smtClean="0">
                <a:solidFill>
                  <a:schemeClr val="dk1"/>
                </a:solidFill>
              </a:rPr>
              <a:t>Paint booth-</a:t>
            </a:r>
          </a:p>
          <a:p>
            <a:pPr marL="342900" indent="-342900">
              <a:lnSpc>
                <a:spcPct val="150000"/>
              </a:lnSpc>
              <a:buFont typeface="+mj-lt"/>
              <a:buAutoNum type="arabicPeriod"/>
            </a:pPr>
            <a:r>
              <a:rPr lang="en-US" dirty="0" smtClean="0"/>
              <a:t>Grating cleaning</a:t>
            </a:r>
          </a:p>
          <a:p>
            <a:pPr marL="342900" indent="-342900">
              <a:lnSpc>
                <a:spcPct val="150000"/>
              </a:lnSpc>
              <a:buFont typeface="+mj-lt"/>
              <a:buAutoNum type="arabicPeriod"/>
            </a:pPr>
            <a:r>
              <a:rPr lang="en-US" dirty="0" smtClean="0"/>
              <a:t>Pit cleaning</a:t>
            </a:r>
          </a:p>
          <a:p>
            <a:pPr marL="342900" indent="-342900">
              <a:lnSpc>
                <a:spcPct val="150000"/>
              </a:lnSpc>
              <a:buFont typeface="+mj-lt"/>
              <a:buAutoNum type="arabicPeriod"/>
            </a:pPr>
            <a:r>
              <a:rPr lang="en-US" dirty="0" smtClean="0"/>
              <a:t>Side walls cleaning</a:t>
            </a:r>
          </a:p>
          <a:p>
            <a:pPr marL="342900" indent="-342900">
              <a:lnSpc>
                <a:spcPct val="150000"/>
              </a:lnSpc>
              <a:buFont typeface="+mj-lt"/>
              <a:buAutoNum type="arabicPeriod"/>
            </a:pPr>
            <a:r>
              <a:rPr lang="en-US" dirty="0" smtClean="0"/>
              <a:t>Ventury cleaning</a:t>
            </a:r>
          </a:p>
          <a:p>
            <a:pPr marL="342900" indent="-342900">
              <a:lnSpc>
                <a:spcPct val="150000"/>
              </a:lnSpc>
              <a:buFont typeface="+mj-lt"/>
              <a:buAutoNum type="arabicPeriod"/>
            </a:pPr>
            <a:r>
              <a:rPr lang="en-US" dirty="0" smtClean="0"/>
              <a:t>Gun pipe cleaning</a:t>
            </a:r>
          </a:p>
          <a:p>
            <a:pPr marL="342900" indent="-342900">
              <a:lnSpc>
                <a:spcPct val="150000"/>
              </a:lnSpc>
              <a:buFont typeface="+mj-lt"/>
              <a:buAutoNum type="arabicPeriod"/>
            </a:pPr>
            <a:r>
              <a:rPr lang="en-US" dirty="0" smtClean="0"/>
              <a:t>Hanger Skid cleaning</a:t>
            </a:r>
          </a:p>
          <a:p>
            <a:pPr marL="342900" indent="-342900">
              <a:lnSpc>
                <a:spcPct val="150000"/>
              </a:lnSpc>
              <a:buFont typeface="+mj-lt"/>
              <a:buAutoNum type="arabicPeriod"/>
            </a:pPr>
            <a:r>
              <a:rPr lang="en-US" dirty="0" smtClean="0"/>
              <a:t>Mat filter changing</a:t>
            </a:r>
          </a:p>
          <a:p>
            <a:pPr marL="342900" indent="-342900">
              <a:lnSpc>
                <a:spcPct val="150000"/>
              </a:lnSpc>
              <a:buFont typeface="+mj-lt"/>
              <a:buAutoNum type="arabicPeriod"/>
            </a:pPr>
            <a:r>
              <a:rPr lang="en-US" dirty="0" smtClean="0"/>
              <a:t>Bloater inside cleaning</a:t>
            </a:r>
          </a:p>
          <a:p>
            <a:pPr marL="342900" indent="-342900">
              <a:lnSpc>
                <a:spcPct val="150000"/>
              </a:lnSpc>
              <a:buFont typeface="+mj-lt"/>
              <a:buAutoNum type="arabicPeriod"/>
            </a:pPr>
            <a:r>
              <a:rPr lang="en-US" dirty="0" smtClean="0"/>
              <a:t>Conveyor cleaning</a:t>
            </a:r>
          </a:p>
          <a:p>
            <a:pPr marL="342900" indent="-342900">
              <a:lnSpc>
                <a:spcPct val="150000"/>
              </a:lnSpc>
              <a:buFont typeface="+mj-lt"/>
              <a:buAutoNum type="arabicPeriod"/>
            </a:pPr>
            <a:r>
              <a:rPr lang="en-US" dirty="0" smtClean="0"/>
              <a:t>Top to bottom system cleaning etc.</a:t>
            </a:r>
          </a:p>
          <a:p>
            <a:pPr marL="457200" indent="-457200">
              <a:lnSpc>
                <a:spcPct val="150000"/>
              </a:lnSpc>
            </a:pPr>
            <a:endParaRPr lang="en-US" dirty="0" smtClean="0"/>
          </a:p>
        </p:txBody>
      </p:sp>
    </p:spTree>
    <p:extLst>
      <p:ext uri="{BB962C8B-B14F-4D97-AF65-F5344CB8AC3E}">
        <p14:creationId xmlns:p14="http://schemas.microsoft.com/office/powerpoint/2010/main" xmlns="" val="35243351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71600" y="304800"/>
            <a:ext cx="4876799" cy="707886"/>
          </a:xfrm>
          <a:prstGeom prst="rect">
            <a:avLst/>
          </a:prstGeom>
          <a:noFill/>
        </p:spPr>
        <p:style>
          <a:lnRef idx="0">
            <a:scrgbClr r="0" g="0" b="0"/>
          </a:lnRef>
          <a:fillRef idx="1003">
            <a:schemeClr val="lt2"/>
          </a:fillRef>
          <a:effectRef idx="0">
            <a:scrgbClr r="0" g="0" b="0"/>
          </a:effectRef>
          <a:fontRef idx="major"/>
        </p:style>
        <p:txBody>
          <a:bodyPr wrap="square" rtlCol="0">
            <a:spAutoFit/>
          </a:bodyPr>
          <a:lstStyle/>
          <a:p>
            <a:r>
              <a:rPr lang="en-US" sz="2800" dirty="0" smtClean="0">
                <a:solidFill>
                  <a:schemeClr val="dk1"/>
                </a:solidFill>
                <a:latin typeface="+mn-lt"/>
                <a:ea typeface="+mn-ea"/>
                <a:cs typeface="+mn-cs"/>
              </a:rPr>
              <a:t>Solution &amp; services </a:t>
            </a:r>
            <a:r>
              <a:rPr lang="en-US" sz="4000" dirty="0" smtClean="0"/>
              <a:t>:</a:t>
            </a:r>
            <a:endParaRPr lang="en-US" sz="4000" dirty="0"/>
          </a:p>
        </p:txBody>
      </p:sp>
      <p:sp>
        <p:nvSpPr>
          <p:cNvPr id="5" name="Rectangle 4"/>
          <p:cNvSpPr/>
          <p:nvPr/>
        </p:nvSpPr>
        <p:spPr>
          <a:xfrm>
            <a:off x="1600200" y="1371600"/>
            <a:ext cx="7869520" cy="4985980"/>
          </a:xfrm>
          <a:prstGeom prst="rect">
            <a:avLst/>
          </a:prstGeom>
        </p:spPr>
        <p:txBody>
          <a:bodyPr wrap="square">
            <a:spAutoFit/>
          </a:bodyPr>
          <a:lstStyle/>
          <a:p>
            <a:pPr marL="457200" indent="-457200">
              <a:lnSpc>
                <a:spcPct val="150000"/>
              </a:lnSpc>
            </a:pPr>
            <a:r>
              <a:rPr lang="en-US" sz="2400" dirty="0" smtClean="0">
                <a:solidFill>
                  <a:schemeClr val="dk1"/>
                </a:solidFill>
              </a:rPr>
              <a:t>Oven-</a:t>
            </a:r>
          </a:p>
          <a:p>
            <a:pPr marL="342900" indent="-342900">
              <a:lnSpc>
                <a:spcPct val="150000"/>
              </a:lnSpc>
              <a:buFont typeface="+mj-lt"/>
              <a:buAutoNum type="arabicPeriod"/>
            </a:pPr>
            <a:r>
              <a:rPr lang="en-US" dirty="0" smtClean="0"/>
              <a:t>Oven interior cleaning</a:t>
            </a:r>
          </a:p>
          <a:p>
            <a:pPr marL="342900" indent="-342900">
              <a:lnSpc>
                <a:spcPct val="150000"/>
              </a:lnSpc>
              <a:buFont typeface="+mj-lt"/>
              <a:buAutoNum type="arabicPeriod"/>
            </a:pPr>
            <a:r>
              <a:rPr lang="en-US" dirty="0" smtClean="0"/>
              <a:t>Heat box inside chamber cleaning and filter change</a:t>
            </a:r>
          </a:p>
          <a:p>
            <a:pPr marL="342900" indent="-342900">
              <a:lnSpc>
                <a:spcPct val="150000"/>
              </a:lnSpc>
              <a:buFont typeface="+mj-lt"/>
              <a:buAutoNum type="arabicPeriod"/>
            </a:pPr>
            <a:r>
              <a:rPr lang="en-US" dirty="0" smtClean="0"/>
              <a:t>System cleaning etc.</a:t>
            </a:r>
          </a:p>
          <a:p>
            <a:pPr marL="342900" indent="-342900">
              <a:lnSpc>
                <a:spcPct val="150000"/>
              </a:lnSpc>
              <a:buFont typeface="+mj-lt"/>
              <a:buAutoNum type="arabicPeriod"/>
            </a:pPr>
            <a:endParaRPr lang="en-US" i="1" dirty="0" smtClean="0"/>
          </a:p>
          <a:p>
            <a:pPr marL="342900" indent="-342900">
              <a:lnSpc>
                <a:spcPct val="150000"/>
              </a:lnSpc>
            </a:pPr>
            <a:r>
              <a:rPr lang="en-US" sz="2400" dirty="0" smtClean="0">
                <a:solidFill>
                  <a:schemeClr val="dk1"/>
                </a:solidFill>
              </a:rPr>
              <a:t>PT/ CED-</a:t>
            </a:r>
          </a:p>
          <a:p>
            <a:pPr marL="342900" indent="-342900">
              <a:lnSpc>
                <a:spcPct val="150000"/>
              </a:lnSpc>
              <a:buFont typeface="+mj-lt"/>
              <a:buAutoNum type="arabicPeriod"/>
            </a:pPr>
            <a:r>
              <a:rPr lang="en-US" dirty="0" smtClean="0"/>
              <a:t>All tank cleaning and water filling</a:t>
            </a:r>
          </a:p>
          <a:p>
            <a:pPr marL="342900" indent="-342900">
              <a:lnSpc>
                <a:spcPct val="150000"/>
              </a:lnSpc>
              <a:buFont typeface="+mj-lt"/>
              <a:buAutoNum type="arabicPeriod"/>
            </a:pPr>
            <a:r>
              <a:rPr lang="en-US" dirty="0" smtClean="0"/>
              <a:t>Nozzle cleaning and fitting</a:t>
            </a:r>
          </a:p>
          <a:p>
            <a:pPr marL="342900" indent="-342900">
              <a:lnSpc>
                <a:spcPct val="150000"/>
              </a:lnSpc>
              <a:buFont typeface="+mj-lt"/>
              <a:buAutoNum type="arabicPeriod"/>
            </a:pPr>
            <a:r>
              <a:rPr lang="en-US" dirty="0" smtClean="0"/>
              <a:t>Heat exchanger cleaning</a:t>
            </a:r>
          </a:p>
          <a:p>
            <a:pPr marL="342900" indent="-342900">
              <a:lnSpc>
                <a:spcPct val="150000"/>
              </a:lnSpc>
              <a:buFont typeface="+mj-lt"/>
              <a:buAutoNum type="arabicPeriod"/>
            </a:pPr>
            <a:r>
              <a:rPr lang="en-US" dirty="0" smtClean="0"/>
              <a:t>Pipe line cleaning etc.</a:t>
            </a:r>
          </a:p>
          <a:p>
            <a:pPr marL="457200" indent="-457200">
              <a:lnSpc>
                <a:spcPct val="150000"/>
              </a:lnSpc>
              <a:buFont typeface="+mj-lt"/>
              <a:buAutoNum type="arabicPeriod"/>
            </a:pPr>
            <a:endParaRPr lang="en-US" sz="2000" i="1" dirty="0" smtClean="0"/>
          </a:p>
        </p:txBody>
      </p:sp>
    </p:spTree>
    <p:extLst>
      <p:ext uri="{BB962C8B-B14F-4D97-AF65-F5344CB8AC3E}">
        <p14:creationId xmlns:p14="http://schemas.microsoft.com/office/powerpoint/2010/main" xmlns="" val="35243351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71600" y="304800"/>
            <a:ext cx="4876799" cy="707886"/>
          </a:xfrm>
          <a:prstGeom prst="rect">
            <a:avLst/>
          </a:prstGeom>
          <a:noFill/>
        </p:spPr>
        <p:style>
          <a:lnRef idx="0">
            <a:scrgbClr r="0" g="0" b="0"/>
          </a:lnRef>
          <a:fillRef idx="1003">
            <a:schemeClr val="lt2"/>
          </a:fillRef>
          <a:effectRef idx="0">
            <a:scrgbClr r="0" g="0" b="0"/>
          </a:effectRef>
          <a:fontRef idx="major"/>
        </p:style>
        <p:txBody>
          <a:bodyPr wrap="square" rtlCol="0">
            <a:spAutoFit/>
          </a:bodyPr>
          <a:lstStyle/>
          <a:p>
            <a:r>
              <a:rPr lang="en-US" sz="2800" dirty="0" smtClean="0">
                <a:solidFill>
                  <a:schemeClr val="dk1"/>
                </a:solidFill>
                <a:latin typeface="+mn-lt"/>
                <a:ea typeface="+mn-ea"/>
                <a:cs typeface="+mn-cs"/>
              </a:rPr>
              <a:t>Solution &amp; services </a:t>
            </a:r>
            <a:r>
              <a:rPr lang="en-US" sz="4000" dirty="0" smtClean="0"/>
              <a:t>:</a:t>
            </a:r>
            <a:endParaRPr lang="en-US" sz="4000" dirty="0"/>
          </a:p>
        </p:txBody>
      </p:sp>
      <p:sp>
        <p:nvSpPr>
          <p:cNvPr id="5" name="Rectangle 4"/>
          <p:cNvSpPr/>
          <p:nvPr/>
        </p:nvSpPr>
        <p:spPr>
          <a:xfrm>
            <a:off x="1600200" y="1371600"/>
            <a:ext cx="7869520" cy="4201150"/>
          </a:xfrm>
          <a:prstGeom prst="rect">
            <a:avLst/>
          </a:prstGeom>
        </p:spPr>
        <p:txBody>
          <a:bodyPr wrap="square">
            <a:spAutoFit/>
          </a:bodyPr>
          <a:lstStyle/>
          <a:p>
            <a:pPr marL="457200" indent="-457200">
              <a:lnSpc>
                <a:spcPct val="150000"/>
              </a:lnSpc>
            </a:pPr>
            <a:r>
              <a:rPr lang="en-US" sz="2400" dirty="0" smtClean="0">
                <a:solidFill>
                  <a:schemeClr val="dk1"/>
                </a:solidFill>
              </a:rPr>
              <a:t>Air supply unit -</a:t>
            </a:r>
          </a:p>
          <a:p>
            <a:pPr marL="342900" indent="-342900">
              <a:lnSpc>
                <a:spcPct val="150000"/>
              </a:lnSpc>
              <a:buFont typeface="+mj-lt"/>
              <a:buAutoNum type="arabicPeriod"/>
            </a:pPr>
            <a:r>
              <a:rPr lang="en-US" dirty="0" smtClean="0"/>
              <a:t>Filter cleaning/ Filter changing </a:t>
            </a:r>
          </a:p>
          <a:p>
            <a:pPr marL="342900" indent="-342900">
              <a:lnSpc>
                <a:spcPct val="150000"/>
              </a:lnSpc>
              <a:buFont typeface="+mj-lt"/>
              <a:buAutoNum type="arabicPeriod"/>
            </a:pPr>
            <a:r>
              <a:rPr lang="en-US" dirty="0" smtClean="0"/>
              <a:t>Water tank cleaning</a:t>
            </a:r>
          </a:p>
          <a:p>
            <a:pPr marL="342900" indent="-342900">
              <a:lnSpc>
                <a:spcPct val="150000"/>
              </a:lnSpc>
              <a:buFont typeface="+mj-lt"/>
              <a:buAutoNum type="arabicPeriod"/>
            </a:pPr>
            <a:r>
              <a:rPr lang="en-US" dirty="0" smtClean="0"/>
              <a:t>Inside blower room cleaning</a:t>
            </a:r>
          </a:p>
          <a:p>
            <a:pPr marL="342900" indent="-342900">
              <a:lnSpc>
                <a:spcPct val="150000"/>
              </a:lnSpc>
              <a:buFont typeface="+mj-lt"/>
              <a:buAutoNum type="arabicPeriod"/>
            </a:pPr>
            <a:r>
              <a:rPr lang="en-US" dirty="0" smtClean="0"/>
              <a:t>System cleaning etc.</a:t>
            </a:r>
          </a:p>
          <a:p>
            <a:pPr marL="342900" indent="-342900">
              <a:lnSpc>
                <a:spcPct val="150000"/>
              </a:lnSpc>
              <a:buFont typeface="+mj-lt"/>
              <a:buAutoNum type="arabicPeriod"/>
            </a:pPr>
            <a:endParaRPr lang="en-US" i="1" dirty="0" smtClean="0"/>
          </a:p>
          <a:p>
            <a:pPr marL="342900" indent="-342900">
              <a:lnSpc>
                <a:spcPct val="150000"/>
              </a:lnSpc>
            </a:pPr>
            <a:r>
              <a:rPr lang="en-US" sz="2400" dirty="0" smtClean="0">
                <a:solidFill>
                  <a:schemeClr val="dk1"/>
                </a:solidFill>
              </a:rPr>
              <a:t>Paint mix room (PMR)-</a:t>
            </a:r>
          </a:p>
          <a:p>
            <a:pPr marL="342900" indent="-342900">
              <a:lnSpc>
                <a:spcPct val="150000"/>
              </a:lnSpc>
              <a:buFont typeface="+mj-lt"/>
              <a:buAutoNum type="arabicPeriod"/>
            </a:pPr>
            <a:r>
              <a:rPr lang="en-US" dirty="0" smtClean="0"/>
              <a:t>Tank cleaning</a:t>
            </a:r>
          </a:p>
          <a:p>
            <a:pPr marL="342900" indent="-342900">
              <a:lnSpc>
                <a:spcPct val="150000"/>
              </a:lnSpc>
              <a:buFont typeface="+mj-lt"/>
              <a:buAutoNum type="arabicPeriod"/>
            </a:pPr>
            <a:r>
              <a:rPr lang="en-US" dirty="0" smtClean="0"/>
              <a:t>Paint mix room inside cleaning etc.</a:t>
            </a:r>
          </a:p>
        </p:txBody>
      </p:sp>
    </p:spTree>
    <p:extLst>
      <p:ext uri="{BB962C8B-B14F-4D97-AF65-F5344CB8AC3E}">
        <p14:creationId xmlns:p14="http://schemas.microsoft.com/office/powerpoint/2010/main" xmlns="" val="352433514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71600" y="304800"/>
            <a:ext cx="4876799" cy="707886"/>
          </a:xfrm>
          <a:prstGeom prst="rect">
            <a:avLst/>
          </a:prstGeom>
          <a:noFill/>
        </p:spPr>
        <p:style>
          <a:lnRef idx="0">
            <a:scrgbClr r="0" g="0" b="0"/>
          </a:lnRef>
          <a:fillRef idx="1003">
            <a:schemeClr val="lt2"/>
          </a:fillRef>
          <a:effectRef idx="0">
            <a:scrgbClr r="0" g="0" b="0"/>
          </a:effectRef>
          <a:fontRef idx="major"/>
        </p:style>
        <p:txBody>
          <a:bodyPr wrap="square" rtlCol="0">
            <a:spAutoFit/>
          </a:bodyPr>
          <a:lstStyle/>
          <a:p>
            <a:r>
              <a:rPr lang="en-US" sz="2800" dirty="0" smtClean="0">
                <a:solidFill>
                  <a:schemeClr val="dk1"/>
                </a:solidFill>
                <a:latin typeface="+mn-lt"/>
                <a:ea typeface="+mn-ea"/>
                <a:cs typeface="+mn-cs"/>
              </a:rPr>
              <a:t>Solution &amp; services </a:t>
            </a:r>
            <a:r>
              <a:rPr lang="en-US" sz="4000" dirty="0" smtClean="0"/>
              <a:t>:</a:t>
            </a:r>
            <a:endParaRPr lang="en-US" sz="4000" dirty="0"/>
          </a:p>
        </p:txBody>
      </p:sp>
      <p:sp>
        <p:nvSpPr>
          <p:cNvPr id="5" name="Rectangle 4"/>
          <p:cNvSpPr/>
          <p:nvPr/>
        </p:nvSpPr>
        <p:spPr>
          <a:xfrm>
            <a:off x="1274480" y="1343085"/>
            <a:ext cx="7869520" cy="5078313"/>
          </a:xfrm>
          <a:prstGeom prst="rect">
            <a:avLst/>
          </a:prstGeom>
        </p:spPr>
        <p:txBody>
          <a:bodyPr wrap="square">
            <a:spAutoFit/>
          </a:bodyPr>
          <a:lstStyle/>
          <a:p>
            <a:pPr marL="457200" indent="-457200">
              <a:lnSpc>
                <a:spcPct val="150000"/>
              </a:lnSpc>
              <a:buFont typeface="Arial" pitchFamily="34" charset="0"/>
              <a:buChar char="•"/>
            </a:pPr>
            <a:r>
              <a:rPr lang="en-US" sz="2400" dirty="0" smtClean="0"/>
              <a:t>Industrial Housekeeping by skilled personals</a:t>
            </a:r>
          </a:p>
          <a:p>
            <a:pPr marL="457200" indent="-457200">
              <a:lnSpc>
                <a:spcPct val="150000"/>
              </a:lnSpc>
              <a:buFont typeface="Arial" pitchFamily="34" charset="0"/>
              <a:buChar char="•"/>
            </a:pPr>
            <a:r>
              <a:rPr lang="en-US" sz="2400" dirty="0" smtClean="0">
                <a:solidFill>
                  <a:schemeClr val="dk1"/>
                </a:solidFill>
              </a:rPr>
              <a:t>Deep cleaning services for building , paint shops etc.</a:t>
            </a:r>
          </a:p>
          <a:p>
            <a:pPr marL="457200" indent="-457200">
              <a:lnSpc>
                <a:spcPct val="150000"/>
              </a:lnSpc>
              <a:buFont typeface="Arial" pitchFamily="34" charset="0"/>
              <a:buChar char="•"/>
            </a:pPr>
            <a:r>
              <a:rPr lang="en-US" sz="2400" dirty="0" smtClean="0"/>
              <a:t>Technical Maintenance (Mech. /Elect)Management.</a:t>
            </a:r>
          </a:p>
          <a:p>
            <a:pPr marL="457200" indent="-457200">
              <a:lnSpc>
                <a:spcPct val="150000"/>
              </a:lnSpc>
              <a:buFont typeface="Arial" pitchFamily="34" charset="0"/>
              <a:buChar char="•"/>
            </a:pPr>
            <a:r>
              <a:rPr lang="en-US" sz="2400" dirty="0" smtClean="0"/>
              <a:t>Skilled/Unskilled Manpower Supply specialist in painter/ITI/Diploma/Fitter etc.</a:t>
            </a:r>
          </a:p>
          <a:p>
            <a:pPr marL="457200" indent="-457200">
              <a:lnSpc>
                <a:spcPct val="150000"/>
              </a:lnSpc>
              <a:buFont typeface="Arial" pitchFamily="34" charset="0"/>
              <a:buChar char="•"/>
            </a:pPr>
            <a:r>
              <a:rPr lang="en-US" sz="2400" dirty="0" smtClean="0"/>
              <a:t>High Pressure Water Jet Cleaning up to 1000 bar.</a:t>
            </a:r>
          </a:p>
          <a:p>
            <a:pPr marL="457200" indent="-457200">
              <a:lnSpc>
                <a:spcPct val="150000"/>
              </a:lnSpc>
              <a:buFont typeface="Arial" pitchFamily="34" charset="0"/>
              <a:buChar char="•"/>
            </a:pPr>
            <a:r>
              <a:rPr lang="en-US" sz="2400" dirty="0" smtClean="0"/>
              <a:t>ETP  &amp; Waste Management .</a:t>
            </a:r>
          </a:p>
          <a:p>
            <a:pPr marL="457200" indent="-457200">
              <a:lnSpc>
                <a:spcPct val="150000"/>
              </a:lnSpc>
              <a:buFont typeface="Arial" pitchFamily="34" charset="0"/>
              <a:buChar char="•"/>
            </a:pPr>
            <a:r>
              <a:rPr lang="en-US" sz="2400" dirty="0" smtClean="0"/>
              <a:t>AMC specialist in Automobile Process</a:t>
            </a:r>
            <a:r>
              <a:rPr lang="en-US" sz="2400" dirty="0" smtClean="0"/>
              <a:t>. </a:t>
            </a:r>
            <a:r>
              <a:rPr lang="en-US" sz="2400" dirty="0" err="1" smtClean="0"/>
              <a:t>Mampower</a:t>
            </a:r>
            <a:r>
              <a:rPr lang="en-US" sz="2400" smtClean="0"/>
              <a:t> Availability-1  to 1000 </a:t>
            </a:r>
            <a:endParaRPr lang="en-US" sz="2400" dirty="0" smtClean="0"/>
          </a:p>
        </p:txBody>
      </p:sp>
    </p:spTree>
    <p:extLst>
      <p:ext uri="{BB962C8B-B14F-4D97-AF65-F5344CB8AC3E}">
        <p14:creationId xmlns:p14="http://schemas.microsoft.com/office/powerpoint/2010/main" xmlns="" val="352433514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43000" y="228600"/>
            <a:ext cx="3048000" cy="523220"/>
          </a:xfrm>
          <a:prstGeom prst="rect">
            <a:avLst/>
          </a:prstGeom>
          <a:noFill/>
        </p:spPr>
        <p:style>
          <a:lnRef idx="0">
            <a:scrgbClr r="0" g="0" b="0"/>
          </a:lnRef>
          <a:fillRef idx="1003">
            <a:schemeClr val="lt2"/>
          </a:fillRef>
          <a:effectRef idx="0">
            <a:scrgbClr r="0" g="0" b="0"/>
          </a:effectRef>
          <a:fontRef idx="major"/>
        </p:style>
        <p:txBody>
          <a:bodyPr wrap="square" rtlCol="0">
            <a:spAutoFit/>
          </a:bodyPr>
          <a:lstStyle/>
          <a:p>
            <a:r>
              <a:rPr lang="en-US" sz="2800" dirty="0" smtClean="0">
                <a:solidFill>
                  <a:schemeClr val="dk1"/>
                </a:solidFill>
                <a:latin typeface="+mn-lt"/>
                <a:ea typeface="+mn-ea"/>
                <a:cs typeface="+mn-cs"/>
              </a:rPr>
              <a:t>Our Clients :</a:t>
            </a:r>
            <a:endParaRPr lang="en-US" sz="2800" dirty="0">
              <a:solidFill>
                <a:schemeClr val="dk1"/>
              </a:solidFill>
              <a:latin typeface="+mn-lt"/>
              <a:ea typeface="+mn-ea"/>
              <a:cs typeface="+mn-cs"/>
            </a:endParaRPr>
          </a:p>
        </p:txBody>
      </p:sp>
      <p:sp>
        <p:nvSpPr>
          <p:cNvPr id="2" name="AutoShape 4" descr="Sonalika ITL: Latest News &amp; Videos, Photos about Sonalika ITL | The  Economic Times - Page 1"/>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3" name="AutoShape 6" descr="Sonalika ITL: Latest News &amp; Videos, Photos about Sonalika ITL | The  Economic Times - Page 1"/>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031" name="Picture 7" descr="C:\Users\mkandu\OneDrive - VE Commercial Vehicles Ltd\Desktop\download.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86600" y="1219200"/>
            <a:ext cx="1788375" cy="762001"/>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xmlns="">
                <a:solidFill>
                  <a:srgbClr val="FFFFFF"/>
                </a:solidFill>
              </a14:hiddenFill>
            </a:ext>
          </a:extLst>
        </p:spPr>
      </p:pic>
      <p:pic>
        <p:nvPicPr>
          <p:cNvPr id="28" name="Picture 27" descr="Commercial Packaging - Pack Universe - Indore, Madhya Pradesh"/>
          <p:cNvPicPr>
            <a:picLocks noChangeAspect="1" noChangeArrowheads="1"/>
          </p:cNvPicPr>
          <p:nvPr/>
        </p:nvPicPr>
        <p:blipFill>
          <a:blip r:embed="rId3"/>
          <a:srcRect/>
          <a:stretch>
            <a:fillRect/>
          </a:stretch>
        </p:blipFill>
        <p:spPr bwMode="auto">
          <a:xfrm>
            <a:off x="2667000" y="1219200"/>
            <a:ext cx="1828801" cy="800101"/>
          </a:xfrm>
          <a:prstGeom prst="rect">
            <a:avLst/>
          </a:prstGeom>
          <a:ln w="88900" cap="sq" cmpd="thickThin">
            <a:solidFill>
              <a:srgbClr val="000000"/>
            </a:solidFill>
            <a:prstDash val="solid"/>
            <a:miter lim="800000"/>
          </a:ln>
          <a:effectLst>
            <a:innerShdw blurRad="76200">
              <a:srgbClr val="000000"/>
            </a:innerShdw>
          </a:effectLst>
        </p:spPr>
      </p:pic>
      <p:pic>
        <p:nvPicPr>
          <p:cNvPr id="29" name="Picture 28" descr="METSO OUTOTEC - Dragon Rouge"/>
          <p:cNvPicPr>
            <a:picLocks noChangeAspect="1" noChangeArrowheads="1"/>
          </p:cNvPicPr>
          <p:nvPr/>
        </p:nvPicPr>
        <p:blipFill>
          <a:blip r:embed="rId4" cstate="print"/>
          <a:srcRect/>
          <a:stretch>
            <a:fillRect/>
          </a:stretch>
        </p:blipFill>
        <p:spPr bwMode="auto">
          <a:xfrm>
            <a:off x="4800600" y="1219200"/>
            <a:ext cx="2057400" cy="800100"/>
          </a:xfrm>
          <a:prstGeom prst="rect">
            <a:avLst/>
          </a:prstGeom>
          <a:ln w="88900" cap="sq" cmpd="thickThin">
            <a:solidFill>
              <a:srgbClr val="000000"/>
            </a:solidFill>
            <a:prstDash val="solid"/>
            <a:miter lim="800000"/>
          </a:ln>
          <a:effectLst>
            <a:innerShdw blurRad="76200">
              <a:srgbClr val="000000"/>
            </a:innerShdw>
          </a:effectLst>
        </p:spPr>
      </p:pic>
      <p:pic>
        <p:nvPicPr>
          <p:cNvPr id="30" name="Picture 29" descr="JBM Auto Limited-Haryana - Company CSR Profile"/>
          <p:cNvPicPr>
            <a:picLocks noChangeAspect="1" noChangeArrowheads="1"/>
          </p:cNvPicPr>
          <p:nvPr/>
        </p:nvPicPr>
        <p:blipFill>
          <a:blip r:embed="rId5" cstate="print"/>
          <a:srcRect/>
          <a:stretch>
            <a:fillRect/>
          </a:stretch>
        </p:blipFill>
        <p:spPr bwMode="auto">
          <a:xfrm>
            <a:off x="533400" y="1295400"/>
            <a:ext cx="1752600" cy="762000"/>
          </a:xfrm>
          <a:prstGeom prst="rect">
            <a:avLst/>
          </a:prstGeom>
          <a:ln w="88900" cap="sq" cmpd="thickThin">
            <a:solidFill>
              <a:srgbClr val="000000"/>
            </a:solidFill>
            <a:prstDash val="solid"/>
            <a:miter lim="800000"/>
          </a:ln>
          <a:effectLst>
            <a:innerShdw blurRad="76200">
              <a:srgbClr val="000000"/>
            </a:innerShdw>
          </a:effectLst>
        </p:spPr>
      </p:pic>
      <p:pic>
        <p:nvPicPr>
          <p:cNvPr id="31" name="Picture 30" descr="SRF Limited - Wikipedia"/>
          <p:cNvPicPr>
            <a:picLocks noChangeAspect="1" noChangeArrowheads="1"/>
          </p:cNvPicPr>
          <p:nvPr/>
        </p:nvPicPr>
        <p:blipFill>
          <a:blip r:embed="rId6" cstate="print"/>
          <a:srcRect/>
          <a:stretch>
            <a:fillRect/>
          </a:stretch>
        </p:blipFill>
        <p:spPr bwMode="auto">
          <a:xfrm>
            <a:off x="4876800" y="2286000"/>
            <a:ext cx="1981200" cy="609600"/>
          </a:xfrm>
          <a:prstGeom prst="rect">
            <a:avLst/>
          </a:prstGeom>
          <a:ln w="88900" cap="sq" cmpd="thickThin">
            <a:solidFill>
              <a:srgbClr val="000000"/>
            </a:solidFill>
            <a:prstDash val="solid"/>
            <a:miter lim="800000"/>
          </a:ln>
          <a:effectLst>
            <a:innerShdw blurRad="76200">
              <a:srgbClr val="000000"/>
            </a:innerShdw>
          </a:effectLst>
        </p:spPr>
      </p:pic>
      <p:pic>
        <p:nvPicPr>
          <p:cNvPr id="32" name="Picture 31" descr="Taikisha Engineering India Private Ltd. (India) | Taikisha Ltd."/>
          <p:cNvPicPr>
            <a:picLocks noChangeAspect="1" noChangeArrowheads="1"/>
          </p:cNvPicPr>
          <p:nvPr/>
        </p:nvPicPr>
        <p:blipFill>
          <a:blip r:embed="rId7"/>
          <a:srcRect/>
          <a:stretch>
            <a:fillRect/>
          </a:stretch>
        </p:blipFill>
        <p:spPr bwMode="auto">
          <a:xfrm>
            <a:off x="7162800" y="2209800"/>
            <a:ext cx="1752599" cy="685800"/>
          </a:xfrm>
          <a:prstGeom prst="rect">
            <a:avLst/>
          </a:prstGeom>
          <a:ln w="88900" cap="sq" cmpd="thickThin">
            <a:solidFill>
              <a:srgbClr val="000000"/>
            </a:solidFill>
            <a:prstDash val="solid"/>
            <a:miter lim="800000"/>
          </a:ln>
          <a:effectLst>
            <a:innerShdw blurRad="76200">
              <a:srgbClr val="000000"/>
            </a:innerShdw>
          </a:effectLst>
        </p:spPr>
      </p:pic>
      <p:pic>
        <p:nvPicPr>
          <p:cNvPr id="17" name="Picture 16" descr="JBM Auto Limited-Haryana - Company CSR Profile"/>
          <p:cNvPicPr>
            <a:picLocks noChangeAspect="1" noChangeArrowheads="1"/>
          </p:cNvPicPr>
          <p:nvPr/>
        </p:nvPicPr>
        <p:blipFill>
          <a:blip r:embed="rId5" cstate="print"/>
          <a:srcRect/>
          <a:stretch>
            <a:fillRect/>
          </a:stretch>
        </p:blipFill>
        <p:spPr bwMode="auto">
          <a:xfrm>
            <a:off x="3200400" y="3505200"/>
            <a:ext cx="1828800" cy="752475"/>
          </a:xfrm>
          <a:prstGeom prst="rect">
            <a:avLst/>
          </a:prstGeom>
          <a:ln w="88900" cap="sq" cmpd="thickThin">
            <a:solidFill>
              <a:srgbClr val="000000"/>
            </a:solidFill>
            <a:prstDash val="solid"/>
            <a:miter lim="800000"/>
          </a:ln>
          <a:effectLst>
            <a:innerShdw blurRad="76200">
              <a:srgbClr val="000000"/>
            </a:innerShdw>
          </a:effectLst>
        </p:spPr>
      </p:pic>
      <p:graphicFrame>
        <p:nvGraphicFramePr>
          <p:cNvPr id="18" name="Table 17"/>
          <p:cNvGraphicFramePr>
            <a:graphicFrameLocks noGrp="1"/>
          </p:cNvGraphicFramePr>
          <p:nvPr/>
        </p:nvGraphicFramePr>
        <p:xfrm>
          <a:off x="609600" y="2133600"/>
          <a:ext cx="1752600" cy="370840"/>
        </p:xfrm>
        <a:graphic>
          <a:graphicData uri="http://schemas.openxmlformats.org/drawingml/2006/table">
            <a:tbl>
              <a:tblPr firstRow="1" bandRow="1">
                <a:tableStyleId>{5C22544A-7EE6-4342-B048-85BDC9FD1C3A}</a:tableStyleId>
              </a:tblPr>
              <a:tblGrid>
                <a:gridCol w="1752600"/>
              </a:tblGrid>
              <a:tr h="370840">
                <a:tc>
                  <a:txBody>
                    <a:bodyPr/>
                    <a:lstStyle/>
                    <a:p>
                      <a:r>
                        <a:rPr lang="en-US" dirty="0" err="1" smtClean="0"/>
                        <a:t>Pune</a:t>
                      </a:r>
                      <a:r>
                        <a:rPr lang="en-US" dirty="0" smtClean="0"/>
                        <a:t> </a:t>
                      </a:r>
                      <a:r>
                        <a:rPr lang="en-US" dirty="0" err="1" smtClean="0"/>
                        <a:t>chakan</a:t>
                      </a:r>
                      <a:endParaRPr lang="en-US" dirty="0"/>
                    </a:p>
                  </a:txBody>
                  <a:tcPr/>
                </a:tc>
              </a:tr>
            </a:tbl>
          </a:graphicData>
        </a:graphic>
      </p:graphicFrame>
      <p:pic>
        <p:nvPicPr>
          <p:cNvPr id="19" name="Picture 18" descr="JBM Auto Limited-Haryana - Company CSR Profile"/>
          <p:cNvPicPr>
            <a:picLocks noChangeAspect="1" noChangeArrowheads="1"/>
          </p:cNvPicPr>
          <p:nvPr/>
        </p:nvPicPr>
        <p:blipFill>
          <a:blip r:embed="rId5" cstate="print"/>
          <a:srcRect/>
          <a:stretch>
            <a:fillRect/>
          </a:stretch>
        </p:blipFill>
        <p:spPr bwMode="auto">
          <a:xfrm>
            <a:off x="533400" y="2590800"/>
            <a:ext cx="1828800" cy="752475"/>
          </a:xfrm>
          <a:prstGeom prst="rect">
            <a:avLst/>
          </a:prstGeom>
          <a:ln w="88900" cap="sq" cmpd="thickThin">
            <a:solidFill>
              <a:srgbClr val="000000"/>
            </a:solidFill>
            <a:prstDash val="solid"/>
            <a:miter lim="800000"/>
          </a:ln>
          <a:effectLst>
            <a:innerShdw blurRad="76200">
              <a:srgbClr val="000000"/>
            </a:innerShdw>
          </a:effectLst>
        </p:spPr>
      </p:pic>
      <p:graphicFrame>
        <p:nvGraphicFramePr>
          <p:cNvPr id="20" name="Table 19"/>
          <p:cNvGraphicFramePr>
            <a:graphicFrameLocks noGrp="1"/>
          </p:cNvGraphicFramePr>
          <p:nvPr/>
        </p:nvGraphicFramePr>
        <p:xfrm>
          <a:off x="3276600" y="4343400"/>
          <a:ext cx="1905000" cy="370840"/>
        </p:xfrm>
        <a:graphic>
          <a:graphicData uri="http://schemas.openxmlformats.org/drawingml/2006/table">
            <a:tbl>
              <a:tblPr firstRow="1" bandRow="1">
                <a:tableStyleId>{5C22544A-7EE6-4342-B048-85BDC9FD1C3A}</a:tableStyleId>
              </a:tblPr>
              <a:tblGrid>
                <a:gridCol w="1905000"/>
              </a:tblGrid>
              <a:tr h="370840">
                <a:tc>
                  <a:txBody>
                    <a:bodyPr/>
                    <a:lstStyle/>
                    <a:p>
                      <a:r>
                        <a:rPr lang="en-US" dirty="0" smtClean="0"/>
                        <a:t>JBMI   </a:t>
                      </a:r>
                      <a:r>
                        <a:rPr lang="en-US" dirty="0" err="1" smtClean="0"/>
                        <a:t>haryana</a:t>
                      </a:r>
                      <a:endParaRPr lang="en-US" dirty="0"/>
                    </a:p>
                  </a:txBody>
                  <a:tcPr/>
                </a:tc>
              </a:tr>
            </a:tbl>
          </a:graphicData>
        </a:graphic>
      </p:graphicFrame>
      <p:graphicFrame>
        <p:nvGraphicFramePr>
          <p:cNvPr id="21" name="Table 20"/>
          <p:cNvGraphicFramePr>
            <a:graphicFrameLocks noGrp="1"/>
          </p:cNvGraphicFramePr>
          <p:nvPr/>
        </p:nvGraphicFramePr>
        <p:xfrm>
          <a:off x="6096000" y="3962400"/>
          <a:ext cx="2590800" cy="370840"/>
        </p:xfrm>
        <a:graphic>
          <a:graphicData uri="http://schemas.openxmlformats.org/drawingml/2006/table">
            <a:tbl>
              <a:tblPr firstRow="1" bandRow="1">
                <a:tableStyleId>{5C22544A-7EE6-4342-B048-85BDC9FD1C3A}</a:tableStyleId>
              </a:tblPr>
              <a:tblGrid>
                <a:gridCol w="2590800"/>
              </a:tblGrid>
              <a:tr h="370840">
                <a:tc>
                  <a:txBody>
                    <a:bodyPr/>
                    <a:lstStyle/>
                    <a:p>
                      <a:r>
                        <a:rPr lang="en-US" dirty="0" err="1" smtClean="0"/>
                        <a:t>Chakan</a:t>
                      </a:r>
                      <a:r>
                        <a:rPr lang="en-US" dirty="0" smtClean="0"/>
                        <a:t> </a:t>
                      </a:r>
                      <a:r>
                        <a:rPr lang="en-US" dirty="0" err="1" smtClean="0"/>
                        <a:t>pune</a:t>
                      </a:r>
                      <a:endParaRPr lang="en-US" dirty="0"/>
                    </a:p>
                  </a:txBody>
                  <a:tcPr/>
                </a:tc>
              </a:tr>
            </a:tbl>
          </a:graphicData>
        </a:graphic>
      </p:graphicFrame>
      <p:pic>
        <p:nvPicPr>
          <p:cNvPr id="6146" name="Picture 2" descr="mahindra-logo- Trade Brains"/>
          <p:cNvPicPr>
            <a:picLocks noChangeAspect="1" noChangeArrowheads="1"/>
          </p:cNvPicPr>
          <p:nvPr/>
        </p:nvPicPr>
        <p:blipFill>
          <a:blip r:embed="rId8" cstate="print"/>
          <a:srcRect/>
          <a:stretch>
            <a:fillRect/>
          </a:stretch>
        </p:blipFill>
        <p:spPr bwMode="auto">
          <a:xfrm>
            <a:off x="6019800" y="3048000"/>
            <a:ext cx="2667000" cy="914400"/>
          </a:xfrm>
          <a:prstGeom prst="rect">
            <a:avLst/>
          </a:prstGeom>
          <a:noFill/>
        </p:spPr>
      </p:pic>
      <p:graphicFrame>
        <p:nvGraphicFramePr>
          <p:cNvPr id="22" name="Table 21"/>
          <p:cNvGraphicFramePr>
            <a:graphicFrameLocks noGrp="1"/>
          </p:cNvGraphicFramePr>
          <p:nvPr/>
        </p:nvGraphicFramePr>
        <p:xfrm>
          <a:off x="457200" y="3429000"/>
          <a:ext cx="1905000" cy="640080"/>
        </p:xfrm>
        <a:graphic>
          <a:graphicData uri="http://schemas.openxmlformats.org/drawingml/2006/table">
            <a:tbl>
              <a:tblPr firstRow="1" bandRow="1">
                <a:tableStyleId>{5C22544A-7EE6-4342-B048-85BDC9FD1C3A}</a:tableStyleId>
              </a:tblPr>
              <a:tblGrid>
                <a:gridCol w="1905000"/>
              </a:tblGrid>
              <a:tr h="381000">
                <a:tc>
                  <a:txBody>
                    <a:bodyPr/>
                    <a:lstStyle/>
                    <a:p>
                      <a:r>
                        <a:rPr lang="en-US" dirty="0" smtClean="0"/>
                        <a:t>Haryana bus</a:t>
                      </a:r>
                      <a:r>
                        <a:rPr lang="en-US" baseline="0" dirty="0" smtClean="0"/>
                        <a:t> plant</a:t>
                      </a:r>
                      <a:endParaRPr lang="en-US" dirty="0"/>
                    </a:p>
                  </a:txBody>
                  <a:tcPr/>
                </a:tc>
              </a:tr>
            </a:tbl>
          </a:graphicData>
        </a:graphic>
      </p:graphicFrame>
      <p:pic>
        <p:nvPicPr>
          <p:cNvPr id="6148" name="Picture 4" descr="Lumax Auto Technologies to acquire 75% stake in IAC Group's India business  for Rs 440 crore | Autocar Professional"/>
          <p:cNvPicPr>
            <a:picLocks noChangeAspect="1" noChangeArrowheads="1"/>
          </p:cNvPicPr>
          <p:nvPr/>
        </p:nvPicPr>
        <p:blipFill>
          <a:blip r:embed="rId9" cstate="print"/>
          <a:srcRect/>
          <a:stretch>
            <a:fillRect/>
          </a:stretch>
        </p:blipFill>
        <p:spPr bwMode="auto">
          <a:xfrm>
            <a:off x="2743200" y="2209800"/>
            <a:ext cx="1828800" cy="762000"/>
          </a:xfrm>
          <a:prstGeom prst="rect">
            <a:avLst/>
          </a:prstGeom>
          <a:noFill/>
        </p:spPr>
      </p:pic>
      <p:graphicFrame>
        <p:nvGraphicFramePr>
          <p:cNvPr id="23" name="Table 22"/>
          <p:cNvGraphicFramePr>
            <a:graphicFrameLocks noGrp="1"/>
          </p:cNvGraphicFramePr>
          <p:nvPr/>
        </p:nvGraphicFramePr>
        <p:xfrm>
          <a:off x="2819400" y="2971800"/>
          <a:ext cx="1752600" cy="365760"/>
        </p:xfrm>
        <a:graphic>
          <a:graphicData uri="http://schemas.openxmlformats.org/drawingml/2006/table">
            <a:tbl>
              <a:tblPr firstRow="1" bandRow="1">
                <a:tableStyleId>{5C22544A-7EE6-4342-B048-85BDC9FD1C3A}</a:tableStyleId>
              </a:tblPr>
              <a:tblGrid>
                <a:gridCol w="1752600"/>
              </a:tblGrid>
              <a:tr h="304800">
                <a:tc>
                  <a:txBody>
                    <a:bodyPr/>
                    <a:lstStyle/>
                    <a:p>
                      <a:r>
                        <a:rPr lang="en-US" dirty="0" err="1" smtClean="0"/>
                        <a:t>Pune</a:t>
                      </a:r>
                      <a:r>
                        <a:rPr lang="en-US" dirty="0" smtClean="0"/>
                        <a:t> </a:t>
                      </a:r>
                      <a:r>
                        <a:rPr lang="en-US" dirty="0" smtClean="0"/>
                        <a:t> </a:t>
                      </a:r>
                      <a:r>
                        <a:rPr lang="en-US" dirty="0" err="1" smtClean="0"/>
                        <a:t>chakan</a:t>
                      </a:r>
                      <a:endParaRPr lang="en-US" dirty="0"/>
                    </a:p>
                  </a:txBody>
                  <a:tcPr/>
                </a:tc>
              </a:tr>
            </a:tbl>
          </a:graphicData>
        </a:graphic>
      </p:graphicFrame>
    </p:spTree>
    <p:extLst>
      <p:ext uri="{BB962C8B-B14F-4D97-AF65-F5344CB8AC3E}">
        <p14:creationId xmlns:p14="http://schemas.microsoft.com/office/powerpoint/2010/main" xmlns="" val="391879167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838201"/>
            <a:ext cx="8001000" cy="6248400"/>
          </a:xfrm>
          <a:prstGeom prst="rect">
            <a:avLst/>
          </a:prstGeom>
        </p:spPr>
        <p:txBody>
          <a:bodyPr wrap="square">
            <a:spAutoFit/>
          </a:bodyPr>
          <a:lstStyle/>
          <a:p>
            <a:pPr marL="742950" lvl="1" indent="-285750">
              <a:buFont typeface="Arial" pitchFamily="34" charset="0"/>
              <a:buChar char="•"/>
            </a:pPr>
            <a:r>
              <a:rPr lang="en-US" dirty="0" smtClean="0"/>
              <a:t>Our almost 20 years of  keen experience with multi national companies makes us superior in terms of quality hence we are different than others.</a:t>
            </a:r>
          </a:p>
          <a:p>
            <a:pPr marL="742950" lvl="1" indent="-285750"/>
            <a:r>
              <a:rPr lang="en-US" dirty="0" smtClean="0"/>
              <a:t> </a:t>
            </a:r>
          </a:p>
          <a:p>
            <a:pPr marL="742950" lvl="1" indent="-285750">
              <a:buFont typeface="Arial" pitchFamily="34" charset="0"/>
              <a:buChar char="•"/>
            </a:pPr>
            <a:r>
              <a:rPr lang="en-US" dirty="0" smtClean="0"/>
              <a:t>Single window Solution for all your Technical &amp; Non technical Services in Automobile industry</a:t>
            </a:r>
          </a:p>
          <a:p>
            <a:pPr marL="742950" lvl="1" indent="-285750">
              <a:buFont typeface="Arial" pitchFamily="34" charset="0"/>
              <a:buChar char="•"/>
            </a:pPr>
            <a:endParaRPr lang="en-US" dirty="0"/>
          </a:p>
          <a:p>
            <a:pPr marL="742950" lvl="1" indent="-285750">
              <a:buFont typeface="Arial" pitchFamily="34" charset="0"/>
              <a:buChar char="•"/>
            </a:pPr>
            <a:r>
              <a:rPr lang="en-US" dirty="0" smtClean="0"/>
              <a:t>Specialist in Paint shop technical &amp;  Deep Cleaning.</a:t>
            </a:r>
          </a:p>
          <a:p>
            <a:pPr marL="742950" lvl="1" indent="-285750">
              <a:buFont typeface="Arial" pitchFamily="34" charset="0"/>
              <a:buChar char="•"/>
            </a:pPr>
            <a:endParaRPr lang="en-US" dirty="0" smtClean="0"/>
          </a:p>
          <a:p>
            <a:pPr marL="742950" lvl="1" indent="-285750">
              <a:buFont typeface="Arial" pitchFamily="34" charset="0"/>
              <a:buChar char="•"/>
            </a:pPr>
            <a:r>
              <a:rPr lang="en-US" dirty="0" smtClean="0"/>
              <a:t> Well-Groomed &amp; Trained Manpower for ensure Quality and safety in work shop floor.</a:t>
            </a:r>
          </a:p>
          <a:p>
            <a:pPr marL="742950" lvl="1" indent="-285750">
              <a:buFont typeface="Arial" pitchFamily="34" charset="0"/>
              <a:buChar char="•"/>
            </a:pPr>
            <a:endParaRPr lang="en-US" dirty="0" smtClean="0"/>
          </a:p>
          <a:p>
            <a:pPr marL="742950" lvl="1" indent="-285750">
              <a:buFont typeface="Arial" pitchFamily="34" charset="0"/>
              <a:buChar char="•"/>
            </a:pPr>
            <a:r>
              <a:rPr lang="en-US" dirty="0" smtClean="0"/>
              <a:t>Mechanized Services – wide range of High-end Machines to take care of Plant equipment health &amp; life.</a:t>
            </a:r>
          </a:p>
          <a:p>
            <a:pPr marL="742950" lvl="1" indent="-285750">
              <a:buFont typeface="Arial" pitchFamily="34" charset="0"/>
              <a:buChar char="•"/>
            </a:pPr>
            <a:endParaRPr lang="en-US" dirty="0" smtClean="0"/>
          </a:p>
          <a:p>
            <a:pPr marL="742950" lvl="1" indent="-285750">
              <a:buFont typeface="Arial" pitchFamily="34" charset="0"/>
              <a:buChar char="•"/>
            </a:pPr>
            <a:r>
              <a:rPr lang="en-US" dirty="0" smtClean="0"/>
              <a:t>We exercises man to man ratio concept in rendering the services thereby ensuring optimal output from each manpower.</a:t>
            </a:r>
          </a:p>
          <a:p>
            <a:pPr marL="742950" lvl="1" indent="-285750">
              <a:buFont typeface="Arial" pitchFamily="34" charset="0"/>
              <a:buChar char="•"/>
            </a:pPr>
            <a:endParaRPr lang="en-US" dirty="0" smtClean="0"/>
          </a:p>
          <a:p>
            <a:pPr marL="742950" lvl="1" indent="-285750">
              <a:buFont typeface="Arial" pitchFamily="34" charset="0"/>
              <a:buChar char="•"/>
            </a:pPr>
            <a:r>
              <a:rPr lang="en-US" dirty="0" smtClean="0"/>
              <a:t>Professionally delivered services as working in state of art plant.</a:t>
            </a:r>
          </a:p>
          <a:p>
            <a:pPr marL="742950" lvl="1" indent="-285750">
              <a:buFont typeface="Arial" pitchFamily="34" charset="0"/>
              <a:buChar char="•"/>
            </a:pPr>
            <a:endParaRPr lang="en-US" dirty="0" smtClean="0"/>
          </a:p>
          <a:p>
            <a:pPr marL="742950" lvl="1" indent="-285750">
              <a:buFont typeface="Arial" pitchFamily="34" charset="0"/>
              <a:buChar char="•"/>
            </a:pPr>
            <a:r>
              <a:rPr lang="en-US" dirty="0" smtClean="0"/>
              <a:t>Creating Win-Win situation by providing optimal cost solution.</a:t>
            </a:r>
          </a:p>
          <a:p>
            <a:pPr marL="742950" lvl="1" indent="-285750">
              <a:buFont typeface="Arial" pitchFamily="34" charset="0"/>
              <a:buChar char="•"/>
            </a:pPr>
            <a:endParaRPr lang="en-US" dirty="0"/>
          </a:p>
          <a:p>
            <a:pPr marL="742950" lvl="1" indent="-285750">
              <a:buFont typeface="Arial" pitchFamily="34" charset="0"/>
              <a:buChar char="•"/>
            </a:pPr>
            <a:endParaRPr lang="en-US" dirty="0"/>
          </a:p>
        </p:txBody>
      </p:sp>
      <p:sp>
        <p:nvSpPr>
          <p:cNvPr id="5" name="TextBox 4"/>
          <p:cNvSpPr txBox="1"/>
          <p:nvPr/>
        </p:nvSpPr>
        <p:spPr>
          <a:xfrm>
            <a:off x="990600" y="228600"/>
            <a:ext cx="8153400" cy="523220"/>
          </a:xfrm>
          <a:prstGeom prst="rect">
            <a:avLst/>
          </a:prstGeom>
          <a:noFill/>
        </p:spPr>
        <p:style>
          <a:lnRef idx="0">
            <a:scrgbClr r="0" g="0" b="0"/>
          </a:lnRef>
          <a:fillRef idx="1003">
            <a:schemeClr val="lt2"/>
          </a:fillRef>
          <a:effectRef idx="0">
            <a:scrgbClr r="0" g="0" b="0"/>
          </a:effectRef>
          <a:fontRef idx="major"/>
        </p:style>
        <p:txBody>
          <a:bodyPr wrap="square" rtlCol="0">
            <a:spAutoFit/>
          </a:bodyPr>
          <a:lstStyle/>
          <a:p>
            <a:r>
              <a:rPr lang="en-US" sz="2800" dirty="0" smtClean="0">
                <a:solidFill>
                  <a:schemeClr val="dk1"/>
                </a:solidFill>
                <a:latin typeface="+mn-lt"/>
                <a:ea typeface="+mn-ea"/>
                <a:cs typeface="+mn-cs"/>
              </a:rPr>
              <a:t>We are Different : </a:t>
            </a:r>
            <a:endParaRPr lang="en-US" sz="2800" dirty="0">
              <a:solidFill>
                <a:schemeClr val="dk1"/>
              </a:solidFill>
              <a:latin typeface="+mn-lt"/>
              <a:ea typeface="+mn-ea"/>
              <a:cs typeface="+mn-cs"/>
            </a:endParaRPr>
          </a:p>
        </p:txBody>
      </p:sp>
    </p:spTree>
    <p:extLst>
      <p:ext uri="{BB962C8B-B14F-4D97-AF65-F5344CB8AC3E}">
        <p14:creationId xmlns:p14="http://schemas.microsoft.com/office/powerpoint/2010/main" xmlns="" val="7627505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0" y="533400"/>
            <a:ext cx="4572000" cy="5232010"/>
          </a:xfrm>
          <a:prstGeom prst="rect">
            <a:avLst/>
          </a:prstGeom>
        </p:spPr>
        <p:txBody>
          <a:bodyPr wrap="square">
            <a:spAutoFit/>
          </a:bodyPr>
          <a:lstStyle/>
          <a:p>
            <a:pPr>
              <a:lnSpc>
                <a:spcPct val="150000"/>
              </a:lnSpc>
            </a:pPr>
            <a:r>
              <a:rPr lang="en-US" sz="1400" dirty="0" smtClean="0">
                <a:latin typeface="Castellar" pitchFamily="18" charset="0"/>
              </a:rPr>
              <a:t>Quality is the foremost priority of our organization. The technical knowledge and profound experience of our team members helps us in offering quality range of Survey Services </a:t>
            </a:r>
            <a:r>
              <a:rPr lang="en-US" sz="1200" dirty="0" smtClean="0">
                <a:latin typeface="Castellar" pitchFamily="18" charset="0"/>
              </a:rPr>
              <a:t>to</a:t>
            </a:r>
            <a:r>
              <a:rPr lang="en-US" sz="1400" dirty="0" smtClean="0">
                <a:latin typeface="Castellar" pitchFamily="18" charset="0"/>
              </a:rPr>
              <a:t> the wide based clients.</a:t>
            </a:r>
          </a:p>
          <a:p>
            <a:pPr>
              <a:lnSpc>
                <a:spcPct val="150000"/>
              </a:lnSpc>
            </a:pPr>
            <a:r>
              <a:rPr lang="en-US" sz="1400" dirty="0" smtClean="0">
                <a:latin typeface="Castellar" pitchFamily="18" charset="0"/>
              </a:rPr>
              <a:t>Further, the active process supervision of our management team also enables us in offering high quality of facility management based services that meet with industry standards and norms. Apart from this, we also ensure the equipment and tools used in survey are of latest technology and must be able to yield accurate results.</a:t>
            </a:r>
          </a:p>
        </p:txBody>
      </p:sp>
      <p:pic>
        <p:nvPicPr>
          <p:cNvPr id="24578" name="Picture 2" descr="http://www.saisurveyor.com/images/quality.png"/>
          <p:cNvPicPr>
            <a:picLocks noChangeAspect="1" noChangeArrowheads="1"/>
          </p:cNvPicPr>
          <p:nvPr/>
        </p:nvPicPr>
        <p:blipFill>
          <a:blip r:embed="rId2"/>
          <a:srcRect/>
          <a:stretch>
            <a:fillRect/>
          </a:stretch>
        </p:blipFill>
        <p:spPr bwMode="auto">
          <a:xfrm>
            <a:off x="0" y="1143000"/>
            <a:ext cx="3962400" cy="4267200"/>
          </a:xfrm>
          <a:prstGeom prst="rect">
            <a:avLst/>
          </a:prstGeom>
          <a:ln>
            <a:noFill/>
          </a:ln>
          <a:effectLst>
            <a:outerShdw blurRad="292100" dist="139700" dir="2700000" algn="tl" rotWithShape="0">
              <a:srgbClr val="333333">
                <a:alpha val="65000"/>
              </a:srgbClr>
            </a:outerShdw>
          </a:effectLst>
        </p:spPr>
      </p:pic>
      <p:sp>
        <p:nvSpPr>
          <p:cNvPr id="7" name="Rectangle 6"/>
          <p:cNvSpPr/>
          <p:nvPr/>
        </p:nvSpPr>
        <p:spPr>
          <a:xfrm>
            <a:off x="457200" y="228600"/>
            <a:ext cx="2809680" cy="662746"/>
          </a:xfrm>
          <a:prstGeom prst="rect">
            <a:avLst/>
          </a:prstGeom>
        </p:spPr>
        <p:txBody>
          <a:bodyPr wrap="none">
            <a:spAutoFit/>
          </a:bodyPr>
          <a:lstStyle/>
          <a:p>
            <a:pPr>
              <a:lnSpc>
                <a:spcPct val="150000"/>
              </a:lnSpc>
            </a:pPr>
            <a:r>
              <a:rPr lang="en-US" sz="2800" dirty="0" smtClean="0">
                <a:solidFill>
                  <a:schemeClr val="dk1"/>
                </a:solidFill>
              </a:rPr>
              <a:t>Quality Assurance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10399566</TotalTime>
  <Words>602</Words>
  <Application>Microsoft Office PowerPoint</Application>
  <PresentationFormat>On-screen Show (4:3)</PresentationFormat>
  <Paragraphs>109</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Origin</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ajay</dc:creator>
  <cp:lastModifiedBy>admin</cp:lastModifiedBy>
  <cp:revision>134</cp:revision>
  <dcterms:created xsi:type="dcterms:W3CDTF">2016-08-10T02:40:03Z</dcterms:created>
  <dcterms:modified xsi:type="dcterms:W3CDTF">2023-06-19T10:57:33Z</dcterms:modified>
</cp:coreProperties>
</file>