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63" r:id="rId5"/>
    <p:sldId id="266" r:id="rId6"/>
    <p:sldId id="267" r:id="rId7"/>
    <p:sldId id="260" r:id="rId8"/>
    <p:sldId id="264" r:id="rId9"/>
    <p:sldId id="268" r:id="rId10"/>
    <p:sldId id="272" r:id="rId11"/>
    <p:sldId id="269" r:id="rId12"/>
    <p:sldId id="270" r:id="rId13"/>
    <p:sldId id="271" r:id="rId14"/>
    <p:sldId id="273" r:id="rId15"/>
    <p:sldId id="276" r:id="rId16"/>
    <p:sldId id="277" r:id="rId17"/>
    <p:sldId id="290" r:id="rId18"/>
    <p:sldId id="291" r:id="rId19"/>
    <p:sldId id="298" r:id="rId20"/>
    <p:sldId id="292" r:id="rId21"/>
    <p:sldId id="293" r:id="rId22"/>
    <p:sldId id="294" r:id="rId23"/>
    <p:sldId id="295" r:id="rId24"/>
    <p:sldId id="296" r:id="rId25"/>
    <p:sldId id="297" r:id="rId26"/>
    <p:sldId id="279" r:id="rId27"/>
    <p:sldId id="28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71463-B290-4427-B8AD-8E4AA49C2656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9B1A8-744A-4E42-9B5F-45148677D8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0030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9B1A8-744A-4E42-9B5F-45148677D81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9B1A8-744A-4E42-9B5F-45148677D81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9B1A8-744A-4E42-9B5F-45148677D81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9257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9B1A8-744A-4E42-9B5F-45148677D81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1896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17"/>
            <a:ext cx="7210394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598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5169584"/>
            <a:ext cx="7210397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310"/>
            <a:ext cx="865613" cy="109078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616"/>
            <a:ext cx="865613" cy="109078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9"/>
            <a:ext cx="6539158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4711616"/>
            <a:ext cx="7210397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0"/>
            <a:ext cx="7210397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7" y="5543428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609597"/>
            <a:ext cx="80535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652503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88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951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3" y="5398634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72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869896"/>
            <a:ext cx="865613" cy="109078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2336873"/>
            <a:ext cx="352376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2336873"/>
            <a:ext cx="3525044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0"/>
            <a:ext cx="7210397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2336874"/>
            <a:ext cx="3354245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3030009"/>
            <a:ext cx="3523766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3030009"/>
            <a:ext cx="3525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4206252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2336873"/>
            <a:ext cx="284255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753228"/>
            <a:ext cx="7210393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4"/>
            <a:ext cx="2907192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40000"/>
                <a:lumOff val="6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jpe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10" Type="http://schemas.openxmlformats.org/officeDocument/2006/relationships/image" Target="../media/image43.jpeg"/><Relationship Id="rId4" Type="http://schemas.openxmlformats.org/officeDocument/2006/relationships/image" Target="../media/image45.jpeg"/><Relationship Id="rId9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png"/><Relationship Id="rId9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jpeg"/><Relationship Id="rId7" Type="http://schemas.openxmlformats.org/officeDocument/2006/relationships/image" Target="../media/image43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43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43.jpe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jpeg"/><Relationship Id="rId10" Type="http://schemas.openxmlformats.org/officeDocument/2006/relationships/image" Target="../media/image43.jpeg"/><Relationship Id="rId4" Type="http://schemas.openxmlformats.org/officeDocument/2006/relationships/image" Target="../media/image81.png"/><Relationship Id="rId9" Type="http://schemas.openxmlformats.org/officeDocument/2006/relationships/image" Target="../media/image8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8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90" y="2667000"/>
            <a:ext cx="8458200" cy="762000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Entolabs India Private Limited</a:t>
            </a:r>
            <a:endParaRPr lang="en-US" sz="2800" dirty="0"/>
          </a:p>
        </p:txBody>
      </p:sp>
      <p:pic>
        <p:nvPicPr>
          <p:cNvPr id="4" name="Picture 3" descr="EL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7" y="5219"/>
            <a:ext cx="1600200" cy="855921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16490" y="3276600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One stop solution for your pest control needs</a:t>
            </a:r>
            <a:endParaRPr lang="en-IN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206490" y="1926119"/>
            <a:ext cx="2632709" cy="3368933"/>
            <a:chOff x="6324600" y="2325469"/>
            <a:chExt cx="2137130" cy="3368933"/>
          </a:xfrm>
        </p:grpSpPr>
        <p:sp>
          <p:nvSpPr>
            <p:cNvPr id="12" name="Action Button: Custom 11">
              <a:hlinkClick r:id="" action="ppaction://noaction" highlightClick="1"/>
            </p:cNvPr>
            <p:cNvSpPr/>
            <p:nvPr/>
          </p:nvSpPr>
          <p:spPr>
            <a:xfrm>
              <a:off x="6328130" y="2438400"/>
              <a:ext cx="381000" cy="152400"/>
            </a:xfrm>
            <a:prstGeom prst="actionButtonBlank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29400" y="2325469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 External Bait         Station </a:t>
              </a:r>
            </a:p>
          </p:txBody>
        </p:sp>
        <p:sp>
          <p:nvSpPr>
            <p:cNvPr id="28" name="Action Button: Custom 27">
              <a:hlinkClick r:id="" action="ppaction://noaction" highlightClick="1"/>
            </p:cNvPr>
            <p:cNvSpPr/>
            <p:nvPr/>
          </p:nvSpPr>
          <p:spPr>
            <a:xfrm rot="10800000">
              <a:off x="6324600" y="3657600"/>
              <a:ext cx="381000" cy="152400"/>
            </a:xfrm>
            <a:prstGeom prst="actionButtonBlank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85330" y="3276600"/>
              <a:ext cx="1676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Tamper resistant bait station </a:t>
              </a:r>
            </a:p>
          </p:txBody>
        </p:sp>
        <p:sp>
          <p:nvSpPr>
            <p:cNvPr id="30" name="Action Button: Custom 29">
              <a:hlinkClick r:id="" action="ppaction://noaction" highlightClick="1"/>
            </p:cNvPr>
            <p:cNvSpPr/>
            <p:nvPr/>
          </p:nvSpPr>
          <p:spPr>
            <a:xfrm rot="10800000">
              <a:off x="6328130" y="5105400"/>
              <a:ext cx="381000" cy="152400"/>
            </a:xfrm>
            <a:prstGeom prst="actionButtonBlank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61530" y="4771072"/>
              <a:ext cx="152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Manual and mechanical traps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8569" y="1830185"/>
            <a:ext cx="4648200" cy="4224754"/>
            <a:chOff x="609600" y="2328446"/>
            <a:chExt cx="4648200" cy="4224754"/>
          </a:xfrm>
        </p:grpSpPr>
        <p:sp>
          <p:nvSpPr>
            <p:cNvPr id="5" name="Rectangle 4"/>
            <p:cNvSpPr/>
            <p:nvPr/>
          </p:nvSpPr>
          <p:spPr>
            <a:xfrm>
              <a:off x="609600" y="2328446"/>
              <a:ext cx="4648200" cy="381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95400" y="2938046"/>
              <a:ext cx="3200400" cy="2590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ction Button: Custom 6">
              <a:hlinkClick r:id="" action="ppaction://noaction" highlightClick="1"/>
            </p:cNvPr>
            <p:cNvSpPr/>
            <p:nvPr/>
          </p:nvSpPr>
          <p:spPr>
            <a:xfrm>
              <a:off x="1219200" y="2328446"/>
              <a:ext cx="381000" cy="152400"/>
            </a:xfrm>
            <a:prstGeom prst="actionButtonBlank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9" name="Action Button: Custom 8">
              <a:hlinkClick r:id="" action="ppaction://noaction" highlightClick="1"/>
            </p:cNvPr>
            <p:cNvSpPr/>
            <p:nvPr/>
          </p:nvSpPr>
          <p:spPr>
            <a:xfrm>
              <a:off x="3962400" y="2328446"/>
              <a:ext cx="381000" cy="152400"/>
            </a:xfrm>
            <a:prstGeom prst="actionButtonBlank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0" name="Action Button: Custom 9">
              <a:hlinkClick r:id="" action="ppaction://noaction" highlightClick="1"/>
            </p:cNvPr>
            <p:cNvSpPr/>
            <p:nvPr/>
          </p:nvSpPr>
          <p:spPr>
            <a:xfrm>
              <a:off x="4038600" y="5986046"/>
              <a:ext cx="381000" cy="152400"/>
            </a:xfrm>
            <a:prstGeom prst="actionButtonBlank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" name="Action Button: Custom 10">
              <a:hlinkClick r:id="" action="ppaction://noaction" highlightClick="1"/>
            </p:cNvPr>
            <p:cNvSpPr/>
            <p:nvPr/>
          </p:nvSpPr>
          <p:spPr>
            <a:xfrm>
              <a:off x="1295400" y="5986046"/>
              <a:ext cx="381000" cy="152400"/>
            </a:xfrm>
            <a:prstGeom prst="actionButtonBlank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3" name="Action Button: Custom 12">
              <a:hlinkClick r:id="" action="ppaction://noaction" highlightClick="1"/>
            </p:cNvPr>
            <p:cNvSpPr/>
            <p:nvPr/>
          </p:nvSpPr>
          <p:spPr>
            <a:xfrm rot="5400000">
              <a:off x="495300" y="3204746"/>
              <a:ext cx="381000" cy="152400"/>
            </a:xfrm>
            <a:prstGeom prst="actionButtonBlank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4" name="Action Button: Custom 13">
              <a:hlinkClick r:id="" action="ppaction://noaction" highlightClick="1"/>
            </p:cNvPr>
            <p:cNvSpPr/>
            <p:nvPr/>
          </p:nvSpPr>
          <p:spPr>
            <a:xfrm rot="5400000">
              <a:off x="495300" y="4957346"/>
              <a:ext cx="381000" cy="152400"/>
            </a:xfrm>
            <a:prstGeom prst="actionButtonBlank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5" name="Action Button: Custom 14">
              <a:hlinkClick r:id="" action="ppaction://noaction" highlightClick="1"/>
            </p:cNvPr>
            <p:cNvSpPr/>
            <p:nvPr/>
          </p:nvSpPr>
          <p:spPr>
            <a:xfrm rot="5400000">
              <a:off x="4978253" y="4962111"/>
              <a:ext cx="381000" cy="152400"/>
            </a:xfrm>
            <a:prstGeom prst="actionButtonBlank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6" name="Action Button: Custom 15">
              <a:hlinkClick r:id="" action="ppaction://noaction" highlightClick="1"/>
            </p:cNvPr>
            <p:cNvSpPr/>
            <p:nvPr/>
          </p:nvSpPr>
          <p:spPr>
            <a:xfrm rot="5400000">
              <a:off x="4980655" y="3360767"/>
              <a:ext cx="381000" cy="152400"/>
            </a:xfrm>
            <a:prstGeom prst="actionButtonBlank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7" name="Action Button: Custom 16">
              <a:hlinkClick r:id="" action="ppaction://noaction" highlightClick="1"/>
            </p:cNvPr>
            <p:cNvSpPr/>
            <p:nvPr/>
          </p:nvSpPr>
          <p:spPr>
            <a:xfrm>
              <a:off x="1600200" y="2938046"/>
              <a:ext cx="381000" cy="152400"/>
            </a:xfrm>
            <a:prstGeom prst="actionButtonBlank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8" name="Action Button: Custom 17">
              <a:hlinkClick r:id="" action="ppaction://noaction" highlightClick="1"/>
            </p:cNvPr>
            <p:cNvSpPr/>
            <p:nvPr/>
          </p:nvSpPr>
          <p:spPr>
            <a:xfrm rot="5400000">
              <a:off x="4229100" y="4119146"/>
              <a:ext cx="381000" cy="152400"/>
            </a:xfrm>
            <a:prstGeom prst="actionButtonBlank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9" name="Action Button: Custom 18">
              <a:hlinkClick r:id="" action="ppaction://noaction" highlightClick="1"/>
            </p:cNvPr>
            <p:cNvSpPr/>
            <p:nvPr/>
          </p:nvSpPr>
          <p:spPr>
            <a:xfrm rot="5400000">
              <a:off x="1181100" y="4119146"/>
              <a:ext cx="381000" cy="152400"/>
            </a:xfrm>
            <a:prstGeom prst="actionButtonBlank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0" name="Action Button: Custom 19">
              <a:hlinkClick r:id="" action="ppaction://noaction" highlightClick="1"/>
            </p:cNvPr>
            <p:cNvSpPr/>
            <p:nvPr/>
          </p:nvSpPr>
          <p:spPr>
            <a:xfrm>
              <a:off x="3657600" y="5376446"/>
              <a:ext cx="381000" cy="152400"/>
            </a:xfrm>
            <a:prstGeom prst="actionButtonBlank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" name="Action Button: Custom 20">
              <a:hlinkClick r:id="" action="ppaction://noaction" highlightClick="1"/>
            </p:cNvPr>
            <p:cNvSpPr/>
            <p:nvPr/>
          </p:nvSpPr>
          <p:spPr>
            <a:xfrm>
              <a:off x="3657600" y="2938046"/>
              <a:ext cx="381000" cy="152400"/>
            </a:xfrm>
            <a:prstGeom prst="actionButtonBlank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2" name="Action Button: Custom 21">
              <a:hlinkClick r:id="" action="ppaction://noaction" highlightClick="1"/>
            </p:cNvPr>
            <p:cNvSpPr/>
            <p:nvPr/>
          </p:nvSpPr>
          <p:spPr>
            <a:xfrm>
              <a:off x="1676400" y="5376446"/>
              <a:ext cx="381000" cy="152400"/>
            </a:xfrm>
            <a:prstGeom prst="actionButtonBlank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3" name="Action Button: Custom 22">
              <a:hlinkClick r:id="" action="ppaction://noaction" highlightClick="1"/>
            </p:cNvPr>
            <p:cNvSpPr/>
            <p:nvPr/>
          </p:nvSpPr>
          <p:spPr>
            <a:xfrm rot="5400000">
              <a:off x="2095500" y="4195346"/>
              <a:ext cx="381000" cy="152400"/>
            </a:xfrm>
            <a:prstGeom prst="actionButtonBlank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4" name="Action Button: Custom 23">
              <a:hlinkClick r:id="" action="ppaction://noaction" highlightClick="1"/>
            </p:cNvPr>
            <p:cNvSpPr/>
            <p:nvPr/>
          </p:nvSpPr>
          <p:spPr>
            <a:xfrm rot="5400000">
              <a:off x="3467100" y="4195346"/>
              <a:ext cx="381000" cy="152400"/>
            </a:xfrm>
            <a:prstGeom prst="actionButtonBlank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5" name="Action Button: Custom 24">
              <a:hlinkClick r:id="" action="ppaction://noaction" highlightClick="1"/>
            </p:cNvPr>
            <p:cNvSpPr/>
            <p:nvPr/>
          </p:nvSpPr>
          <p:spPr>
            <a:xfrm rot="10800000">
              <a:off x="2819401" y="4690646"/>
              <a:ext cx="381000" cy="152400"/>
            </a:xfrm>
            <a:prstGeom prst="actionButtonBlank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6" name="Action Button: Custom 25">
              <a:hlinkClick r:id="" action="ppaction://noaction" highlightClick="1"/>
            </p:cNvPr>
            <p:cNvSpPr/>
            <p:nvPr/>
          </p:nvSpPr>
          <p:spPr>
            <a:xfrm rot="10800000">
              <a:off x="2819400" y="3623846"/>
              <a:ext cx="381000" cy="152400"/>
            </a:xfrm>
            <a:prstGeom prst="actionButtonBlank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209800" y="6214646"/>
              <a:ext cx="2438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Fencing Level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524000" y="4919246"/>
              <a:ext cx="2819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 Building interior/Shop floor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57400" y="5605046"/>
              <a:ext cx="1981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Compound Level</a:t>
              </a:r>
            </a:p>
          </p:txBody>
        </p:sp>
      </p:grpSp>
      <p:pic>
        <p:nvPicPr>
          <p:cNvPr id="36" name="Picture 35" descr="EL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21" y="0"/>
            <a:ext cx="1463978" cy="78305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286000" y="32484"/>
            <a:ext cx="6856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THREE LINE DEFENCE MECHANISM LAYOUT</a:t>
            </a:r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lar-spider-illustration_2571x16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2196230"/>
            <a:ext cx="3429000" cy="21539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200" y="1524000"/>
            <a:ext cx="419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spiders are coming indoors, hunting for their prey, a residual insecticide spray treatment  around all entry points and the perimeter of the premises is done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Chemical spray is done anywhere they are webbing - on decks, under eaves, on porches and other areas of the buildings and installations.</a:t>
            </a:r>
          </a:p>
        </p:txBody>
      </p:sp>
      <p:pic>
        <p:nvPicPr>
          <p:cNvPr id="7" name="Picture 6" descr="EL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21" y="0"/>
            <a:ext cx="1463978" cy="7830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0" y="32484"/>
            <a:ext cx="6856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SPIDER CONTROL</a:t>
            </a:r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eader_F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057400"/>
            <a:ext cx="1338978" cy="838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14600" y="2373868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use of sugar based granules and chemical spraying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3910" y="4400266"/>
            <a:ext cx="190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Wasp &amp; Bee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28600" y="2184197"/>
            <a:ext cx="1981200" cy="3911803"/>
            <a:chOff x="228600" y="2184197"/>
            <a:chExt cx="1981200" cy="3911803"/>
          </a:xfrm>
        </p:grpSpPr>
        <p:pic>
          <p:nvPicPr>
            <p:cNvPr id="6" name="Picture 5" descr="formic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2184197"/>
              <a:ext cx="1295400" cy="787603"/>
            </a:xfrm>
            <a:prstGeom prst="rect">
              <a:avLst/>
            </a:prstGeom>
          </p:spPr>
        </p:pic>
        <p:pic>
          <p:nvPicPr>
            <p:cNvPr id="7" name="Picture 6" descr="bee-wasp-removal-exterminator-nj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" y="3629106"/>
              <a:ext cx="1219200" cy="790494"/>
            </a:xfrm>
            <a:prstGeom prst="rect">
              <a:avLst/>
            </a:prstGeom>
          </p:spPr>
        </p:pic>
        <p:pic>
          <p:nvPicPr>
            <p:cNvPr id="8" name="Picture 7" descr="157981496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4400" y="4953001"/>
              <a:ext cx="1295400" cy="83819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62000" y="28956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Ants &amp; Flies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43000" y="5726668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Snake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590800" y="3810000"/>
            <a:ext cx="617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Spraying to eliminate bees and wasps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3199" y="5105400"/>
            <a:ext cx="5912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Sealing the entry points and construction of a chemical barrier </a:t>
            </a:r>
          </a:p>
        </p:txBody>
      </p:sp>
      <p:pic>
        <p:nvPicPr>
          <p:cNvPr id="19" name="Picture 18" descr="EL 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21" y="0"/>
            <a:ext cx="1463978" cy="78305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64889" y="32484"/>
            <a:ext cx="7178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OTHER PEST CONTROL AND GENERAL DISINFESTATION TREATMENTS</a:t>
            </a:r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f-bedbu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236" y="2974784"/>
            <a:ext cx="1295400" cy="728663"/>
          </a:xfrm>
          <a:prstGeom prst="rect">
            <a:avLst/>
          </a:prstGeom>
        </p:spPr>
      </p:pic>
      <p:pic>
        <p:nvPicPr>
          <p:cNvPr id="5" name="Picture 4" descr="bird-flight-white-background.jpg"/>
          <p:cNvPicPr>
            <a:picLocks noChangeAspect="1"/>
          </p:cNvPicPr>
          <p:nvPr/>
        </p:nvPicPr>
        <p:blipFill>
          <a:blip r:embed="rId3" cstate="print"/>
          <a:srcRect l="30303" t="18861"/>
          <a:stretch>
            <a:fillRect/>
          </a:stretch>
        </p:blipFill>
        <p:spPr>
          <a:xfrm>
            <a:off x="76200" y="1524000"/>
            <a:ext cx="1790234" cy="11278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2362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" y="35814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 Bugs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0" y="18288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Bird netting and installation of spikes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0" y="3212068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spraying and cold misting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4419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General Disinfestation Treatment :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Ultra low volume sprayer IS used to spray tiny droplets of  broad band chemical which can reach cracks and crevices of the building / premises 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EL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21" y="0"/>
            <a:ext cx="1463978" cy="7830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64889" y="32484"/>
            <a:ext cx="7178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OTHER SPECIAL SERVICES</a:t>
            </a:r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1230573"/>
            <a:ext cx="7924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 / 24 complaint response/ resolution system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Quarterly Audit report and presentation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Pest proofing guidance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Sharing knowledge on latest methods and process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Use of human safe and environmental friendly chemicals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Escalation matrix for faster and total response 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Use of state of the art techniques like Pest Risk Matrix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7" name="Picture 6" descr="EL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21" y="0"/>
            <a:ext cx="1463978" cy="7830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64889" y="32484"/>
            <a:ext cx="7178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SUPERIOR SERVICE DELIVERY</a:t>
            </a:r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6854" y="804667"/>
            <a:ext cx="8252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CA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Science-based process that provides rationale for implementing Pest control measures for a specified area</a:t>
            </a:r>
          </a:p>
          <a:p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Systematic approach to decide how a pest should be managed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471948"/>
              </p:ext>
            </p:extLst>
          </p:nvPr>
        </p:nvGraphicFramePr>
        <p:xfrm>
          <a:off x="1219200" y="2558994"/>
          <a:ext cx="6553200" cy="3841808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4233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Pest Risk Matrix </a:t>
                      </a: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47" marR="608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98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47" marR="608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CONSEQUENCE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47" marR="608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9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LIKELIHOOD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47" marR="608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Level – 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47" marR="608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Level - 2</a:t>
                      </a:r>
                      <a:b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Rare</a:t>
                      </a: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47" marR="608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Level – 3</a:t>
                      </a:r>
                      <a:b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Visible</a:t>
                      </a: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47" marR="608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95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Pest</a:t>
                      </a: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seen during</a:t>
                      </a: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day </a:t>
                      </a: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47" marR="608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47" marR="608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</a:t>
                      </a: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47" marR="608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</a:t>
                      </a: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47" marR="608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95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Pest</a:t>
                      </a: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droppings and other visible marks</a:t>
                      </a: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47" marR="608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47" marR="608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47" marR="608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</a:t>
                      </a: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47" marR="608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95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Pest</a:t>
                      </a: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entry points and hygiene </a:t>
                      </a: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47" marR="608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47" marR="608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47" marR="608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47" marR="608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92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000">
                        <a:latin typeface="Calibri"/>
                        <a:cs typeface="Times New Roman"/>
                      </a:endParaRPr>
                    </a:p>
                  </a:txBody>
                  <a:tcPr marL="60847" marR="6084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000">
                        <a:latin typeface="Calibri"/>
                        <a:cs typeface="Times New Roman"/>
                      </a:endParaRPr>
                    </a:p>
                  </a:txBody>
                  <a:tcPr marL="60847" marR="6084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000">
                        <a:latin typeface="Calibri"/>
                        <a:cs typeface="Times New Roman"/>
                      </a:endParaRPr>
                    </a:p>
                  </a:txBody>
                  <a:tcPr marL="60847" marR="6084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000">
                        <a:latin typeface="Calibri"/>
                        <a:cs typeface="Times New Roman"/>
                      </a:endParaRPr>
                    </a:p>
                  </a:txBody>
                  <a:tcPr marL="60847" marR="6084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92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000">
                        <a:latin typeface="Calibri"/>
                        <a:cs typeface="Times New Roman"/>
                      </a:endParaRPr>
                    </a:p>
                  </a:txBody>
                  <a:tcPr marL="60847" marR="608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000">
                        <a:latin typeface="Calibri"/>
                        <a:cs typeface="Times New Roman"/>
                      </a:endParaRPr>
                    </a:p>
                  </a:txBody>
                  <a:tcPr marL="60847" marR="608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000">
                        <a:latin typeface="Calibri"/>
                        <a:cs typeface="Times New Roman"/>
                      </a:endParaRPr>
                    </a:p>
                  </a:txBody>
                  <a:tcPr marL="60847" marR="608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000" dirty="0">
                        <a:latin typeface="Calibri"/>
                        <a:cs typeface="Times New Roman"/>
                      </a:endParaRPr>
                    </a:p>
                  </a:txBody>
                  <a:tcPr marL="60847" marR="608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92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</a:t>
                      </a: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47" marR="608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HIGH RISK</a:t>
                      </a: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47" marR="608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47" marR="608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000">
                        <a:latin typeface="Calibri"/>
                        <a:cs typeface="Times New Roman"/>
                      </a:endParaRPr>
                    </a:p>
                  </a:txBody>
                  <a:tcPr marL="60847" marR="608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8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47" marR="608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SIGNIFICANT RISK</a:t>
                      </a: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47" marR="608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000" dirty="0">
                        <a:latin typeface="Calibri"/>
                        <a:cs typeface="Times New Roman"/>
                      </a:endParaRPr>
                    </a:p>
                  </a:txBody>
                  <a:tcPr marL="60847" marR="608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000">
                        <a:latin typeface="Calibri"/>
                        <a:cs typeface="Times New Roman"/>
                      </a:endParaRPr>
                    </a:p>
                  </a:txBody>
                  <a:tcPr marL="60847" marR="608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98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47" marR="608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MEDIUM RISK</a:t>
                      </a: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47" marR="608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000">
                        <a:latin typeface="Calibri"/>
                        <a:cs typeface="Times New Roman"/>
                      </a:endParaRPr>
                    </a:p>
                  </a:txBody>
                  <a:tcPr marL="60847" marR="608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000" dirty="0">
                        <a:latin typeface="Calibri"/>
                        <a:cs typeface="Times New Roman"/>
                      </a:endParaRPr>
                    </a:p>
                  </a:txBody>
                  <a:tcPr marL="60847" marR="608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6" name="Picture 5" descr="EL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21" y="0"/>
            <a:ext cx="1463978" cy="7830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64889" y="32484"/>
            <a:ext cx="7178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PEST RISK MATRIX</a:t>
            </a:r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219200"/>
            <a:ext cx="7848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Reducing the environmental impact of insect management. </a:t>
            </a:r>
          </a:p>
          <a:p>
            <a:pPr algn="just"/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Focus on scientific control of insects/pests and proper dosage / usage of  pesticide</a:t>
            </a:r>
          </a:p>
          <a:p>
            <a:pPr algn="just">
              <a:buFont typeface="Arial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Dedicated Field Biologists who support our Service Technicians by carrying out regular inspections on customer premises </a:t>
            </a:r>
          </a:p>
          <a:p>
            <a:pPr algn="just">
              <a:buFont typeface="Arial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In–depth examinations and analysis of production / operation processes and pest risks.</a:t>
            </a:r>
          </a:p>
          <a:p>
            <a:pPr algn="just"/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Extensive in–company training in various aspects of pest control, Safety and usage of relevant PPEs</a:t>
            </a:r>
          </a:p>
          <a:p>
            <a:pPr algn="just">
              <a:buFont typeface="Arial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Root Cause  Analysis of any pest issues the Client may be experiencing and making highly practical recommendations to deal with the situation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EL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21" y="0"/>
            <a:ext cx="1463978" cy="7830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64889" y="32484"/>
            <a:ext cx="7178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ENTOLABS ENTOMOLOGY EXTENSION PROGRAM</a:t>
            </a:r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067" y="2459172"/>
            <a:ext cx="7537504" cy="3865428"/>
            <a:chOff x="76200" y="982980"/>
            <a:chExt cx="8915400" cy="5341620"/>
          </a:xfrm>
        </p:grpSpPr>
        <p:pic>
          <p:nvPicPr>
            <p:cNvPr id="20" name="Picture 19" descr="Amara-Raja-620x41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4200" y="2971800"/>
              <a:ext cx="2445381" cy="1447800"/>
            </a:xfrm>
            <a:prstGeom prst="rect">
              <a:avLst/>
            </a:prstGeom>
          </p:spPr>
        </p:pic>
        <p:pic>
          <p:nvPicPr>
            <p:cNvPr id="15" name="Picture 14" descr="Asian Paints logo 201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982980"/>
              <a:ext cx="2133600" cy="1760220"/>
            </a:xfrm>
            <a:prstGeom prst="rect">
              <a:avLst/>
            </a:prstGeom>
          </p:spPr>
        </p:pic>
        <p:pic>
          <p:nvPicPr>
            <p:cNvPr id="16" name="Picture 15" descr="9309_banner_0_3066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24600" y="1272540"/>
              <a:ext cx="2667000" cy="1165860"/>
            </a:xfrm>
            <a:prstGeom prst="rect">
              <a:avLst/>
            </a:prstGeom>
          </p:spPr>
        </p:pic>
        <p:pic>
          <p:nvPicPr>
            <p:cNvPr id="12" name="Picture 11" descr="lt_logo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00" y="1219200"/>
              <a:ext cx="2819400" cy="1219200"/>
            </a:xfrm>
            <a:prstGeom prst="rect">
              <a:avLst/>
            </a:prstGeom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6200" y="2990850"/>
              <a:ext cx="2971800" cy="150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16" descr="logo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67400" y="3403633"/>
              <a:ext cx="3124200" cy="939767"/>
            </a:xfrm>
            <a:prstGeom prst="rect">
              <a:avLst/>
            </a:prstGeom>
          </p:spPr>
        </p:pic>
        <p:pic>
          <p:nvPicPr>
            <p:cNvPr id="18" name="Picture 17" descr="Asian_Logo_200px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4800" y="4985386"/>
              <a:ext cx="2604154" cy="1263014"/>
            </a:xfrm>
            <a:prstGeom prst="rect">
              <a:avLst/>
            </a:prstGeom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276600" y="4838700"/>
              <a:ext cx="2895600" cy="148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324600" y="5181600"/>
              <a:ext cx="260985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TextBox 13"/>
          <p:cNvSpPr txBox="1"/>
          <p:nvPr/>
        </p:nvSpPr>
        <p:spPr>
          <a:xfrm>
            <a:off x="6977137" y="152400"/>
            <a:ext cx="178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OUR CLIENTS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6" name="Picture 5" descr="EL Logo.jpg">
            <a:extLst>
              <a:ext uri="{FF2B5EF4-FFF2-40B4-BE49-F238E27FC236}">
                <a16:creationId xmlns:a16="http://schemas.microsoft.com/office/drawing/2014/main" xmlns="" id="{93991C05-C73C-1F9F-7CDB-7C7EF35DDC5F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921" y="0"/>
            <a:ext cx="1463978" cy="58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2790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9600" y="2209800"/>
            <a:ext cx="7782936" cy="4267200"/>
            <a:chOff x="304800" y="710009"/>
            <a:chExt cx="8229600" cy="5766991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53000" y="5334000"/>
              <a:ext cx="35814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23" descr="imag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000" y="5372100"/>
              <a:ext cx="3276600" cy="1104900"/>
            </a:xfrm>
            <a:prstGeom prst="rect">
              <a:avLst/>
            </a:prstGeom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1000" y="868680"/>
              <a:ext cx="2634094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6" name="Picture 2" descr="Introduction to CMC Vellore – Vellore Christian Medical College Foundation">
              <a:extLst>
                <a:ext uri="{FF2B5EF4-FFF2-40B4-BE49-F238E27FC236}">
                  <a16:creationId xmlns:a16="http://schemas.microsoft.com/office/drawing/2014/main" xmlns="" id="{98C2A974-188F-4867-958B-E6AF8E4D14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9352" y="2254737"/>
              <a:ext cx="2268523" cy="2201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6" descr="Gemini Pharmaceuticals">
              <a:extLst>
                <a:ext uri="{FF2B5EF4-FFF2-40B4-BE49-F238E27FC236}">
                  <a16:creationId xmlns:a16="http://schemas.microsoft.com/office/drawing/2014/main" xmlns="" id="{9423DD0D-871E-4B2D-8858-F6540F9C09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014662"/>
              <a:ext cx="2634094" cy="1481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0" descr="Ordain Health Care Reviews | Glassdoor">
              <a:extLst>
                <a:ext uri="{FF2B5EF4-FFF2-40B4-BE49-F238E27FC236}">
                  <a16:creationId xmlns:a16="http://schemas.microsoft.com/office/drawing/2014/main" xmlns="" id="{16581521-DEF3-4345-BDD6-4772206639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1417" y="2971800"/>
              <a:ext cx="2226783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Emerge Systemtek ::">
              <a:extLst>
                <a:ext uri="{FF2B5EF4-FFF2-40B4-BE49-F238E27FC236}">
                  <a16:creationId xmlns:a16="http://schemas.microsoft.com/office/drawing/2014/main" xmlns="" id="{5C7A082C-6C07-4452-AB71-47A861093B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1417" y="710009"/>
              <a:ext cx="2266950" cy="201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450FE1-93D5-E966-DAE8-0BCB95D60AFE}"/>
              </a:ext>
            </a:extLst>
          </p:cNvPr>
          <p:cNvSpPr txBox="1"/>
          <p:nvPr/>
        </p:nvSpPr>
        <p:spPr>
          <a:xfrm>
            <a:off x="6977137" y="152400"/>
            <a:ext cx="178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OUR CLIENTS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6" name="Picture 5" descr="EL Logo.jpg">
            <a:extLst>
              <a:ext uri="{FF2B5EF4-FFF2-40B4-BE49-F238E27FC236}">
                <a16:creationId xmlns:a16="http://schemas.microsoft.com/office/drawing/2014/main" xmlns="" id="{76A56394-98B5-69E2-BE09-7472228A063B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921" y="0"/>
            <a:ext cx="1463978" cy="58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4222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BFD10FD7-BEBC-A951-CB7F-EA4687142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9409"/>
            <a:ext cx="402907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31B9D78E-5192-483E-3B69-9B6EE1C19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4450" y="2631771"/>
            <a:ext cx="32575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st Warehousing &amp; Logistics Solution Company in India - Warehousing  Services | TVS ILP">
            <a:extLst>
              <a:ext uri="{FF2B5EF4-FFF2-40B4-BE49-F238E27FC236}">
                <a16:creationId xmlns:a16="http://schemas.microsoft.com/office/drawing/2014/main" xmlns="" id="{880D6394-58B2-7911-4A0C-6677374CD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2217" y="4525670"/>
            <a:ext cx="3352800" cy="149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9FB8ECD-B777-BF52-7BFE-AC1AF0235568}"/>
              </a:ext>
            </a:extLst>
          </p:cNvPr>
          <p:cNvSpPr txBox="1"/>
          <p:nvPr/>
        </p:nvSpPr>
        <p:spPr>
          <a:xfrm>
            <a:off x="6977137" y="152400"/>
            <a:ext cx="178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OUR CLIENTS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7" name="Picture 6" descr="EL Logo.jpg">
            <a:extLst>
              <a:ext uri="{FF2B5EF4-FFF2-40B4-BE49-F238E27FC236}">
                <a16:creationId xmlns:a16="http://schemas.microsoft.com/office/drawing/2014/main" xmlns="" id="{D2DB6E12-7178-8555-53D9-A484352BE12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21" y="0"/>
            <a:ext cx="1463978" cy="58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2737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001000" cy="5429692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Ento</a:t>
            </a:r>
            <a:r>
              <a:rPr lang="en-IN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abs was created </a:t>
            </a: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and managed 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a t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eam of </a:t>
            </a: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experts 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(HACCP Certified) who are in the </a:t>
            </a: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pest control 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Industry for more than </a:t>
            </a: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two 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decade</a:t>
            </a: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IN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IN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Incorporated in the year 2015 with its registered office at Chennai.</a:t>
            </a:r>
          </a:p>
          <a:p>
            <a:pPr algn="just"/>
            <a:r>
              <a:rPr lang="en-IN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Turnover is around Rs.600 Lakhs per year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IN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ndepth understanding of the science of the pests and rodents, their origin and behaviour, the root cause analysis of the issues and the  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professional</a:t>
            </a: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scientific and customer centric 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approach to pest control ha</a:t>
            </a: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ve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helped establish </a:t>
            </a: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reputation </a:t>
            </a: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of Entolabs 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as one of the most trusted companies in</a:t>
            </a:r>
            <a:r>
              <a:rPr lang="en-IN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the industry</a:t>
            </a:r>
            <a:r>
              <a:rPr lang="en-IN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IN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Entolabs takes 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pride in providing the highest standard of pest control service</a:t>
            </a:r>
            <a:r>
              <a:rPr lang="en-IN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 through a team of well trained and groomed technicians, service excellence experts, customer experience experts &amp; entomologists.</a:t>
            </a:r>
          </a:p>
          <a:p>
            <a:pPr algn="just"/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Efficient and cost-effective pest control services with focused customer centric approach gives our clients assurance</a:t>
            </a: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of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quality and value for money. </a:t>
            </a:r>
            <a:endParaRPr lang="en-US" sz="18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Entolabs use the e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co friendly</a:t>
            </a: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human friendly, odorless and colorless 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chemicals </a:t>
            </a: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from reputed brands with focus on 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safety</a:t>
            </a: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health</a:t>
            </a: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of all stakeholders 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and environment</a:t>
            </a: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at large</a:t>
            </a:r>
            <a:r>
              <a:rPr lang="en-IN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 descr="EL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21" y="0"/>
            <a:ext cx="1447801" cy="774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0" y="1524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INTRODUCTION</a:t>
            </a:r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Taj Connemara - Home | Facebook">
            <a:extLst>
              <a:ext uri="{FF2B5EF4-FFF2-40B4-BE49-F238E27FC236}">
                <a16:creationId xmlns:a16="http://schemas.microsoft.com/office/drawing/2014/main" xmlns="" id="{2D067672-5C08-4974-BD77-2AC738CBA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158" y="3450441"/>
            <a:ext cx="2709081" cy="189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volve Clothing - Evolve Caledon • Clothing &amp; Lifestyle •">
            <a:extLst>
              <a:ext uri="{FF2B5EF4-FFF2-40B4-BE49-F238E27FC236}">
                <a16:creationId xmlns:a16="http://schemas.microsoft.com/office/drawing/2014/main" xmlns="" id="{1A4D8A97-424F-45F8-B733-A0CF52BC8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399" y="4904374"/>
            <a:ext cx="1752601" cy="153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914401" y="2285999"/>
            <a:ext cx="7151426" cy="4024211"/>
            <a:chOff x="498016" y="676274"/>
            <a:chExt cx="7981662" cy="5566370"/>
          </a:xfrm>
        </p:grpSpPr>
        <p:pic>
          <p:nvPicPr>
            <p:cNvPr id="2" name="Picture 2" descr="SAVEETHA ENGINEERING COLLEGE CHENNAI Reviews | Address | Phone Number |  Courses">
              <a:extLst>
                <a:ext uri="{FF2B5EF4-FFF2-40B4-BE49-F238E27FC236}">
                  <a16:creationId xmlns:a16="http://schemas.microsoft.com/office/drawing/2014/main" xmlns="" id="{8A77E81E-953A-482E-9852-F06B2E74B3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16" y="676274"/>
              <a:ext cx="1956065" cy="1914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Saveetha University - Home | Facebook">
              <a:extLst>
                <a:ext uri="{FF2B5EF4-FFF2-40B4-BE49-F238E27FC236}">
                  <a16:creationId xmlns:a16="http://schemas.microsoft.com/office/drawing/2014/main" xmlns="" id="{AABB9D96-297C-4FE6-A107-D46062C1C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6213" y="4343400"/>
              <a:ext cx="2113465" cy="1899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TajSATS Air Catering Ltd, New Delhi, Best Hotels of New Delhi, Reliable  Hotels in India">
              <a:extLst>
                <a:ext uri="{FF2B5EF4-FFF2-40B4-BE49-F238E27FC236}">
                  <a16:creationId xmlns:a16="http://schemas.microsoft.com/office/drawing/2014/main" xmlns="" id="{67DB9E5D-FD20-4296-BC6E-A1143FA4C1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7712" y="676275"/>
              <a:ext cx="2488090" cy="1914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SDC+LOGO.png">
              <a:extLst>
                <a:ext uri="{FF2B5EF4-FFF2-40B4-BE49-F238E27FC236}">
                  <a16:creationId xmlns:a16="http://schemas.microsoft.com/office/drawing/2014/main" xmlns="" id="{6B07DDDC-77F7-487C-9CD3-01965F9BB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87840" y="2590800"/>
              <a:ext cx="2829871" cy="20574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964889" y="32484"/>
            <a:ext cx="7178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OUR CLIENTS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6" name="Picture 5" descr="EL Logo.jpg">
            <a:extLst>
              <a:ext uri="{FF2B5EF4-FFF2-40B4-BE49-F238E27FC236}">
                <a16:creationId xmlns:a16="http://schemas.microsoft.com/office/drawing/2014/main" xmlns="" id="{18168A57-D270-EE57-5E6B-0CAD4AB51EF7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21" y="0"/>
            <a:ext cx="1463978" cy="58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2302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1429" y="2387150"/>
            <a:ext cx="8354313" cy="3962472"/>
            <a:chOff x="201305" y="2209729"/>
            <a:chExt cx="8381608" cy="3962472"/>
          </a:xfrm>
        </p:grpSpPr>
        <p:pic>
          <p:nvPicPr>
            <p:cNvPr id="7" name="Picture 6" descr="phot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305" y="2209729"/>
              <a:ext cx="2286000" cy="1282751"/>
            </a:xfrm>
            <a:prstGeom prst="rect">
              <a:avLst/>
            </a:prstGeom>
          </p:spPr>
        </p:pic>
        <p:pic>
          <p:nvPicPr>
            <p:cNvPr id="9" name="Picture 8" descr="logo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4313" y="4266917"/>
              <a:ext cx="2551737" cy="1696395"/>
            </a:xfrm>
            <a:prstGeom prst="rect">
              <a:avLst/>
            </a:prstGeom>
          </p:spPr>
        </p:pic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56065" y="2224717"/>
              <a:ext cx="2207525" cy="147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23" descr="vktpl-logo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38354" y="4363113"/>
              <a:ext cx="1844559" cy="1809088"/>
            </a:xfrm>
            <a:prstGeom prst="rect">
              <a:avLst/>
            </a:prstGeom>
          </p:spPr>
        </p:pic>
        <p:pic>
          <p:nvPicPr>
            <p:cNvPr id="12" name="Picture 4" descr="Empee IPO Date, Price, GMP, Review, Analysis &amp;amp; Details">
              <a:extLst>
                <a:ext uri="{FF2B5EF4-FFF2-40B4-BE49-F238E27FC236}">
                  <a16:creationId xmlns:a16="http://schemas.microsoft.com/office/drawing/2014/main" xmlns="" id="{046BF4D5-9171-4BEF-8D0B-99FF73FE2D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363112"/>
              <a:ext cx="251460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D9D63C-1C23-9D93-4DC5-84A6CB1ACB09}"/>
              </a:ext>
            </a:extLst>
          </p:cNvPr>
          <p:cNvSpPr txBox="1"/>
          <p:nvPr/>
        </p:nvSpPr>
        <p:spPr>
          <a:xfrm>
            <a:off x="6977137" y="152400"/>
            <a:ext cx="178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OUR CLIENTS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5" name="Picture 4" descr="EL Logo.jpg">
            <a:extLst>
              <a:ext uri="{FF2B5EF4-FFF2-40B4-BE49-F238E27FC236}">
                <a16:creationId xmlns:a16="http://schemas.microsoft.com/office/drawing/2014/main" xmlns="" id="{2C6F2CE5-4B1B-C331-1EDA-93713714DF1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921" y="0"/>
            <a:ext cx="1463978" cy="58854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26" y="2500306"/>
            <a:ext cx="2125980" cy="115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73062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eritage Foods eyes 6,000 cr biz">
            <a:extLst>
              <a:ext uri="{FF2B5EF4-FFF2-40B4-BE49-F238E27FC236}">
                <a16:creationId xmlns:a16="http://schemas.microsoft.com/office/drawing/2014/main" xmlns="" id="{ED58CEE2-CCBF-4FC1-92AF-D56968654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9606" y="4724400"/>
            <a:ext cx="2474794" cy="140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xmlns="" id="{A6850184-3C07-4F87-9E77-A04071C1C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596" y="2177233"/>
            <a:ext cx="3031004" cy="113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xmlns="" id="{10EC82C6-0D23-4B79-B291-5243B8229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9605" y="2177233"/>
            <a:ext cx="2722691" cy="10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8" descr="LINUX Laboratories">
            <a:extLst>
              <a:ext uri="{FF2B5EF4-FFF2-40B4-BE49-F238E27FC236}">
                <a16:creationId xmlns:a16="http://schemas.microsoft.com/office/drawing/2014/main" xmlns="" id="{B7A468C0-A999-4064-9E57-028C2C915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3189" y="3642561"/>
            <a:ext cx="3209011" cy="10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1ECD300D-EE90-29AF-447E-B53032996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1" y="4724400"/>
            <a:ext cx="2819400" cy="140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964889" y="32484"/>
            <a:ext cx="7178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OUR CLIENTS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4" name="Picture 3" descr="EL Logo.jpg">
            <a:extLst>
              <a:ext uri="{FF2B5EF4-FFF2-40B4-BE49-F238E27FC236}">
                <a16:creationId xmlns:a16="http://schemas.microsoft.com/office/drawing/2014/main" xmlns="" id="{AD5EDE27-3C46-0BD5-5438-5DEE466A9CB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921" y="0"/>
            <a:ext cx="1463978" cy="58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6420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6975" y="4770858"/>
            <a:ext cx="2514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6808" y="3147059"/>
            <a:ext cx="1981200" cy="14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375" y="1988820"/>
            <a:ext cx="2575052" cy="104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95170" y="2053590"/>
            <a:ext cx="196303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293" y="3448981"/>
            <a:ext cx="2350827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2" descr="downloa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808" y="4811239"/>
            <a:ext cx="2271383" cy="1541622"/>
          </a:xfrm>
          <a:prstGeom prst="rect">
            <a:avLst/>
          </a:prstGeom>
        </p:spPr>
      </p:pic>
      <p:pic>
        <p:nvPicPr>
          <p:cNvPr id="24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76975" y="3083483"/>
            <a:ext cx="2514600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SFP Perfumes (@PerfumesSfp) / Twitter">
            <a:extLst>
              <a:ext uri="{FF2B5EF4-FFF2-40B4-BE49-F238E27FC236}">
                <a16:creationId xmlns:a16="http://schemas.microsoft.com/office/drawing/2014/main" xmlns="" id="{B2E7AC6B-0688-4A22-87C2-4BA431054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078" y="4724400"/>
            <a:ext cx="2454322" cy="161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4E768E-126F-40B6-E071-CA0723AA6680}"/>
              </a:ext>
            </a:extLst>
          </p:cNvPr>
          <p:cNvSpPr txBox="1"/>
          <p:nvPr/>
        </p:nvSpPr>
        <p:spPr>
          <a:xfrm>
            <a:off x="6977137" y="152400"/>
            <a:ext cx="178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OUR CLIENTS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5" name="Picture 4" descr="EL Logo.jpg">
            <a:extLst>
              <a:ext uri="{FF2B5EF4-FFF2-40B4-BE49-F238E27FC236}">
                <a16:creationId xmlns:a16="http://schemas.microsoft.com/office/drawing/2014/main" xmlns="" id="{819CB998-21F3-ADF5-C32A-500976B203FD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921" y="0"/>
            <a:ext cx="1463978" cy="58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828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itzenmann Group - Crunchbase Company Profile &amp;amp; Funding">
            <a:extLst>
              <a:ext uri="{FF2B5EF4-FFF2-40B4-BE49-F238E27FC236}">
                <a16:creationId xmlns:a16="http://schemas.microsoft.com/office/drawing/2014/main" xmlns="" id="{A97D48A0-5932-4120-854B-8FCD07CF9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336" y="4845864"/>
            <a:ext cx="2590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yon">
            <a:extLst>
              <a:ext uri="{FF2B5EF4-FFF2-40B4-BE49-F238E27FC236}">
                <a16:creationId xmlns:a16="http://schemas.microsoft.com/office/drawing/2014/main" xmlns="" id="{0D22BD4D-3A91-440A-A309-6BCD3DE2F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57" y="3655239"/>
            <a:ext cx="28575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Khazana Jewellery | Jewelry online shopping, Khazana, Online jewelry">
            <a:extLst>
              <a:ext uri="{FF2B5EF4-FFF2-40B4-BE49-F238E27FC236}">
                <a16:creationId xmlns:a16="http://schemas.microsoft.com/office/drawing/2014/main" xmlns="" id="{859D8C84-3FF6-44E0-91A5-7EF173C2D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1444" y="3433783"/>
            <a:ext cx="2205506" cy="141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Emirates Logistics expands in India">
            <a:extLst>
              <a:ext uri="{FF2B5EF4-FFF2-40B4-BE49-F238E27FC236}">
                <a16:creationId xmlns:a16="http://schemas.microsoft.com/office/drawing/2014/main" xmlns="" id="{9296549D-552F-46CC-BE43-D63B8FA74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4873" y="5172273"/>
            <a:ext cx="3005234" cy="125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ome | Photon">
            <a:extLst>
              <a:ext uri="{FF2B5EF4-FFF2-40B4-BE49-F238E27FC236}">
                <a16:creationId xmlns:a16="http://schemas.microsoft.com/office/drawing/2014/main" xmlns="" id="{6648898C-C296-42BA-962E-49B5993E8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9922" y="2215757"/>
            <a:ext cx="3433422" cy="103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">
            <a:extLst>
              <a:ext uri="{FF2B5EF4-FFF2-40B4-BE49-F238E27FC236}">
                <a16:creationId xmlns:a16="http://schemas.microsoft.com/office/drawing/2014/main" xmlns="" id="{7C741015-D423-4B7B-A750-386017666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69380" y="3334960"/>
            <a:ext cx="23622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7" descr="vijayshanti.png">
            <a:extLst>
              <a:ext uri="{FF2B5EF4-FFF2-40B4-BE49-F238E27FC236}">
                <a16:creationId xmlns:a16="http://schemas.microsoft.com/office/drawing/2014/main" xmlns="" id="{F5ABB571-CC92-4719-A1C8-079AA638A7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2160" y="5043304"/>
            <a:ext cx="2362200" cy="1381150"/>
          </a:xfrm>
          <a:prstGeom prst="rect">
            <a:avLst/>
          </a:prstGeom>
        </p:spPr>
      </p:pic>
      <p:pic>
        <p:nvPicPr>
          <p:cNvPr id="29" name="Picture 28" descr="VISTEON-logo-800x454.jpg">
            <a:extLst>
              <a:ext uri="{FF2B5EF4-FFF2-40B4-BE49-F238E27FC236}">
                <a16:creationId xmlns:a16="http://schemas.microsoft.com/office/drawing/2014/main" xmlns="" id="{A29B218D-3AB0-48D6-AD15-B3F90DA940DD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1464" y="2215757"/>
            <a:ext cx="1981200" cy="12180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C459CA7-1E06-0AB6-4629-B26038F4215B}"/>
              </a:ext>
            </a:extLst>
          </p:cNvPr>
          <p:cNvSpPr txBox="1"/>
          <p:nvPr/>
        </p:nvSpPr>
        <p:spPr>
          <a:xfrm>
            <a:off x="6977137" y="152400"/>
            <a:ext cx="178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OUR CLIENTS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5" name="Picture 4" descr="EL Logo.jpg">
            <a:extLst>
              <a:ext uri="{FF2B5EF4-FFF2-40B4-BE49-F238E27FC236}">
                <a16:creationId xmlns:a16="http://schemas.microsoft.com/office/drawing/2014/main" xmlns="" id="{24564489-A173-2260-F837-E884AD0E26B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921" y="0"/>
            <a:ext cx="1463978" cy="58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6061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flict Minerals - voestalpine">
            <a:extLst>
              <a:ext uri="{FF2B5EF4-FFF2-40B4-BE49-F238E27FC236}">
                <a16:creationId xmlns:a16="http://schemas.microsoft.com/office/drawing/2014/main" xmlns="" id="{19695BD4-38D8-7BAC-F9C8-D55DB4040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290620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881036DB-88E3-4F2E-8FE1-4E239429E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4207" y="4648200"/>
            <a:ext cx="289686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SF – United States">
            <a:extLst>
              <a:ext uri="{FF2B5EF4-FFF2-40B4-BE49-F238E27FC236}">
                <a16:creationId xmlns:a16="http://schemas.microsoft.com/office/drawing/2014/main" xmlns="" id="{68BBAFED-0AB4-5FA3-F236-E8F151448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3717" y="2377400"/>
            <a:ext cx="2259058" cy="109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8203C93-32BD-7CD6-84E1-B343AF026058}"/>
              </a:ext>
            </a:extLst>
          </p:cNvPr>
          <p:cNvSpPr txBox="1"/>
          <p:nvPr/>
        </p:nvSpPr>
        <p:spPr>
          <a:xfrm>
            <a:off x="6977137" y="152400"/>
            <a:ext cx="178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OUR CLIENTS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5" name="Picture 4" descr="EL Logo.jpg">
            <a:extLst>
              <a:ext uri="{FF2B5EF4-FFF2-40B4-BE49-F238E27FC236}">
                <a16:creationId xmlns:a16="http://schemas.microsoft.com/office/drawing/2014/main" xmlns="" id="{0F9D84BF-8B03-2B67-4B04-A43FA2A8CD3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21" y="0"/>
            <a:ext cx="1463978" cy="58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4408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0973" y="24384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Email: 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Consult@entolabs.in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Website :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www.entolabs.in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Contact : 044 48522555 / 7823955520/ 7823955521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973" y="34290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Address:  #11, CLC Works Road Chrompet , Chennai - 600044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EL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21" y="0"/>
            <a:ext cx="1468786" cy="7856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0" y="1600200"/>
            <a:ext cx="236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CONTACT</a:t>
            </a:r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3200" y="25146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THANK YOU</a:t>
            </a:r>
          </a:p>
        </p:txBody>
      </p:sp>
      <p:pic>
        <p:nvPicPr>
          <p:cNvPr id="6" name="Picture 5" descr="EL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21" y="0"/>
            <a:ext cx="1468786" cy="7856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4507" y="1371600"/>
            <a:ext cx="8153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ISO 9001:2015 certified for Services</a:t>
            </a:r>
          </a:p>
          <a:p>
            <a:pPr algn="just">
              <a:buFont typeface="Arial" pitchFamily="34" charset="0"/>
              <a:buChar char="•"/>
            </a:pP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Specialization with individual HACCP certification</a:t>
            </a:r>
          </a:p>
          <a:p>
            <a:pPr algn="just">
              <a:buFont typeface="Arial" pitchFamily="34" charset="0"/>
              <a:buChar char="•"/>
            </a:pP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Use of eco friendly and human friendly broad band chemicals</a:t>
            </a:r>
          </a:p>
          <a:p>
            <a:pPr algn="just">
              <a:buFont typeface="Arial" pitchFamily="34" charset="0"/>
              <a:buChar char="•"/>
            </a:pP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Sensitive to the aesthetics of the structures and common areas</a:t>
            </a:r>
          </a:p>
          <a:p>
            <a:pPr algn="just">
              <a:buFont typeface="Arial" pitchFamily="34" charset="0"/>
              <a:buChar char="•"/>
            </a:pP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Adherence to compliance and HSE systems</a:t>
            </a:r>
          </a:p>
          <a:p>
            <a:pPr algn="just">
              <a:buFont typeface="Arial" pitchFamily="34" charset="0"/>
              <a:buChar char="•"/>
            </a:pP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Use of  state-of-the-art machinery with AMC</a:t>
            </a:r>
          </a:p>
          <a:p>
            <a:pPr algn="just">
              <a:buFont typeface="Arial" pitchFamily="34" charset="0"/>
              <a:buChar char="•"/>
            </a:pP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Use of required PPE for technicians</a:t>
            </a:r>
          </a:p>
        </p:txBody>
      </p:sp>
      <p:pic>
        <p:nvPicPr>
          <p:cNvPr id="7" name="Picture 6" descr="EL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21" y="0"/>
            <a:ext cx="1447801" cy="774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24400" y="1524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QUALITY DELIVERANCE</a:t>
            </a:r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40707" y="1698762"/>
            <a:ext cx="8001000" cy="3618131"/>
            <a:chOff x="457200" y="2590800"/>
            <a:chExt cx="8001000" cy="3618131"/>
          </a:xfrm>
        </p:grpSpPr>
        <p:pic>
          <p:nvPicPr>
            <p:cNvPr id="6" name="Picture 5" descr="3936810-mosquit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2590800"/>
              <a:ext cx="664084" cy="914400"/>
            </a:xfrm>
            <a:prstGeom prst="rect">
              <a:avLst/>
            </a:prstGeom>
          </p:spPr>
        </p:pic>
        <p:pic>
          <p:nvPicPr>
            <p:cNvPr id="7" name="Picture 6" descr="roach_318-63128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9800" y="2590801"/>
              <a:ext cx="914400" cy="914400"/>
            </a:xfrm>
            <a:prstGeom prst="rect">
              <a:avLst/>
            </a:prstGeom>
          </p:spPr>
        </p:pic>
        <p:pic>
          <p:nvPicPr>
            <p:cNvPr id="8" name="Picture 7" descr="spider-arthropod-animal-silhouette_318-63035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00475" y="2657475"/>
              <a:ext cx="847725" cy="847725"/>
            </a:xfrm>
            <a:prstGeom prst="rect">
              <a:avLst/>
            </a:prstGeom>
          </p:spPr>
        </p:pic>
        <p:pic>
          <p:nvPicPr>
            <p:cNvPr id="9" name="Picture 8" descr="insect-bed-bug-shape_318-63006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86400" y="2667000"/>
              <a:ext cx="762000" cy="762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57200" y="3505200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Mosquito </a:t>
              </a:r>
            </a:p>
            <a:p>
              <a:pPr algn="ctr"/>
              <a:r>
                <a:rPr lang="en-US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control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81200" y="3505200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Cockroach control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57600" y="3505200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Spider control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81600" y="3505200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Bed Bugs</a:t>
              </a:r>
            </a:p>
            <a:p>
              <a:pPr algn="ctr"/>
              <a:r>
                <a:rPr lang="en-US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Control</a:t>
              </a:r>
            </a:p>
          </p:txBody>
        </p:sp>
        <p:pic>
          <p:nvPicPr>
            <p:cNvPr id="14" name="Picture 13" descr="290ratte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8000" y="2667000"/>
              <a:ext cx="1219200" cy="84082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858000" y="3468469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Rodent </a:t>
              </a:r>
            </a:p>
            <a:p>
              <a:pPr algn="ctr"/>
              <a:r>
                <a:rPr lang="en-US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Control</a:t>
              </a:r>
            </a:p>
          </p:txBody>
        </p:sp>
        <p:pic>
          <p:nvPicPr>
            <p:cNvPr id="16" name="Picture 15" descr="2451-termite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7200" y="4267200"/>
              <a:ext cx="1447800" cy="1447800"/>
            </a:xfrm>
            <a:prstGeom prst="rect">
              <a:avLst/>
            </a:prstGeom>
          </p:spPr>
        </p:pic>
        <p:pic>
          <p:nvPicPr>
            <p:cNvPr id="17" name="Picture 16" descr="1-colors-friedenstaube-dove-vogel-frieden-freiheit-birds-flying-peace-freedom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09800" y="4495800"/>
              <a:ext cx="914400" cy="914400"/>
            </a:xfrm>
            <a:prstGeom prst="rect">
              <a:avLst/>
            </a:prstGeom>
          </p:spPr>
        </p:pic>
        <p:pic>
          <p:nvPicPr>
            <p:cNvPr id="18" name="Picture 17" descr="etiquetas-engomadas-al-por-mayor-del-coche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57600" y="4343400"/>
              <a:ext cx="1219200" cy="1219200"/>
            </a:xfrm>
            <a:prstGeom prst="rect">
              <a:avLst/>
            </a:prstGeom>
          </p:spPr>
        </p:pic>
        <p:pic>
          <p:nvPicPr>
            <p:cNvPr id="19" name="Picture 18" descr="download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10200" y="4425596"/>
              <a:ext cx="914400" cy="986367"/>
            </a:xfrm>
            <a:prstGeom prst="rect">
              <a:avLst/>
            </a:prstGeom>
          </p:spPr>
        </p:pic>
        <p:pic>
          <p:nvPicPr>
            <p:cNvPr id="21" name="Picture 20" descr="240_F_102742441_cjf2he72a88M3Y5WPpWza2aQ9FNrqu1J.jpg"/>
            <p:cNvPicPr>
              <a:picLocks noChangeAspect="1"/>
            </p:cNvPicPr>
            <p:nvPr/>
          </p:nvPicPr>
          <p:blipFill>
            <a:blip r:embed="rId11" cstate="print"/>
            <a:srcRect r="50000" b="10000"/>
            <a:stretch>
              <a:fillRect/>
            </a:stretch>
          </p:blipFill>
          <p:spPr>
            <a:xfrm>
              <a:off x="7239000" y="4343399"/>
              <a:ext cx="838200" cy="106814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85800" y="5562600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Termite </a:t>
              </a:r>
            </a:p>
            <a:p>
              <a:pPr algn="ctr"/>
              <a:r>
                <a:rPr lang="en-US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control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09800" y="5562600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Bird</a:t>
              </a:r>
            </a:p>
            <a:p>
              <a:pPr algn="ctr"/>
              <a:r>
                <a:rPr lang="en-US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control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10000" y="5525869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Snake</a:t>
              </a:r>
            </a:p>
            <a:p>
              <a:pPr algn="ctr"/>
              <a:r>
                <a:rPr lang="en-US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Control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34000" y="5486400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Wasp </a:t>
              </a:r>
            </a:p>
            <a:p>
              <a:pPr algn="ctr"/>
              <a:r>
                <a:rPr lang="en-US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control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34200" y="5486400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Fly</a:t>
              </a:r>
            </a:p>
            <a:p>
              <a:pPr algn="ctr"/>
              <a:r>
                <a:rPr lang="en-US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Control</a:t>
              </a:r>
            </a:p>
          </p:txBody>
        </p:sp>
      </p:grpSp>
      <p:pic>
        <p:nvPicPr>
          <p:cNvPr id="27" name="Picture 26" descr="EL Logo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921" y="0"/>
            <a:ext cx="1447801" cy="77440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846007" y="129436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SERVICES OFFERED</a:t>
            </a:r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33799" y="1744405"/>
            <a:ext cx="51053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Larviciding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 Use of specialized larvicidal chemicals to control larva in mosquito breeding grounds</a:t>
            </a: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IRS (Indoor Residual Spraying)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 Colorless and odorless Synthetic pyrethroids (Contact poison) sprayed on the walls which has a residual effect  </a:t>
            </a:r>
          </a:p>
          <a:p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Cold Misting :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Specialized chemical emission in indoor areas for maximum penetration</a:t>
            </a:r>
          </a:p>
          <a:p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Fogging :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eliminate adult mosquitoes that refuge in the external areas of the premises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8" name="Picture 7" descr="354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799" y="1727920"/>
            <a:ext cx="2362201" cy="12788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2895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Culex</a:t>
            </a:r>
          </a:p>
        </p:txBody>
      </p:sp>
      <p:pic>
        <p:nvPicPr>
          <p:cNvPr id="10" name="Picture 9" descr="mosquito_928p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505200"/>
            <a:ext cx="1524000" cy="10313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3000" y="43434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Aedes</a:t>
            </a:r>
          </a:p>
        </p:txBody>
      </p:sp>
      <p:pic>
        <p:nvPicPr>
          <p:cNvPr id="12" name="Picture 11" descr="mosquito anophe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3600" y="4876800"/>
            <a:ext cx="1422400" cy="1066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0600" y="5867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Anopheles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1956" y="32484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PROCESS FOR MOSQUITO CONTROL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15" name="Picture 14" descr="EL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21" y="0"/>
            <a:ext cx="1463978" cy="7830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rman-cockroa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752600"/>
            <a:ext cx="1943100" cy="1295400"/>
          </a:xfrm>
          <a:prstGeom prst="rect">
            <a:avLst/>
          </a:prstGeom>
        </p:spPr>
      </p:pic>
      <p:pic>
        <p:nvPicPr>
          <p:cNvPr id="6" name="Picture 5" descr="american-cockroach-pest-contr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657600"/>
            <a:ext cx="2057398" cy="10286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2971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German Cockroach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953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American Cockroach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5600" y="2152233"/>
            <a:ext cx="5715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 Residual Chemical Spraying :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Strategic Chemical spraying in infected area 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Cracks &amp; Crevices Work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aerosols to inject pesticides into the tiny areas where target pests are hiding 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Gel Baiting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Treatment :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Gel spots are placed in strategic locations to exploit the cannibalistic tendency of cockroaches  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1552545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Clean - out  &amp; Baiting methods</a:t>
            </a:r>
          </a:p>
        </p:txBody>
      </p:sp>
      <p:pic>
        <p:nvPicPr>
          <p:cNvPr id="11" name="Picture 10" descr="EL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21" y="0"/>
            <a:ext cx="1463978" cy="7830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51956" y="32484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PROCESS FOR COCKROACH CONTROL</a:t>
            </a:r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lcas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828800"/>
            <a:ext cx="3657600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1000" y="504202"/>
            <a:ext cx="4724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Drill Fill And Seal Treatment :</a:t>
            </a: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Drill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 Drilling at tile level on the walls with a foot distance at 45°angle. </a:t>
            </a:r>
          </a:p>
          <a:p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Fill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 Filling and injecting the diluted termicide with domino effect inside the drilled holes repeating the process thrice with 2 hour gap.</a:t>
            </a:r>
          </a:p>
          <a:p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Seal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 Sealing or closing the holes with Chalk and pasting with white cement.</a:t>
            </a:r>
          </a:p>
          <a:p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 Foaming :</a:t>
            </a:r>
          </a:p>
          <a:p>
            <a:pPr lvl="0"/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Injecting / spraying the diluted oil based chemical on wooden fixtures and furniture</a:t>
            </a:r>
          </a:p>
          <a:p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EL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21" y="0"/>
            <a:ext cx="1463978" cy="7830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0" y="32484"/>
            <a:ext cx="6856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PROCESS FOR POST CONSTRUCTION ANTI-TERMITE TREATMENT</a:t>
            </a:r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447800"/>
            <a:ext cx="3657600" cy="426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1447800"/>
            <a:ext cx="4495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Soil treatment at excavation level of construction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Chemical drenching at 3 stages </a:t>
            </a:r>
          </a:p>
          <a:p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Stage1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Drenching the bottom and sides of foundation pit with specialized chemical </a:t>
            </a:r>
          </a:p>
          <a:p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Stage2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Chemical injection during earth refilling </a:t>
            </a:r>
          </a:p>
          <a:p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Stage3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Uniform chemical spray at plinth level </a:t>
            </a: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</a:t>
            </a:r>
          </a:p>
        </p:txBody>
      </p:sp>
      <p:pic>
        <p:nvPicPr>
          <p:cNvPr id="8" name="Picture 7" descr="EL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21" y="0"/>
            <a:ext cx="1463978" cy="7830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0" y="32484"/>
            <a:ext cx="6856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PROCESS FOR PRE CONSTRUCTION ANTI-TERMITE TREATMENT</a:t>
            </a:r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t-bait-stati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1678621" cy="1076325"/>
          </a:xfrm>
          <a:prstGeom prst="rect">
            <a:avLst/>
          </a:prstGeom>
        </p:spPr>
      </p:pic>
      <p:pic>
        <p:nvPicPr>
          <p:cNvPr id="6" name="Picture 5" descr="2301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276600"/>
            <a:ext cx="1893277" cy="1447800"/>
          </a:xfrm>
          <a:prstGeom prst="rect">
            <a:avLst/>
          </a:prstGeom>
        </p:spPr>
      </p:pic>
      <p:pic>
        <p:nvPicPr>
          <p:cNvPr id="7" name="Picture 6" descr="farmily-rat-trap-cage-rodent-vermin-humane-animal-pest-c-rodent-trap-mouse-rat-7a8eb8965b3cf8ce9fa55e9db541fa0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724400"/>
            <a:ext cx="1930400" cy="193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2667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External Bait Station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4800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Tamper resistant Bait Station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6400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Mechanical Trap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5200" y="1524000"/>
            <a:ext cx="5410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Three Line Defense</a:t>
            </a:r>
          </a:p>
          <a:p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Line Defense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External bait station is a see through device placed at the perimeter level of the premises to control  rodent entry from external area.</a:t>
            </a:r>
          </a:p>
          <a:p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Line Defense :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Tamper Resistant Bait stations have single entry point and are placed close to the building to control rodents entering indoors.</a:t>
            </a:r>
          </a:p>
          <a:p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Line Defense :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 of mechanical traps and manual traps used to trap rodents inside the building (Glue Board Traps are being banned)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EL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21" y="0"/>
            <a:ext cx="1463978" cy="7830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0" y="32484"/>
            <a:ext cx="6856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PROCESS FOR RODENT CONTROL</a:t>
            </a:r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M04033917[[fn=Berlin]]_novariants">
  <a:themeElements>
    <a:clrScheme name="Custom 1">
      <a:dk1>
        <a:srgbClr val="1A1C2D"/>
      </a:dk1>
      <a:lt1>
        <a:sysClr val="window" lastClr="FFFFFF"/>
      </a:lt1>
      <a:dk2>
        <a:srgbClr val="D8D8D8"/>
      </a:dk2>
      <a:lt2>
        <a:srgbClr val="DEF5FA"/>
      </a:lt2>
      <a:accent1>
        <a:srgbClr val="FFFFF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M04033917[[fn=Berlin]]_novariants" id="{309C13C0-3BE0-4E8F-8916-1D5516B3B5DD}" vid="{18E1BE87-7240-45DF-8788-3CAEB7F17A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tf00001029</Template>
  <TotalTime>3209</TotalTime>
  <Words>987</Words>
  <Application>Microsoft Office PowerPoint</Application>
  <PresentationFormat>On-screen Show (4:3)</PresentationFormat>
  <Paragraphs>195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TM04033917[[fn=Berlin]]_novariants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Ento Labs</dc:title>
  <dc:creator>Entolabs-Sha</dc:creator>
  <cp:lastModifiedBy>Ento labs</cp:lastModifiedBy>
  <cp:revision>164</cp:revision>
  <dcterms:created xsi:type="dcterms:W3CDTF">2006-08-16T00:00:00Z</dcterms:created>
  <dcterms:modified xsi:type="dcterms:W3CDTF">2023-06-05T05:10:04Z</dcterms:modified>
</cp:coreProperties>
</file>