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66" r:id="rId4"/>
    <p:sldId id="259" r:id="rId5"/>
    <p:sldId id="262" r:id="rId6"/>
    <p:sldId id="265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F7576A-72B3-4BED-BC81-8152E8505406}" type="doc">
      <dgm:prSet loTypeId="urn:microsoft.com/office/officeart/2005/8/layout/orgChart1" loCatId="hierarchy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IN"/>
        </a:p>
      </dgm:t>
    </dgm:pt>
    <dgm:pt modelId="{DE3BC2B5-5C1D-41DA-BBB8-8F563D8C4D13}" type="pres">
      <dgm:prSet presAssocID="{72F7576A-72B3-4BED-BC81-8152E850540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</dgm:ptLst>
  <dgm:cxnLst>
    <dgm:cxn modelId="{555DE61C-4E40-433E-B542-7F35C2E76BB9}" type="presOf" srcId="{72F7576A-72B3-4BED-BC81-8152E8505406}" destId="{DE3BC2B5-5C1D-41DA-BBB8-8F563D8C4D13}" srcOrd="0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18/12/2023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9"/>
          <p:cNvSpPr>
            <a:spLocks noChangeArrowheads="1"/>
          </p:cNvSpPr>
          <p:nvPr/>
        </p:nvSpPr>
        <p:spPr bwMode="auto">
          <a:xfrm>
            <a:off x="1371600" y="0"/>
            <a:ext cx="7772400" cy="6858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Company  Organization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Structure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4294967295"/>
          </p:nvPr>
        </p:nvSpPr>
        <p:spPr>
          <a:xfrm>
            <a:off x="0" y="6611779"/>
            <a:ext cx="2895600" cy="24622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GSE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971800" y="838200"/>
            <a:ext cx="2895600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895600" y="838200"/>
            <a:ext cx="335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Partner</a:t>
            </a:r>
          </a:p>
          <a:p>
            <a:pPr lvl="0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Mr. Bhange.ss/ Bade .GN</a:t>
            </a:r>
            <a:endParaRPr lang="en-I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971800" y="2286000"/>
            <a:ext cx="2895600" cy="990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124200" y="2438400"/>
            <a:ext cx="2209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2000" dirty="0" smtClean="0"/>
              <a:t>       </a:t>
            </a:r>
            <a:r>
              <a:rPr lang="en-US" sz="2000" b="1" dirty="0" smtClean="0"/>
              <a:t>Plant Head                        </a:t>
            </a:r>
            <a:r>
              <a:rPr lang="en-US" b="1" dirty="0" smtClean="0"/>
              <a:t>Mr. Marathe .S</a:t>
            </a:r>
            <a:endParaRPr lang="en-US" b="1" dirty="0"/>
          </a:p>
        </p:txBody>
      </p:sp>
      <p:cxnSp>
        <p:nvCxnSpPr>
          <p:cNvPr id="27" name="Straight Arrow Connector 26"/>
          <p:cNvCxnSpPr>
            <a:stCxn id="13" idx="2"/>
          </p:cNvCxnSpPr>
          <p:nvPr/>
        </p:nvCxnSpPr>
        <p:spPr>
          <a:xfrm rot="5400000">
            <a:off x="4152900" y="35433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62000" y="3810000"/>
            <a:ext cx="7772400" cy="158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572294" y="39997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2629694" y="39997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4687094" y="39997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6668294" y="39997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8343106" y="39997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76200" y="4191000"/>
            <a:ext cx="16764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-304800" y="41910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   </a:t>
            </a:r>
            <a:r>
              <a:rPr lang="en-US" sz="2000" b="1" dirty="0" smtClean="0"/>
              <a:t>      Quality Head  </a:t>
            </a:r>
          </a:p>
          <a:p>
            <a:r>
              <a:rPr lang="en-US" sz="1600" b="1" dirty="0" smtClean="0"/>
              <a:t>             Mr. </a:t>
            </a:r>
            <a:r>
              <a:rPr lang="en-US" sz="1600" b="1" dirty="0" err="1" smtClean="0"/>
              <a:t>Bade.G</a:t>
            </a:r>
            <a:endParaRPr lang="en-US" sz="1600" b="1" dirty="0"/>
          </a:p>
        </p:txBody>
      </p:sp>
      <p:sp>
        <p:nvSpPr>
          <p:cNvPr id="45" name="Rounded Rectangle 44"/>
          <p:cNvSpPr/>
          <p:nvPr/>
        </p:nvSpPr>
        <p:spPr>
          <a:xfrm>
            <a:off x="1905000" y="4191000"/>
            <a:ext cx="19050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1828800" y="42672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 Production Head                                                        </a:t>
            </a:r>
            <a:r>
              <a:rPr lang="en-US" sz="1400" b="1" dirty="0" smtClean="0"/>
              <a:t>Mr. Marathe.S</a:t>
            </a:r>
            <a:endParaRPr lang="en-US" sz="14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3810000" y="4191000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             NPD</a:t>
            </a:r>
          </a:p>
          <a:p>
            <a:r>
              <a:rPr lang="en-US" b="1" dirty="0" smtClean="0"/>
              <a:t>        Mr. Bhange </a:t>
            </a:r>
            <a:r>
              <a:rPr lang="en-US" b="1" dirty="0" err="1" smtClean="0"/>
              <a:t>ss</a:t>
            </a:r>
            <a:r>
              <a:rPr lang="en-US" b="1" dirty="0" smtClean="0"/>
              <a:t>/</a:t>
            </a:r>
          </a:p>
          <a:p>
            <a:r>
              <a:rPr lang="en-US" b="1" dirty="0" smtClean="0"/>
              <a:t>         Marathe.S</a:t>
            </a:r>
            <a:endParaRPr lang="en-US" b="1" dirty="0"/>
          </a:p>
        </p:txBody>
      </p:sp>
      <p:sp>
        <p:nvSpPr>
          <p:cNvPr id="48" name="Rounded Rectangle 47"/>
          <p:cNvSpPr/>
          <p:nvPr/>
        </p:nvSpPr>
        <p:spPr>
          <a:xfrm>
            <a:off x="3886200" y="4191000"/>
            <a:ext cx="21336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6096000" y="4191000"/>
            <a:ext cx="14478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6019800" y="41910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      </a:t>
            </a:r>
            <a:r>
              <a:rPr lang="en-US" b="1" dirty="0" smtClean="0"/>
              <a:t>HR Head</a:t>
            </a:r>
          </a:p>
          <a:p>
            <a:r>
              <a:rPr lang="en-US" b="1" dirty="0" smtClean="0"/>
              <a:t>   Mr. Bade.G</a:t>
            </a:r>
            <a:endParaRPr lang="en-US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7315200" y="4191000"/>
            <a:ext cx="236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     Maintenance </a:t>
            </a:r>
          </a:p>
          <a:p>
            <a:r>
              <a:rPr lang="en-US" b="1" dirty="0" smtClean="0"/>
              <a:t>               Head </a:t>
            </a:r>
          </a:p>
          <a:p>
            <a:r>
              <a:rPr lang="en-US" b="1" dirty="0" smtClean="0"/>
              <a:t>      Mr. Ghuge.SK</a:t>
            </a:r>
            <a:endParaRPr lang="en-US" b="1" dirty="0"/>
          </a:p>
        </p:txBody>
      </p:sp>
      <p:sp>
        <p:nvSpPr>
          <p:cNvPr id="95" name="Rounded Rectangle 94"/>
          <p:cNvSpPr/>
          <p:nvPr/>
        </p:nvSpPr>
        <p:spPr>
          <a:xfrm>
            <a:off x="7620000" y="4191000"/>
            <a:ext cx="15240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Rounded Rectangle 95"/>
          <p:cNvSpPr/>
          <p:nvPr/>
        </p:nvSpPr>
        <p:spPr>
          <a:xfrm>
            <a:off x="0" y="5334000"/>
            <a:ext cx="17526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extBox 96"/>
          <p:cNvSpPr txBox="1"/>
          <p:nvPr/>
        </p:nvSpPr>
        <p:spPr>
          <a:xfrm>
            <a:off x="0" y="55626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 1. </a:t>
            </a:r>
            <a:r>
              <a:rPr lang="en-US" b="1" dirty="0" err="1" smtClean="0"/>
              <a:t>Dhabe.S</a:t>
            </a:r>
            <a:endParaRPr lang="en-US" b="1" dirty="0" smtClean="0"/>
          </a:p>
          <a:p>
            <a:r>
              <a:rPr lang="en-US" b="1" dirty="0" smtClean="0"/>
              <a:t>  2.Doiphode .A</a:t>
            </a:r>
            <a:endParaRPr lang="en-US" b="1" dirty="0"/>
          </a:p>
        </p:txBody>
      </p:sp>
      <p:sp>
        <p:nvSpPr>
          <p:cNvPr id="98" name="Rounded Rectangle 97"/>
          <p:cNvSpPr/>
          <p:nvPr/>
        </p:nvSpPr>
        <p:spPr>
          <a:xfrm>
            <a:off x="1828800" y="5334000"/>
            <a:ext cx="19812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1905000" y="54102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1.Sandeep </a:t>
            </a:r>
          </a:p>
          <a:p>
            <a:r>
              <a:rPr lang="en-US" b="1" dirty="0" smtClean="0"/>
              <a:t>2.Baba saheb </a:t>
            </a:r>
            <a:endParaRPr lang="en-US" b="1" dirty="0"/>
          </a:p>
        </p:txBody>
      </p:sp>
      <p:sp>
        <p:nvSpPr>
          <p:cNvPr id="100" name="Rounded Rectangle 99"/>
          <p:cNvSpPr/>
          <p:nvPr/>
        </p:nvSpPr>
        <p:spPr>
          <a:xfrm>
            <a:off x="3886200" y="5334000"/>
            <a:ext cx="21336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100"/>
          <p:cNvSpPr txBox="1"/>
          <p:nvPr/>
        </p:nvSpPr>
        <p:spPr>
          <a:xfrm>
            <a:off x="3886200" y="5574268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</a:t>
            </a:r>
            <a:r>
              <a:rPr lang="en-US" b="1" dirty="0" smtClean="0"/>
              <a:t>Mr.Thakur.mk</a:t>
            </a:r>
            <a:endParaRPr lang="en-US" b="1" dirty="0"/>
          </a:p>
        </p:txBody>
      </p:sp>
      <p:sp>
        <p:nvSpPr>
          <p:cNvPr id="102" name="Rounded Rectangle 101"/>
          <p:cNvSpPr/>
          <p:nvPr/>
        </p:nvSpPr>
        <p:spPr>
          <a:xfrm>
            <a:off x="6019800" y="5334000"/>
            <a:ext cx="15240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Box 102"/>
          <p:cNvSpPr txBox="1"/>
          <p:nvPr/>
        </p:nvSpPr>
        <p:spPr>
          <a:xfrm>
            <a:off x="5943600" y="54864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 Mr. Kulkarni</a:t>
            </a:r>
            <a:endParaRPr lang="en-US" b="1" dirty="0"/>
          </a:p>
        </p:txBody>
      </p:sp>
      <p:sp>
        <p:nvSpPr>
          <p:cNvPr id="104" name="Rounded Rectangle 103"/>
          <p:cNvSpPr/>
          <p:nvPr/>
        </p:nvSpPr>
        <p:spPr>
          <a:xfrm>
            <a:off x="7620000" y="5334000"/>
            <a:ext cx="15240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extBox 104"/>
          <p:cNvSpPr txBox="1"/>
          <p:nvPr/>
        </p:nvSpPr>
        <p:spPr>
          <a:xfrm>
            <a:off x="7620000" y="52578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   Mr.Sandeep </a:t>
            </a:r>
            <a:endParaRPr lang="en-US" b="1" dirty="0"/>
          </a:p>
        </p:txBody>
      </p:sp>
      <p:pic>
        <p:nvPicPr>
          <p:cNvPr id="106" name="Picture 2" descr="D:\RAVI\COMPANY LOGO\G. S. Eng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42999" cy="691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object 22"/>
          <p:cNvSpPr txBox="1">
            <a:spLocks noGrp="1"/>
          </p:cNvSpPr>
          <p:nvPr>
            <p:ph type="sldNum" sz="quarter" idx="4294967295"/>
          </p:nvPr>
        </p:nvSpPr>
        <p:spPr>
          <a:xfrm>
            <a:off x="7391400" y="6477000"/>
            <a:ext cx="152400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39"/>
              </a:lnSpc>
            </a:pPr>
            <a:r>
              <a:rPr lang="en-US" spc="-5" dirty="0" smtClean="0"/>
              <a:t>Slide No.:- 4of 7</a:t>
            </a:r>
            <a:endParaRPr spc="-5" dirty="0"/>
          </a:p>
        </p:txBody>
      </p:sp>
      <p:cxnSp>
        <p:nvCxnSpPr>
          <p:cNvPr id="54" name="Straight Arrow Connector 53"/>
          <p:cNvCxnSpPr/>
          <p:nvPr/>
        </p:nvCxnSpPr>
        <p:spPr>
          <a:xfrm rot="5400000">
            <a:off x="4153694" y="2018506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3" name="Rectangle 9"/>
          <p:cNvSpPr>
            <a:spLocks noChangeArrowheads="1"/>
          </p:cNvSpPr>
          <p:nvPr/>
        </p:nvSpPr>
        <p:spPr bwMode="auto">
          <a:xfrm>
            <a:off x="1143000" y="0"/>
            <a:ext cx="8001000" cy="685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Company Organization Structure</a:t>
            </a:r>
          </a:p>
        </p:txBody>
      </p:sp>
    </p:spTree>
    <p:extLst>
      <p:ext uri="{BB962C8B-B14F-4D97-AF65-F5344CB8AC3E}">
        <p14:creationId xmlns="" xmlns:p14="http://schemas.microsoft.com/office/powerpoint/2010/main" val="252515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-228600"/>
            <a:ext cx="3810000" cy="1371600"/>
          </a:xfrm>
        </p:spPr>
        <p:txBody>
          <a:bodyPr/>
          <a:lstStyle/>
          <a:p>
            <a:pPr eaLnBrk="1" hangingPunct="1"/>
            <a:r>
              <a:rPr lang="en-US" altLang="en-US" sz="2200" b="1">
                <a:solidFill>
                  <a:srgbClr val="0000FF"/>
                </a:solidFill>
                <a:latin typeface="Trebuchet MS" pitchFamily="34" charset="0"/>
              </a:rPr>
              <a:t>TPM Policy</a:t>
            </a: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228600" y="228600"/>
            <a:ext cx="12954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000" dirty="0">
                <a:latin typeface="Times New Roman" pitchFamily="18" charset="0"/>
              </a:rPr>
              <a:t>Co. Logo</a:t>
            </a:r>
          </a:p>
        </p:txBody>
      </p:sp>
      <p:sp>
        <p:nvSpPr>
          <p:cNvPr id="9222" name="Rectangle 9"/>
          <p:cNvSpPr>
            <a:spLocks noChangeArrowheads="1"/>
          </p:cNvSpPr>
          <p:nvPr/>
        </p:nvSpPr>
        <p:spPr bwMode="auto">
          <a:xfrm>
            <a:off x="1371600" y="0"/>
            <a:ext cx="7772400" cy="685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QA Organization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Structure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609600" cy="365125"/>
          </a:xfrm>
        </p:spPr>
        <p:txBody>
          <a:bodyPr/>
          <a:lstStyle/>
          <a:p>
            <a:pPr>
              <a:defRPr/>
            </a:pPr>
            <a:fld id="{31FC19FF-E7E0-45A7-B66F-EC51FA0E4F34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OME M-113                   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352800" y="838200"/>
            <a:ext cx="2286000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276600" y="990600"/>
            <a:ext cx="2286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2000" dirty="0" smtClean="0"/>
              <a:t>   Plant Head                       </a:t>
            </a:r>
            <a:r>
              <a:rPr lang="en-US" dirty="0" smtClean="0"/>
              <a:t>Mr.Marathe.S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3276600" y="2286000"/>
            <a:ext cx="2362200" cy="990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352800" y="2438400"/>
            <a:ext cx="2209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2000" dirty="0" smtClean="0"/>
              <a:t>QA Head                       </a:t>
            </a:r>
            <a:r>
              <a:rPr lang="en-US" dirty="0" smtClean="0"/>
              <a:t>Mr. </a:t>
            </a:r>
            <a:r>
              <a:rPr lang="en-US" dirty="0" err="1" smtClean="0"/>
              <a:t>Ganesh</a:t>
            </a:r>
            <a:r>
              <a:rPr lang="en-US" dirty="0" smtClean="0"/>
              <a:t> Bade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1" idx="2"/>
          </p:cNvCxnSpPr>
          <p:nvPr/>
        </p:nvCxnSpPr>
        <p:spPr>
          <a:xfrm rot="5400000">
            <a:off x="4229100" y="20193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248400" y="2286000"/>
            <a:ext cx="24384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248400" y="24384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 &amp; QMS Document Monitoring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3" idx="3"/>
            <a:endCxn id="19" idx="1"/>
          </p:cNvCxnSpPr>
          <p:nvPr/>
        </p:nvCxnSpPr>
        <p:spPr>
          <a:xfrm flipV="1">
            <a:off x="5638800" y="2761566"/>
            <a:ext cx="609600" cy="197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3" idx="2"/>
          </p:cNvCxnSpPr>
          <p:nvPr/>
        </p:nvCxnSpPr>
        <p:spPr>
          <a:xfrm rot="5400000">
            <a:off x="4191000" y="35433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62000" y="3810000"/>
            <a:ext cx="67818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572294" y="3999706"/>
            <a:ext cx="3810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7354094" y="3999706"/>
            <a:ext cx="3810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152400" y="4191000"/>
            <a:ext cx="21336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228600" y="42672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Inward Quality Mr. Subhash Dhabe</a:t>
            </a:r>
            <a:endParaRPr lang="en-US" sz="1600" b="1" dirty="0"/>
          </a:p>
        </p:txBody>
      </p:sp>
      <p:sp>
        <p:nvSpPr>
          <p:cNvPr id="54" name="Rectangle 53"/>
          <p:cNvSpPr/>
          <p:nvPr/>
        </p:nvSpPr>
        <p:spPr>
          <a:xfrm>
            <a:off x="152400" y="5410200"/>
            <a:ext cx="2133600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152400" y="5392579"/>
            <a:ext cx="1994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1. Raw Materials Inspection </a:t>
            </a:r>
            <a:endParaRPr lang="en-US" sz="12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152400" y="5562600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2. Supplier Audit Plan</a:t>
            </a:r>
            <a:endParaRPr lang="en-US" sz="12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152400" y="5715000"/>
            <a:ext cx="213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3. Rejection Data Monitoring</a:t>
            </a:r>
            <a:endParaRPr lang="en-US" sz="12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152400" y="5943600"/>
            <a:ext cx="1981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4. Supplier PPM Monitoring </a:t>
            </a:r>
            <a:endParaRPr lang="en-US" sz="1200" b="1" dirty="0"/>
          </a:p>
        </p:txBody>
      </p:sp>
      <p:cxnSp>
        <p:nvCxnSpPr>
          <p:cNvPr id="61" name="Straight Arrow Connector 60"/>
          <p:cNvCxnSpPr>
            <a:stCxn id="40" idx="2"/>
            <a:endCxn id="54" idx="0"/>
          </p:cNvCxnSpPr>
          <p:nvPr/>
        </p:nvCxnSpPr>
        <p:spPr>
          <a:xfrm>
            <a:off x="1219200" y="5029200"/>
            <a:ext cx="0" cy="3810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ounded Rectangle 92"/>
          <p:cNvSpPr/>
          <p:nvPr/>
        </p:nvSpPr>
        <p:spPr>
          <a:xfrm>
            <a:off x="6248400" y="4191000"/>
            <a:ext cx="27432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/>
          <p:cNvSpPr txBox="1"/>
          <p:nvPr/>
        </p:nvSpPr>
        <p:spPr>
          <a:xfrm>
            <a:off x="6705600" y="4267200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In process Quality</a:t>
            </a:r>
          </a:p>
          <a:p>
            <a:r>
              <a:rPr lang="en-US" sz="1600" b="1" dirty="0" smtClean="0"/>
              <a:t> Mr. Ashok Doiphode</a:t>
            </a:r>
            <a:endParaRPr lang="en-US" sz="1600" b="1" dirty="0"/>
          </a:p>
        </p:txBody>
      </p:sp>
      <p:sp>
        <p:nvSpPr>
          <p:cNvPr id="103" name="Rectangle 102"/>
          <p:cNvSpPr/>
          <p:nvPr/>
        </p:nvSpPr>
        <p:spPr>
          <a:xfrm>
            <a:off x="6248400" y="5410200"/>
            <a:ext cx="2667000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6172200" y="5410200"/>
            <a:ext cx="27031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  1. Setting Approval Report Monitoring</a:t>
            </a:r>
            <a:endParaRPr lang="en-US" sz="1200" b="1" dirty="0"/>
          </a:p>
        </p:txBody>
      </p:sp>
      <p:sp>
        <p:nvSpPr>
          <p:cNvPr id="105" name="TextBox 104"/>
          <p:cNvSpPr txBox="1"/>
          <p:nvPr/>
        </p:nvSpPr>
        <p:spPr>
          <a:xfrm>
            <a:off x="6219176" y="5638800"/>
            <a:ext cx="2391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2. FFPA &amp; LFPA  Report Monitoring</a:t>
            </a:r>
            <a:endParaRPr lang="en-US" sz="1200" b="1" dirty="0"/>
          </a:p>
        </p:txBody>
      </p:sp>
      <p:sp>
        <p:nvSpPr>
          <p:cNvPr id="106" name="TextBox 105"/>
          <p:cNvSpPr txBox="1"/>
          <p:nvPr/>
        </p:nvSpPr>
        <p:spPr>
          <a:xfrm>
            <a:off x="6219176" y="5867400"/>
            <a:ext cx="2924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3. Process Parameter Report Monitoring</a:t>
            </a:r>
          </a:p>
          <a:p>
            <a:r>
              <a:rPr lang="en-US" sz="1200" b="1" dirty="0" smtClean="0"/>
              <a:t>4.In House Rejection Monitoring</a:t>
            </a:r>
          </a:p>
          <a:p>
            <a:r>
              <a:rPr lang="en-US" sz="1200" b="1" dirty="0" smtClean="0"/>
              <a:t>5.Inprocess Inspection </a:t>
            </a:r>
            <a:endParaRPr lang="en-US" sz="1200" b="1" dirty="0"/>
          </a:p>
        </p:txBody>
      </p:sp>
      <p:cxnSp>
        <p:nvCxnSpPr>
          <p:cNvPr id="108" name="Straight Arrow Connector 107"/>
          <p:cNvCxnSpPr/>
          <p:nvPr/>
        </p:nvCxnSpPr>
        <p:spPr>
          <a:xfrm>
            <a:off x="7543800" y="5029200"/>
            <a:ext cx="0" cy="3810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0" name="Picture 2" descr="D:\RAVI\COMPANY LOGO\G. S. Eng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71599" cy="691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52515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-228600"/>
            <a:ext cx="3810000" cy="1371600"/>
          </a:xfrm>
        </p:spPr>
        <p:txBody>
          <a:bodyPr/>
          <a:lstStyle/>
          <a:p>
            <a:pPr eaLnBrk="1" hangingPunct="1"/>
            <a:r>
              <a:rPr lang="en-US" altLang="en-US" sz="2200" b="1">
                <a:solidFill>
                  <a:srgbClr val="0000FF"/>
                </a:solidFill>
                <a:latin typeface="Trebuchet MS" pitchFamily="34" charset="0"/>
              </a:rPr>
              <a:t>TPM Policy</a:t>
            </a: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228600" y="228600"/>
            <a:ext cx="12954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000">
                <a:latin typeface="Times New Roman" pitchFamily="18" charset="0"/>
              </a:rPr>
              <a:t>Co. Logo</a:t>
            </a:r>
          </a:p>
        </p:txBody>
      </p:sp>
      <p:pic>
        <p:nvPicPr>
          <p:cNvPr id="8" name="Picture 7" descr="D:\RAVI\COMPANY LOGO\New folder\Om Mahabal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71600" cy="685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222" name="Rectangle 9"/>
          <p:cNvSpPr>
            <a:spLocks noChangeArrowheads="1"/>
          </p:cNvSpPr>
          <p:nvPr/>
        </p:nvSpPr>
        <p:spPr bwMode="auto">
          <a:xfrm>
            <a:off x="1371600" y="0"/>
            <a:ext cx="7772400" cy="685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QA Organization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Structure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609600" cy="365125"/>
          </a:xfrm>
        </p:spPr>
        <p:txBody>
          <a:bodyPr/>
          <a:lstStyle/>
          <a:p>
            <a:pPr>
              <a:defRPr/>
            </a:pPr>
            <a:fld id="{31FC19FF-E7E0-45A7-B66F-EC51FA0E4F34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OME M-113                   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352800" y="838200"/>
            <a:ext cx="22860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276600" y="838200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2000" b="1" dirty="0" smtClean="0"/>
              <a:t>   Plant Head                       </a:t>
            </a:r>
            <a:r>
              <a:rPr lang="en-US" sz="2000" b="1" dirty="0" err="1" smtClean="0"/>
              <a:t>Mr.Marathe.S</a:t>
            </a:r>
            <a:endParaRPr lang="en-US" sz="2000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3276600" y="1981200"/>
            <a:ext cx="2362200" cy="990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276600" y="20574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2000" dirty="0" smtClean="0"/>
              <a:t>     </a:t>
            </a:r>
            <a:r>
              <a:rPr lang="en-US" sz="2000" b="1" dirty="0" smtClean="0"/>
              <a:t>Plant QA Head                    Mr. </a:t>
            </a:r>
            <a:r>
              <a:rPr lang="en-US" sz="2000" b="1" dirty="0" err="1" smtClean="0"/>
              <a:t>Ganesh</a:t>
            </a:r>
            <a:r>
              <a:rPr lang="en-US" sz="2000" b="1" dirty="0" smtClean="0"/>
              <a:t> Bade</a:t>
            </a:r>
            <a:endParaRPr lang="en-US" sz="2000" b="1" dirty="0"/>
          </a:p>
        </p:txBody>
      </p:sp>
      <p:cxnSp>
        <p:nvCxnSpPr>
          <p:cNvPr id="17" name="Straight Arrow Connector 16"/>
          <p:cNvCxnSpPr>
            <a:stCxn id="11" idx="2"/>
          </p:cNvCxnSpPr>
          <p:nvPr/>
        </p:nvCxnSpPr>
        <p:spPr>
          <a:xfrm rot="5400000">
            <a:off x="4343400" y="18288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3352800" y="3200400"/>
            <a:ext cx="2888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Role &amp; Responsibility</a:t>
            </a:r>
            <a:endParaRPr lang="en-US" sz="2400" b="1" dirty="0"/>
          </a:p>
        </p:txBody>
      </p:sp>
      <p:cxnSp>
        <p:nvCxnSpPr>
          <p:cNvPr id="103" name="Straight Arrow Connector 102"/>
          <p:cNvCxnSpPr/>
          <p:nvPr/>
        </p:nvCxnSpPr>
        <p:spPr>
          <a:xfrm rot="5400000">
            <a:off x="4267994" y="31234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609600" y="3581400"/>
            <a:ext cx="822885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1. Handling Customer Complaints </a:t>
            </a:r>
          </a:p>
          <a:p>
            <a:r>
              <a:rPr lang="en-US" b="1" dirty="0" smtClean="0"/>
              <a:t>2.Lead  QA In –Coming , In process &amp; Final Inspection .</a:t>
            </a:r>
          </a:p>
          <a:p>
            <a:r>
              <a:rPr lang="en-US" b="1" dirty="0" smtClean="0"/>
              <a:t>3.Control &amp; Monitoring Daily In-coming ,In process &amp; Final Inspection</a:t>
            </a:r>
          </a:p>
          <a:p>
            <a:r>
              <a:rPr lang="en-US" b="1" dirty="0" smtClean="0"/>
              <a:t>4.Lead In New Project For Adler project &amp; Yamaha &amp; H10D Break Lever.</a:t>
            </a:r>
          </a:p>
          <a:p>
            <a:r>
              <a:rPr lang="en-US" b="1" dirty="0" smtClean="0"/>
              <a:t>5. Ensure Availability Of Measuring  Equipment Gauge &amp; Instrument.</a:t>
            </a:r>
          </a:p>
          <a:p>
            <a:r>
              <a:rPr lang="en-US" b="1" dirty="0" smtClean="0"/>
              <a:t>6.Handling Customer System, Product &amp; Process  Audit as per Plan.</a:t>
            </a:r>
          </a:p>
          <a:p>
            <a:r>
              <a:rPr lang="en-US" b="1" dirty="0" smtClean="0"/>
              <a:t>7.Customer CAPA</a:t>
            </a:r>
          </a:p>
          <a:p>
            <a:r>
              <a:rPr lang="en-US" b="1" dirty="0" smtClean="0"/>
              <a:t>8.Customer PPAP Document  Made</a:t>
            </a:r>
          </a:p>
          <a:p>
            <a:r>
              <a:rPr lang="en-US" b="1" dirty="0" smtClean="0"/>
              <a:t>9.Control&amp; Monitor New sample Under Development Activity</a:t>
            </a:r>
          </a:p>
          <a:p>
            <a:r>
              <a:rPr lang="en-US" b="1" dirty="0" smtClean="0"/>
              <a:t>10.Drawing Management (Maintain  &amp;Monitoring New Part Development Drawing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2515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-228600"/>
            <a:ext cx="3810000" cy="1371600"/>
          </a:xfrm>
        </p:spPr>
        <p:txBody>
          <a:bodyPr/>
          <a:lstStyle/>
          <a:p>
            <a:pPr eaLnBrk="1" hangingPunct="1"/>
            <a:r>
              <a:rPr lang="en-US" altLang="en-US" sz="2200" b="1">
                <a:solidFill>
                  <a:srgbClr val="0000FF"/>
                </a:solidFill>
                <a:latin typeface="Trebuchet MS" pitchFamily="34" charset="0"/>
              </a:rPr>
              <a:t>TPM Policy</a:t>
            </a: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228600" y="228600"/>
            <a:ext cx="12954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000" dirty="0">
                <a:latin typeface="Times New Roman" pitchFamily="18" charset="0"/>
              </a:rPr>
              <a:t>Co. Logo</a:t>
            </a:r>
          </a:p>
        </p:txBody>
      </p:sp>
      <p:sp>
        <p:nvSpPr>
          <p:cNvPr id="9222" name="Rectangle 9"/>
          <p:cNvSpPr>
            <a:spLocks noChangeArrowheads="1"/>
          </p:cNvSpPr>
          <p:nvPr/>
        </p:nvSpPr>
        <p:spPr bwMode="auto">
          <a:xfrm>
            <a:off x="1371600" y="0"/>
            <a:ext cx="7772400" cy="685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Production  Organization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Structure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609600" cy="365125"/>
          </a:xfrm>
        </p:spPr>
        <p:txBody>
          <a:bodyPr/>
          <a:lstStyle/>
          <a:p>
            <a:pPr>
              <a:defRPr/>
            </a:pPr>
            <a:fld id="{31FC19FF-E7E0-45A7-B66F-EC51FA0E4F34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OME M-113                    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="" xmlns:a16="http://schemas.microsoft.com/office/drawing/2014/main" id="{2B238EBD-272D-4EDE-942E-201945CA4E4D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812764562"/>
              </p:ext>
            </p:extLst>
          </p:nvPr>
        </p:nvGraphicFramePr>
        <p:xfrm>
          <a:off x="152400" y="838200"/>
          <a:ext cx="89154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3352800" y="838200"/>
            <a:ext cx="2286000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276600" y="990600"/>
            <a:ext cx="2286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2000" b="1" dirty="0" smtClean="0"/>
              <a:t>   Plant Head                       </a:t>
            </a:r>
            <a:r>
              <a:rPr lang="en-US" b="1" dirty="0" smtClean="0"/>
              <a:t>Mr.Marathe .S</a:t>
            </a:r>
            <a:endParaRPr lang="en-US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3276600" y="2286000"/>
            <a:ext cx="2362200" cy="990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200400" y="2438400"/>
            <a:ext cx="2514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2000" b="1" dirty="0" smtClean="0"/>
              <a:t>    Production  Head                    </a:t>
            </a:r>
            <a:r>
              <a:rPr lang="en-US" b="1" dirty="0" smtClean="0"/>
              <a:t>Mr. Marathe .S</a:t>
            </a:r>
            <a:endParaRPr lang="en-US" b="1" dirty="0"/>
          </a:p>
        </p:txBody>
      </p:sp>
      <p:cxnSp>
        <p:nvCxnSpPr>
          <p:cNvPr id="17" name="Straight Arrow Connector 16"/>
          <p:cNvCxnSpPr>
            <a:stCxn id="11" idx="2"/>
          </p:cNvCxnSpPr>
          <p:nvPr/>
        </p:nvCxnSpPr>
        <p:spPr>
          <a:xfrm flipH="1">
            <a:off x="4495006" y="1752600"/>
            <a:ext cx="794" cy="5341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228600" y="3505200"/>
            <a:ext cx="378135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Role &amp; Responsibilities :- </a:t>
            </a:r>
          </a:p>
          <a:p>
            <a:endParaRPr lang="en-US" b="1" dirty="0" smtClean="0"/>
          </a:p>
          <a:p>
            <a:r>
              <a:rPr lang="en-US" b="1" dirty="0" smtClean="0"/>
              <a:t>1.PPC Monitoring</a:t>
            </a:r>
          </a:p>
          <a:p>
            <a:r>
              <a:rPr lang="en-US" b="1" dirty="0" smtClean="0"/>
              <a:t>2.New Part Development Monitoring.</a:t>
            </a:r>
          </a:p>
          <a:p>
            <a:r>
              <a:rPr lang="en-US" b="1" dirty="0" smtClean="0"/>
              <a:t>3.Lead Of Production Monitoring.</a:t>
            </a:r>
          </a:p>
          <a:p>
            <a:r>
              <a:rPr lang="en-US" b="1" dirty="0" smtClean="0"/>
              <a:t>4. In house Rejection Monitoring.</a:t>
            </a:r>
          </a:p>
          <a:p>
            <a:r>
              <a:rPr lang="en-US" b="1" dirty="0" smtClean="0"/>
              <a:t>5.Sechduling Monitoring.</a:t>
            </a:r>
          </a:p>
          <a:p>
            <a:r>
              <a:rPr lang="en-US" b="1" dirty="0" smtClean="0"/>
              <a:t>6. Supplier Monitoring</a:t>
            </a:r>
            <a:endParaRPr lang="en-US" b="1" dirty="0"/>
          </a:p>
        </p:txBody>
      </p:sp>
      <p:pic>
        <p:nvPicPr>
          <p:cNvPr id="90" name="Picture 2" descr="D:\RAVI\COMPANY LOGO\G. S. Engg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1371599" cy="691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52515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-228600"/>
            <a:ext cx="3810000" cy="1371600"/>
          </a:xfrm>
        </p:spPr>
        <p:txBody>
          <a:bodyPr/>
          <a:lstStyle/>
          <a:p>
            <a:pPr eaLnBrk="1" hangingPunct="1"/>
            <a:r>
              <a:rPr lang="en-US" altLang="en-US" sz="2200" b="1">
                <a:solidFill>
                  <a:srgbClr val="0000FF"/>
                </a:solidFill>
                <a:latin typeface="Trebuchet MS" pitchFamily="34" charset="0"/>
              </a:rPr>
              <a:t>TPM Policy</a:t>
            </a: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228600" y="228600"/>
            <a:ext cx="12954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000" dirty="0">
                <a:latin typeface="Times New Roman" pitchFamily="18" charset="0"/>
              </a:rPr>
              <a:t>Co. Logo</a:t>
            </a:r>
          </a:p>
        </p:txBody>
      </p:sp>
      <p:sp>
        <p:nvSpPr>
          <p:cNvPr id="9222" name="Rectangle 9"/>
          <p:cNvSpPr>
            <a:spLocks noChangeArrowheads="1"/>
          </p:cNvSpPr>
          <p:nvPr/>
        </p:nvSpPr>
        <p:spPr bwMode="auto">
          <a:xfrm>
            <a:off x="1371600" y="0"/>
            <a:ext cx="7772400" cy="685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NPD Organization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Structure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609600" cy="365125"/>
          </a:xfrm>
        </p:spPr>
        <p:txBody>
          <a:bodyPr/>
          <a:lstStyle/>
          <a:p>
            <a:pPr>
              <a:defRPr/>
            </a:pPr>
            <a:fld id="{31FC19FF-E7E0-45A7-B66F-EC51FA0E4F34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OME M-113                   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352800" y="838200"/>
            <a:ext cx="2590800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276600" y="990600"/>
            <a:ext cx="2286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2000" b="1" dirty="0" smtClean="0"/>
              <a:t>   Plant Head                       </a:t>
            </a:r>
            <a:r>
              <a:rPr lang="en-US" b="1" dirty="0" smtClean="0"/>
              <a:t>Mr.Marathe . S</a:t>
            </a:r>
            <a:endParaRPr lang="en-US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3352800" y="2209800"/>
            <a:ext cx="2667000" cy="990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352800" y="2362200"/>
            <a:ext cx="2667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2000" b="1" dirty="0" smtClean="0"/>
              <a:t>NPD</a:t>
            </a:r>
          </a:p>
          <a:p>
            <a:pPr marL="342900" indent="-342900" algn="ctr"/>
            <a:r>
              <a:rPr lang="en-US" b="1" dirty="0" smtClean="0"/>
              <a:t>Mr.Bhange.ss/Marathe .S</a:t>
            </a:r>
            <a:endParaRPr lang="en-US" b="1" dirty="0"/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4648200" y="17526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228600" y="3505200"/>
            <a:ext cx="277928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Role &amp; Responsibilities :- </a:t>
            </a:r>
          </a:p>
          <a:p>
            <a:endParaRPr lang="en-US" b="1" dirty="0" smtClean="0"/>
          </a:p>
          <a:p>
            <a:r>
              <a:rPr lang="en-US" b="1" dirty="0" smtClean="0"/>
              <a:t>1. New Part  Drawing study</a:t>
            </a:r>
          </a:p>
          <a:p>
            <a:r>
              <a:rPr lang="en-US" b="1" dirty="0" smtClean="0"/>
              <a:t>2. Feasibility study </a:t>
            </a:r>
          </a:p>
          <a:p>
            <a:r>
              <a:rPr lang="en-US" b="1" dirty="0" smtClean="0"/>
              <a:t>3. Fixture &amp; Tooling design</a:t>
            </a:r>
          </a:p>
          <a:p>
            <a:r>
              <a:rPr lang="en-US" b="1" dirty="0" smtClean="0"/>
              <a:t>4. Instrument &amp; Gauging </a:t>
            </a:r>
          </a:p>
        </p:txBody>
      </p:sp>
      <p:pic>
        <p:nvPicPr>
          <p:cNvPr id="95" name="Picture 2" descr="D:\RAVI\COMPANY LOGO\G. S. Eng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71599" cy="691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52515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-228600"/>
            <a:ext cx="3810000" cy="1371600"/>
          </a:xfrm>
        </p:spPr>
        <p:txBody>
          <a:bodyPr/>
          <a:lstStyle/>
          <a:p>
            <a:pPr eaLnBrk="1" hangingPunct="1"/>
            <a:r>
              <a:rPr lang="en-US" altLang="en-US" sz="2200" b="1">
                <a:solidFill>
                  <a:srgbClr val="0000FF"/>
                </a:solidFill>
                <a:latin typeface="Trebuchet MS" pitchFamily="34" charset="0"/>
              </a:rPr>
              <a:t>TPM Policy</a:t>
            </a: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228600" y="228600"/>
            <a:ext cx="12954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000" dirty="0">
                <a:latin typeface="Times New Roman" pitchFamily="18" charset="0"/>
              </a:rPr>
              <a:t>Co. Logo</a:t>
            </a:r>
          </a:p>
        </p:txBody>
      </p:sp>
      <p:sp>
        <p:nvSpPr>
          <p:cNvPr id="9222" name="Rectangle 9"/>
          <p:cNvSpPr>
            <a:spLocks noChangeArrowheads="1"/>
          </p:cNvSpPr>
          <p:nvPr/>
        </p:nvSpPr>
        <p:spPr bwMode="auto">
          <a:xfrm>
            <a:off x="1371600" y="0"/>
            <a:ext cx="7772400" cy="685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QA Organization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Structure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609600" cy="365125"/>
          </a:xfrm>
        </p:spPr>
        <p:txBody>
          <a:bodyPr/>
          <a:lstStyle/>
          <a:p>
            <a:pPr>
              <a:defRPr/>
            </a:pPr>
            <a:fld id="{31FC19FF-E7E0-45A7-B66F-EC51FA0E4F34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OME M-113                   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352800" y="838200"/>
            <a:ext cx="2590800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276600" y="990600"/>
            <a:ext cx="2286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2000" b="1" dirty="0" smtClean="0"/>
              <a:t>   Plant Head                       </a:t>
            </a:r>
            <a:r>
              <a:rPr lang="en-US" b="1" dirty="0" smtClean="0"/>
              <a:t>Mr.Marathe . S</a:t>
            </a:r>
            <a:endParaRPr lang="en-US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3352800" y="2209800"/>
            <a:ext cx="2667000" cy="990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352800" y="2362200"/>
            <a:ext cx="2667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2000" b="1" dirty="0" smtClean="0"/>
              <a:t>NPD</a:t>
            </a:r>
          </a:p>
          <a:p>
            <a:pPr marL="342900" indent="-342900" algn="ctr"/>
            <a:r>
              <a:rPr lang="en-US" b="1" dirty="0" smtClean="0"/>
              <a:t>Mr.Bhange.ss/Marathe .S</a:t>
            </a:r>
            <a:endParaRPr lang="en-US" b="1" dirty="0"/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4648200" y="17526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228600" y="3505200"/>
            <a:ext cx="277928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Role &amp; Responsibilities :- </a:t>
            </a:r>
          </a:p>
          <a:p>
            <a:endParaRPr lang="en-US" b="1" dirty="0" smtClean="0"/>
          </a:p>
          <a:p>
            <a:r>
              <a:rPr lang="en-US" b="1" dirty="0" smtClean="0"/>
              <a:t>1. New Part  Drawing study</a:t>
            </a:r>
          </a:p>
          <a:p>
            <a:r>
              <a:rPr lang="en-US" b="1" dirty="0" smtClean="0"/>
              <a:t>2. Feasibility study </a:t>
            </a:r>
          </a:p>
          <a:p>
            <a:r>
              <a:rPr lang="en-US" b="1" dirty="0" smtClean="0"/>
              <a:t>3. Fixture &amp; Tooling design</a:t>
            </a:r>
          </a:p>
          <a:p>
            <a:r>
              <a:rPr lang="en-US" b="1" dirty="0" smtClean="0"/>
              <a:t>4. Instrument &amp; Gauging </a:t>
            </a:r>
          </a:p>
        </p:txBody>
      </p:sp>
      <p:pic>
        <p:nvPicPr>
          <p:cNvPr id="95" name="Picture 2" descr="D:\RAVI\COMPANY LOGO\G. S. Eng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71599" cy="691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52515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-228600"/>
            <a:ext cx="3810000" cy="1371600"/>
          </a:xfrm>
        </p:spPr>
        <p:txBody>
          <a:bodyPr/>
          <a:lstStyle/>
          <a:p>
            <a:pPr eaLnBrk="1" hangingPunct="1"/>
            <a:r>
              <a:rPr lang="en-US" altLang="en-US" sz="2200" b="1">
                <a:solidFill>
                  <a:srgbClr val="0000FF"/>
                </a:solidFill>
                <a:latin typeface="Trebuchet MS" pitchFamily="34" charset="0"/>
              </a:rPr>
              <a:t>TPM Policy</a:t>
            </a: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228600" y="228600"/>
            <a:ext cx="12954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000" dirty="0">
                <a:latin typeface="Times New Roman" pitchFamily="18" charset="0"/>
              </a:rPr>
              <a:t>Co. Logo</a:t>
            </a:r>
          </a:p>
        </p:txBody>
      </p:sp>
      <p:sp>
        <p:nvSpPr>
          <p:cNvPr id="9222" name="Rectangle 9"/>
          <p:cNvSpPr>
            <a:spLocks noChangeArrowheads="1"/>
          </p:cNvSpPr>
          <p:nvPr/>
        </p:nvSpPr>
        <p:spPr bwMode="auto">
          <a:xfrm>
            <a:off x="1371600" y="0"/>
            <a:ext cx="7772400" cy="685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HR Organization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Structure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609600" cy="365125"/>
          </a:xfrm>
        </p:spPr>
        <p:txBody>
          <a:bodyPr/>
          <a:lstStyle/>
          <a:p>
            <a:pPr>
              <a:defRPr/>
            </a:pPr>
            <a:fld id="{31FC19FF-E7E0-45A7-B66F-EC51FA0E4F34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OME M-113                   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352800" y="838200"/>
            <a:ext cx="2590800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276600" y="990600"/>
            <a:ext cx="2286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2000" b="1" dirty="0" smtClean="0"/>
              <a:t>   Plant Head                       </a:t>
            </a:r>
            <a:r>
              <a:rPr lang="en-US" b="1" dirty="0" smtClean="0"/>
              <a:t>Mr.Marathe . S</a:t>
            </a:r>
            <a:endParaRPr lang="en-US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3352800" y="2209800"/>
            <a:ext cx="2667000" cy="990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352800" y="2362200"/>
            <a:ext cx="2667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2000" b="1" dirty="0" smtClean="0"/>
              <a:t>HR HEAD </a:t>
            </a:r>
          </a:p>
          <a:p>
            <a:pPr marL="342900" indent="-342900" algn="ctr"/>
            <a:r>
              <a:rPr lang="en-US" b="1" dirty="0" smtClean="0"/>
              <a:t>Mr.Ganesh Bade</a:t>
            </a:r>
            <a:endParaRPr lang="en-US" b="1" dirty="0"/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4648200" y="17526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228600" y="3505200"/>
            <a:ext cx="433163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Role &amp; Responsibilities :- </a:t>
            </a:r>
          </a:p>
          <a:p>
            <a:endParaRPr lang="en-US" b="1" dirty="0" smtClean="0"/>
          </a:p>
          <a:p>
            <a:r>
              <a:rPr lang="en-US" b="1" dirty="0" smtClean="0"/>
              <a:t>1. Daily Man Power Monitoring</a:t>
            </a:r>
          </a:p>
          <a:p>
            <a:r>
              <a:rPr lang="en-US" b="1" dirty="0" smtClean="0"/>
              <a:t>2. Daily Man Power Attendance Monitoring</a:t>
            </a:r>
          </a:p>
          <a:p>
            <a:r>
              <a:rPr lang="en-US" b="1" dirty="0" smtClean="0"/>
              <a:t>3. Labor Shortage  Monitoring</a:t>
            </a:r>
          </a:p>
          <a:p>
            <a:r>
              <a:rPr lang="en-US" b="1" dirty="0" smtClean="0"/>
              <a:t>4.  Other Work</a:t>
            </a:r>
          </a:p>
        </p:txBody>
      </p:sp>
      <p:pic>
        <p:nvPicPr>
          <p:cNvPr id="95" name="Picture 2" descr="D:\RAVI\COMPANY LOGO\G. S. Eng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71599" cy="691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52515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-228600"/>
            <a:ext cx="3810000" cy="1371600"/>
          </a:xfrm>
        </p:spPr>
        <p:txBody>
          <a:bodyPr/>
          <a:lstStyle/>
          <a:p>
            <a:pPr eaLnBrk="1" hangingPunct="1"/>
            <a:r>
              <a:rPr lang="en-US" altLang="en-US" sz="2200" b="1">
                <a:solidFill>
                  <a:srgbClr val="0000FF"/>
                </a:solidFill>
                <a:latin typeface="Trebuchet MS" pitchFamily="34" charset="0"/>
              </a:rPr>
              <a:t>TPM Policy</a:t>
            </a: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228600" y="228600"/>
            <a:ext cx="12954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000" dirty="0">
                <a:latin typeface="Times New Roman" pitchFamily="18" charset="0"/>
              </a:rPr>
              <a:t>Co. Logo</a:t>
            </a:r>
          </a:p>
        </p:txBody>
      </p:sp>
      <p:sp>
        <p:nvSpPr>
          <p:cNvPr id="9222" name="Rectangle 9"/>
          <p:cNvSpPr>
            <a:spLocks noChangeArrowheads="1"/>
          </p:cNvSpPr>
          <p:nvPr/>
        </p:nvSpPr>
        <p:spPr bwMode="auto">
          <a:xfrm>
            <a:off x="1371600" y="0"/>
            <a:ext cx="7772400" cy="685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HR Organization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Structure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609600" cy="365125"/>
          </a:xfrm>
        </p:spPr>
        <p:txBody>
          <a:bodyPr/>
          <a:lstStyle/>
          <a:p>
            <a:pPr>
              <a:defRPr/>
            </a:pPr>
            <a:fld id="{31FC19FF-E7E0-45A7-B66F-EC51FA0E4F34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OME M-113                   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352800" y="838200"/>
            <a:ext cx="2590800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276600" y="990600"/>
            <a:ext cx="2286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2000" b="1" dirty="0" smtClean="0"/>
              <a:t>   Plant Head                       </a:t>
            </a:r>
            <a:r>
              <a:rPr lang="en-US" b="1" dirty="0" smtClean="0"/>
              <a:t>Mr.Marathe . S</a:t>
            </a:r>
            <a:endParaRPr lang="en-US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3352800" y="2209800"/>
            <a:ext cx="2667000" cy="990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4648200" y="17526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228600" y="3505200"/>
            <a:ext cx="474521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Role &amp; Responsibilities :- </a:t>
            </a:r>
          </a:p>
          <a:p>
            <a:endParaRPr lang="en-US" b="1" dirty="0" smtClean="0"/>
          </a:p>
          <a:p>
            <a:r>
              <a:rPr lang="en-US" b="1" dirty="0" smtClean="0"/>
              <a:t>1.  Machine PM Monitoring</a:t>
            </a:r>
          </a:p>
          <a:p>
            <a:r>
              <a:rPr lang="en-US" b="1" dirty="0" smtClean="0"/>
              <a:t>2.  PM Check sheet verify &amp; monitoring</a:t>
            </a:r>
          </a:p>
          <a:p>
            <a:r>
              <a:rPr lang="en-US" b="1" dirty="0" smtClean="0"/>
              <a:t>3.  Machine Break down monitoring</a:t>
            </a:r>
          </a:p>
          <a:p>
            <a:r>
              <a:rPr lang="en-US" b="1" dirty="0" smtClean="0"/>
              <a:t>4. Die PM CHECK SHEET VERIFY &amp; MONITORING</a:t>
            </a:r>
          </a:p>
        </p:txBody>
      </p:sp>
      <p:pic>
        <p:nvPicPr>
          <p:cNvPr id="95" name="Picture 2" descr="D:\RAVI\COMPANY LOGO\G. S. Eng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71599" cy="691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>
          <a:xfrm>
            <a:off x="3352800" y="23622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          Maintenance </a:t>
            </a:r>
          </a:p>
          <a:p>
            <a:r>
              <a:rPr lang="en-US" b="1" dirty="0" smtClean="0"/>
              <a:t>               Head </a:t>
            </a:r>
          </a:p>
          <a:p>
            <a:r>
              <a:rPr lang="en-US" b="1" dirty="0" smtClean="0"/>
              <a:t>      Mr. Ghuge.SK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252515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539</Words>
  <Application>Microsoft Office PowerPoint</Application>
  <PresentationFormat>On-screen Show (4:3)</PresentationFormat>
  <Paragraphs>135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TPM Policy</vt:lpstr>
      <vt:lpstr>TPM Policy</vt:lpstr>
      <vt:lpstr>TPM Policy</vt:lpstr>
      <vt:lpstr>TPM Policy</vt:lpstr>
      <vt:lpstr>TPM Policy</vt:lpstr>
      <vt:lpstr>TPM Policy</vt:lpstr>
      <vt:lpstr>TPM Policy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TPM Policy</dc:title>
  <dc:creator>HP</dc:creator>
  <cp:lastModifiedBy>SAI</cp:lastModifiedBy>
  <cp:revision>47</cp:revision>
  <dcterms:created xsi:type="dcterms:W3CDTF">2006-08-16T00:00:00Z</dcterms:created>
  <dcterms:modified xsi:type="dcterms:W3CDTF">2023-12-18T11:53:49Z</dcterms:modified>
</cp:coreProperties>
</file>