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7"/>
  </p:notesMasterIdLst>
  <p:sldIdLst>
    <p:sldId id="312" r:id="rId5"/>
    <p:sldId id="286" r:id="rId6"/>
    <p:sldId id="285" r:id="rId7"/>
    <p:sldId id="311" r:id="rId8"/>
    <p:sldId id="287" r:id="rId9"/>
    <p:sldId id="298" r:id="rId10"/>
    <p:sldId id="300" r:id="rId11"/>
    <p:sldId id="289" r:id="rId12"/>
    <p:sldId id="313" r:id="rId13"/>
    <p:sldId id="314" r:id="rId14"/>
    <p:sldId id="306" r:id="rId15"/>
    <p:sldId id="29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varScale="1">
        <p:scale>
          <a:sx n="69" d="100"/>
          <a:sy n="69" d="100"/>
        </p:scale>
        <p:origin x="564" y="4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CA39C0-8AD4-4122-A53B-BB08187F4981}" type="datetimeFigureOut">
              <a:rPr lang="en-IN" smtClean="0"/>
              <a:pPr/>
              <a:t>29-07-2023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0520BB-B86F-4ED2-BD8E-FE12830B90F0}" type="slidenum">
              <a:rPr lang="en-IN" smtClean="0"/>
              <a:pPr/>
              <a:t>‹#›</a:t>
            </a:fld>
            <a:endParaRPr lang="en-IN"/>
          </a:p>
        </p:txBody>
      </p:sp>
    </p:spTree>
    <p:extLst>
      <p:ext uri="{BB962C8B-B14F-4D97-AF65-F5344CB8AC3E}">
        <p14:creationId xmlns:p14="http://schemas.microsoft.com/office/powerpoint/2010/main" val="1038108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pPr/>
              <a:t>7/29/2023</a:t>
            </a:fld>
            <a:endParaRPr lang="en-US" dirty="0"/>
          </a:p>
        </p:txBody>
      </p:sp>
      <p:sp>
        <p:nvSpPr>
          <p:cNvPr id="9" name="Footer Placeholder 8">
            <a:extLst>
              <a:ext uri="{FF2B5EF4-FFF2-40B4-BE49-F238E27FC236}">
                <a16:creationId xmlns=""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679133282"/>
      </p:ext>
    </p:extLst>
  </p:cSld>
  <p:clrMapOvr>
    <a:masterClrMapping/>
  </p:clrMapOvr>
  <p:transition spd="slow" advTm="23704">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pPr/>
              <a:t>7/29/2023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73977725"/>
      </p:ext>
    </p:extLst>
  </p:cSld>
  <p:clrMapOvr>
    <a:masterClrMapping/>
  </p:clrMapOvr>
  <p:transition spd="slow" advTm="23704">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pPr/>
              <a:t>7/29/2023</a:t>
            </a:fld>
            <a:endParaRPr lang="en-US" dirty="0"/>
          </a:p>
        </p:txBody>
      </p:sp>
      <p:sp>
        <p:nvSpPr>
          <p:cNvPr id="12" name="Footer Placeholder 11">
            <a:extLst>
              <a:ext uri="{FF2B5EF4-FFF2-40B4-BE49-F238E27FC236}">
                <a16:creationId xmlns=""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063680207"/>
      </p:ext>
    </p:extLst>
  </p:cSld>
  <p:clrMapOvr>
    <a:masterClrMapping/>
  </p:clrMapOvr>
  <p:transition spd="slow" advTm="23704">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pPr/>
              <a:t>7/29/2023</a:t>
            </a:fld>
            <a:endParaRPr lang="en-US" dirty="0"/>
          </a:p>
        </p:txBody>
      </p:sp>
      <p:sp>
        <p:nvSpPr>
          <p:cNvPr id="9" name="Footer Placeholder 8">
            <a:extLst>
              <a:ext uri="{FF2B5EF4-FFF2-40B4-BE49-F238E27FC236}">
                <a16:creationId xmlns=""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065116982"/>
      </p:ext>
    </p:extLst>
  </p:cSld>
  <p:clrMapOvr>
    <a:masterClrMapping/>
  </p:clrMapOvr>
  <p:transition spd="slow" advTm="23704">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pPr/>
              <a:t>7/29/2023</a:t>
            </a:fld>
            <a:endParaRPr lang="en-US" dirty="0"/>
          </a:p>
        </p:txBody>
      </p:sp>
      <p:sp>
        <p:nvSpPr>
          <p:cNvPr id="9" name="Footer Placeholder 8">
            <a:extLst>
              <a:ext uri="{FF2B5EF4-FFF2-40B4-BE49-F238E27FC236}">
                <a16:creationId xmlns=""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919386182"/>
      </p:ext>
    </p:extLst>
  </p:cSld>
  <p:clrMapOvr>
    <a:masterClrMapping/>
  </p:clrMapOvr>
  <p:transition spd="slow" advTm="23704">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pPr/>
              <a:t>7/29/2023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645993955"/>
      </p:ext>
    </p:extLst>
  </p:cSld>
  <p:clrMapOvr>
    <a:masterClrMapping/>
  </p:clrMapOvr>
  <p:transition spd="slow" advTm="23704">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pPr/>
              <a:t>7/29/2023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807174647"/>
      </p:ext>
    </p:extLst>
  </p:cSld>
  <p:clrMapOvr>
    <a:masterClrMapping/>
  </p:clrMapOvr>
  <p:transition spd="slow" advTm="23704">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pPr/>
              <a:t>7/29/2023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958143178"/>
      </p:ext>
    </p:extLst>
  </p:cSld>
  <p:clrMapOvr>
    <a:masterClrMapping/>
  </p:clrMapOvr>
  <p:transition spd="slow" advTm="23704">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pPr/>
              <a:t>7/29/2023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647817266"/>
      </p:ext>
    </p:extLst>
  </p:cSld>
  <p:clrMapOvr>
    <a:masterClrMapping/>
  </p:clrMapOvr>
  <p:transition spd="slow" advTm="23704">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pPr/>
              <a:t>7/29/2023</a:t>
            </a:fld>
            <a:endParaRPr lang="en-US" dirty="0"/>
          </a:p>
        </p:txBody>
      </p:sp>
      <p:sp>
        <p:nvSpPr>
          <p:cNvPr id="10" name="Footer Placeholder 9">
            <a:extLst>
              <a:ext uri="{FF2B5EF4-FFF2-40B4-BE49-F238E27FC236}">
                <a16:creationId xmlns=""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28855768"/>
      </p:ext>
    </p:extLst>
  </p:cSld>
  <p:clrMapOvr>
    <a:masterClrMapping/>
  </p:clrMapOvr>
  <p:transition spd="slow" advTm="23704">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pPr/>
              <a:t>7/29/2023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19146525"/>
      </p:ext>
    </p:extLst>
  </p:cSld>
  <p:clrMapOvr>
    <a:masterClrMapping/>
  </p:clrMapOvr>
  <p:transition spd="slow" advTm="23704">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pPr/>
              <a:t>7/29/2023</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pPr/>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978907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23704">
    <p:fade/>
  </p:transition>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png"/><Relationship Id="rId3" Type="http://schemas.openxmlformats.org/officeDocument/2006/relationships/audio" Target="../media/media1.mp3"/><Relationship Id="rId7" Type="http://schemas.openxmlformats.org/officeDocument/2006/relationships/slide" Target="slide2.xml"/><Relationship Id="rId12" Type="http://schemas.openxmlformats.org/officeDocument/2006/relationships/image" Target="../media/image1.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slideLayout" Target="../slideLayouts/slideLayout6.xml"/><Relationship Id="rId11" Type="http://schemas.openxmlformats.org/officeDocument/2006/relationships/slide" Target="slide8.xml"/><Relationship Id="rId5" Type="http://schemas.openxmlformats.org/officeDocument/2006/relationships/audio" Target="../media/media2.wav"/><Relationship Id="rId10" Type="http://schemas.openxmlformats.org/officeDocument/2006/relationships/slide" Target="slide6.xml"/><Relationship Id="rId4" Type="http://schemas.microsoft.com/office/2007/relationships/media" Target="../media/media2.wav"/><Relationship Id="rId9" Type="http://schemas.openxmlformats.org/officeDocument/2006/relationships/slide" Target="slide5.xml"/><Relationship Id="rId1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80" name="Group 79">
            <a:extLst>
              <a:ext uri="{FF2B5EF4-FFF2-40B4-BE49-F238E27FC236}">
                <a16:creationId xmlns="" xmlns:a16="http://schemas.microsoft.com/office/drawing/2014/main" id="{BACC044C-E1DD-43FD-B686-B79B867E0F08}"/>
              </a:ext>
            </a:extLst>
          </p:cNvPr>
          <p:cNvGrpSpPr/>
          <p:nvPr/>
        </p:nvGrpSpPr>
        <p:grpSpPr>
          <a:xfrm>
            <a:off x="1461058" y="0"/>
            <a:ext cx="873769" cy="6858000"/>
            <a:chOff x="4350060" y="0"/>
            <a:chExt cx="1482571" cy="6858000"/>
          </a:xfrm>
        </p:grpSpPr>
        <p:sp>
          <p:nvSpPr>
            <p:cNvPr id="73" name="Freeform: Shape 72">
              <a:extLst>
                <a:ext uri="{FF2B5EF4-FFF2-40B4-BE49-F238E27FC236}">
                  <a16:creationId xmlns="" xmlns:a16="http://schemas.microsoft.com/office/drawing/2014/main" id="{730B0B0C-CD52-4EE3-AD4E-24A56A3DF64C}"/>
                </a:ext>
              </a:extLst>
            </p:cNvPr>
            <p:cNvSpPr/>
            <p:nvPr/>
          </p:nvSpPr>
          <p:spPr>
            <a:xfrm>
              <a:off x="4350060" y="0"/>
              <a:ext cx="1482571" cy="6858000"/>
            </a:xfrm>
            <a:custGeom>
              <a:avLst/>
              <a:gdLst>
                <a:gd name="connsiteX0" fmla="*/ 0 w 1482571"/>
                <a:gd name="connsiteY0" fmla="*/ 0 h 6858000"/>
                <a:gd name="connsiteX1" fmla="*/ 870012 w 1482571"/>
                <a:gd name="connsiteY1" fmla="*/ 0 h 6858000"/>
                <a:gd name="connsiteX2" fmla="*/ 870012 w 1482571"/>
                <a:gd name="connsiteY2" fmla="*/ 6036817 h 6858000"/>
                <a:gd name="connsiteX3" fmla="*/ 1482571 w 1482571"/>
                <a:gd name="connsiteY3" fmla="*/ 6378607 h 6858000"/>
                <a:gd name="connsiteX4" fmla="*/ 870012 w 1482571"/>
                <a:gd name="connsiteY4" fmla="*/ 6720396 h 6858000"/>
                <a:gd name="connsiteX5" fmla="*/ 870012 w 1482571"/>
                <a:gd name="connsiteY5" fmla="*/ 6858000 h 6858000"/>
                <a:gd name="connsiteX6" fmla="*/ 0 w 14825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1" h="6858000">
                  <a:moveTo>
                    <a:pt x="0" y="0"/>
                  </a:moveTo>
                  <a:lnTo>
                    <a:pt x="870012" y="0"/>
                  </a:lnTo>
                  <a:lnTo>
                    <a:pt x="870012" y="6036817"/>
                  </a:lnTo>
                  <a:lnTo>
                    <a:pt x="1482571" y="6378607"/>
                  </a:lnTo>
                  <a:lnTo>
                    <a:pt x="870012" y="6720396"/>
                  </a:lnTo>
                  <a:lnTo>
                    <a:pt x="870012" y="6858000"/>
                  </a:lnTo>
                  <a:lnTo>
                    <a:pt x="0" y="6858000"/>
                  </a:ln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TextBox 78">
              <a:hlinkClick r:id="rId7" action="ppaction://hlinksldjump"/>
              <a:extLst>
                <a:ext uri="{FF2B5EF4-FFF2-40B4-BE49-F238E27FC236}">
                  <a16:creationId xmlns="" xmlns:a16="http://schemas.microsoft.com/office/drawing/2014/main" id="{D370FF53-B880-42CE-A31D-C4FA8DE31C7D}"/>
                </a:ext>
              </a:extLst>
            </p:cNvPr>
            <p:cNvSpPr txBox="1"/>
            <p:nvPr/>
          </p:nvSpPr>
          <p:spPr>
            <a:xfrm>
              <a:off x="5000509" y="6105001"/>
              <a:ext cx="426128" cy="492443"/>
            </a:xfrm>
            <a:prstGeom prst="rect">
              <a:avLst/>
            </a:prstGeom>
            <a:noFill/>
            <a:ln>
              <a:noFill/>
            </a:ln>
          </p:spPr>
          <p:txBody>
            <a:bodyPr wrap="square" rtlCol="0">
              <a:spAutoFit/>
            </a:bodyPr>
            <a:lstStyle/>
            <a:p>
              <a:r>
                <a:rPr lang="en-US" sz="2600" dirty="0">
                  <a:solidFill>
                    <a:schemeClr val="bg1"/>
                  </a:solidFill>
                  <a:latin typeface="Aharoni" panose="02010803020104030203" pitchFamily="2" charset="-79"/>
                  <a:cs typeface="Aharoni" panose="02010803020104030203" pitchFamily="2" charset="-79"/>
                </a:rPr>
                <a:t>J</a:t>
              </a:r>
            </a:p>
          </p:txBody>
        </p:sp>
      </p:grpSp>
      <p:grpSp>
        <p:nvGrpSpPr>
          <p:cNvPr id="83" name="Group 82">
            <a:extLst>
              <a:ext uri="{FF2B5EF4-FFF2-40B4-BE49-F238E27FC236}">
                <a16:creationId xmlns="" xmlns:a16="http://schemas.microsoft.com/office/drawing/2014/main" id="{194393DB-1CC7-4391-8A25-37D85F82CE12}"/>
              </a:ext>
            </a:extLst>
          </p:cNvPr>
          <p:cNvGrpSpPr/>
          <p:nvPr/>
        </p:nvGrpSpPr>
        <p:grpSpPr>
          <a:xfrm>
            <a:off x="1158096" y="0"/>
            <a:ext cx="686311" cy="6858000"/>
            <a:chOff x="3480048" y="0"/>
            <a:chExt cx="1482571" cy="6858000"/>
          </a:xfrm>
        </p:grpSpPr>
        <p:sp>
          <p:nvSpPr>
            <p:cNvPr id="74" name="Freeform: Shape 73">
              <a:extLst>
                <a:ext uri="{FF2B5EF4-FFF2-40B4-BE49-F238E27FC236}">
                  <a16:creationId xmlns="" xmlns:a16="http://schemas.microsoft.com/office/drawing/2014/main" id="{2E59F3DF-663F-477D-AC28-4B9EF948834A}"/>
                </a:ext>
              </a:extLst>
            </p:cNvPr>
            <p:cNvSpPr/>
            <p:nvPr/>
          </p:nvSpPr>
          <p:spPr>
            <a:xfrm>
              <a:off x="3480048" y="0"/>
              <a:ext cx="1482571" cy="6858000"/>
            </a:xfrm>
            <a:custGeom>
              <a:avLst/>
              <a:gdLst>
                <a:gd name="connsiteX0" fmla="*/ 0 w 1482571"/>
                <a:gd name="connsiteY0" fmla="*/ 0 h 6858000"/>
                <a:gd name="connsiteX1" fmla="*/ 870012 w 1482571"/>
                <a:gd name="connsiteY1" fmla="*/ 0 h 6858000"/>
                <a:gd name="connsiteX2" fmla="*/ 870012 w 1482571"/>
                <a:gd name="connsiteY2" fmla="*/ 5175684 h 6858000"/>
                <a:gd name="connsiteX3" fmla="*/ 1482571 w 1482571"/>
                <a:gd name="connsiteY3" fmla="*/ 5517474 h 6858000"/>
                <a:gd name="connsiteX4" fmla="*/ 870012 w 1482571"/>
                <a:gd name="connsiteY4" fmla="*/ 5859263 h 6858000"/>
                <a:gd name="connsiteX5" fmla="*/ 870012 w 1482571"/>
                <a:gd name="connsiteY5" fmla="*/ 6858000 h 6858000"/>
                <a:gd name="connsiteX6" fmla="*/ 0 w 14825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1" h="6858000">
                  <a:moveTo>
                    <a:pt x="0" y="0"/>
                  </a:moveTo>
                  <a:lnTo>
                    <a:pt x="870012" y="0"/>
                  </a:lnTo>
                  <a:lnTo>
                    <a:pt x="870012" y="5175684"/>
                  </a:lnTo>
                  <a:lnTo>
                    <a:pt x="1482571" y="5517474"/>
                  </a:lnTo>
                  <a:lnTo>
                    <a:pt x="870012" y="5859263"/>
                  </a:lnTo>
                  <a:lnTo>
                    <a:pt x="870012" y="6858000"/>
                  </a:lnTo>
                  <a:lnTo>
                    <a:pt x="0" y="6858000"/>
                  </a:lnTo>
                  <a:close/>
                </a:path>
              </a:pathLst>
            </a:cu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TextBox 81">
              <a:hlinkClick r:id="rId8" action="ppaction://hlinksldjump"/>
              <a:extLst>
                <a:ext uri="{FF2B5EF4-FFF2-40B4-BE49-F238E27FC236}">
                  <a16:creationId xmlns="" xmlns:a16="http://schemas.microsoft.com/office/drawing/2014/main" id="{D020DAD0-C35E-4730-A78D-431972A11142}"/>
                </a:ext>
              </a:extLst>
            </p:cNvPr>
            <p:cNvSpPr txBox="1"/>
            <p:nvPr/>
          </p:nvSpPr>
          <p:spPr>
            <a:xfrm>
              <a:off x="4009088" y="5237825"/>
              <a:ext cx="250841" cy="523220"/>
            </a:xfrm>
            <a:prstGeom prst="rect">
              <a:avLst/>
            </a:prstGeom>
            <a:noFill/>
            <a:ln>
              <a:noFill/>
            </a:ln>
          </p:spPr>
          <p:txBody>
            <a:bodyPr wrap="square" rtlCol="0">
              <a:spAutoFit/>
            </a:bodyPr>
            <a:lstStyle/>
            <a:p>
              <a:r>
                <a:rPr lang="en-US" sz="2800" dirty="0">
                  <a:latin typeface="Aharoni" panose="02010803020104030203" pitchFamily="2" charset="-79"/>
                  <a:cs typeface="Aharoni" panose="02010803020104030203" pitchFamily="2" charset="-79"/>
                </a:rPr>
                <a:t>A</a:t>
              </a:r>
            </a:p>
          </p:txBody>
        </p:sp>
      </p:grpSp>
      <p:grpSp>
        <p:nvGrpSpPr>
          <p:cNvPr id="85" name="Group 84">
            <a:extLst>
              <a:ext uri="{FF2B5EF4-FFF2-40B4-BE49-F238E27FC236}">
                <a16:creationId xmlns="" xmlns:a16="http://schemas.microsoft.com/office/drawing/2014/main" id="{86FC1195-F72E-4A78-9195-0AD5014D1809}"/>
              </a:ext>
            </a:extLst>
          </p:cNvPr>
          <p:cNvGrpSpPr/>
          <p:nvPr/>
        </p:nvGrpSpPr>
        <p:grpSpPr>
          <a:xfrm>
            <a:off x="767921" y="0"/>
            <a:ext cx="653488" cy="6858000"/>
            <a:chOff x="2610036" y="0"/>
            <a:chExt cx="1482571" cy="6858000"/>
          </a:xfrm>
        </p:grpSpPr>
        <p:sp>
          <p:nvSpPr>
            <p:cNvPr id="75" name="Freeform: Shape 74">
              <a:extLst>
                <a:ext uri="{FF2B5EF4-FFF2-40B4-BE49-F238E27FC236}">
                  <a16:creationId xmlns="" xmlns:a16="http://schemas.microsoft.com/office/drawing/2014/main" id="{B0A82A24-CD49-4154-9E80-1C775D92A152}"/>
                </a:ext>
              </a:extLst>
            </p:cNvPr>
            <p:cNvSpPr/>
            <p:nvPr/>
          </p:nvSpPr>
          <p:spPr>
            <a:xfrm>
              <a:off x="2610036" y="0"/>
              <a:ext cx="1482571" cy="6858000"/>
            </a:xfrm>
            <a:custGeom>
              <a:avLst/>
              <a:gdLst>
                <a:gd name="connsiteX0" fmla="*/ 0 w 1482571"/>
                <a:gd name="connsiteY0" fmla="*/ 0 h 6858000"/>
                <a:gd name="connsiteX1" fmla="*/ 870012 w 1482571"/>
                <a:gd name="connsiteY1" fmla="*/ 0 h 6858000"/>
                <a:gd name="connsiteX2" fmla="*/ 870012 w 1482571"/>
                <a:gd name="connsiteY2" fmla="*/ 4418863 h 6858000"/>
                <a:gd name="connsiteX3" fmla="*/ 1482571 w 1482571"/>
                <a:gd name="connsiteY3" fmla="*/ 4760653 h 6858000"/>
                <a:gd name="connsiteX4" fmla="*/ 870012 w 1482571"/>
                <a:gd name="connsiteY4" fmla="*/ 5102442 h 6858000"/>
                <a:gd name="connsiteX5" fmla="*/ 870012 w 1482571"/>
                <a:gd name="connsiteY5" fmla="*/ 6858000 h 6858000"/>
                <a:gd name="connsiteX6" fmla="*/ 0 w 14825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1" h="6858000">
                  <a:moveTo>
                    <a:pt x="0" y="0"/>
                  </a:moveTo>
                  <a:lnTo>
                    <a:pt x="870012" y="0"/>
                  </a:lnTo>
                  <a:lnTo>
                    <a:pt x="870012" y="4418863"/>
                  </a:lnTo>
                  <a:lnTo>
                    <a:pt x="1482571" y="4760653"/>
                  </a:lnTo>
                  <a:lnTo>
                    <a:pt x="870012" y="5102442"/>
                  </a:lnTo>
                  <a:lnTo>
                    <a:pt x="870012" y="6858000"/>
                  </a:lnTo>
                  <a:lnTo>
                    <a:pt x="0" y="6858000"/>
                  </a:lnTo>
                  <a:close/>
                </a:path>
              </a:pathLst>
            </a:custGeom>
            <a:gradFill flip="none" rotWithShape="1">
              <a:gsLst>
                <a:gs pos="0">
                  <a:schemeClr val="bg2">
                    <a:lumMod val="90000"/>
                    <a:shade val="30000"/>
                    <a:satMod val="115000"/>
                  </a:schemeClr>
                </a:gs>
                <a:gs pos="50000">
                  <a:schemeClr val="bg2">
                    <a:lumMod val="90000"/>
                    <a:shade val="67500"/>
                    <a:satMod val="115000"/>
                  </a:schemeClr>
                </a:gs>
                <a:gs pos="100000">
                  <a:schemeClr val="bg2">
                    <a:lumMod val="9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TextBox 83">
              <a:hlinkClick r:id="rId9" action="ppaction://hlinksldjump"/>
              <a:extLst>
                <a:ext uri="{FF2B5EF4-FFF2-40B4-BE49-F238E27FC236}">
                  <a16:creationId xmlns="" xmlns:a16="http://schemas.microsoft.com/office/drawing/2014/main" id="{40B1E764-B319-47CD-AB9F-60208111EF5D}"/>
                </a:ext>
              </a:extLst>
            </p:cNvPr>
            <p:cNvSpPr txBox="1"/>
            <p:nvPr/>
          </p:nvSpPr>
          <p:spPr>
            <a:xfrm>
              <a:off x="3085141" y="4511336"/>
              <a:ext cx="250839" cy="523220"/>
            </a:xfrm>
            <a:prstGeom prst="rect">
              <a:avLst/>
            </a:prstGeom>
            <a:noFill/>
            <a:ln>
              <a:noFill/>
            </a:ln>
          </p:spPr>
          <p:txBody>
            <a:bodyPr wrap="square" rtlCol="0">
              <a:spAutoFit/>
            </a:bodyPr>
            <a:lstStyle/>
            <a:p>
              <a:r>
                <a:rPr lang="en-US" sz="2800" dirty="0">
                  <a:latin typeface="Aharoni" panose="02010803020104030203" pitchFamily="2" charset="-79"/>
                  <a:cs typeface="Aharoni" panose="02010803020104030203" pitchFamily="2" charset="-79"/>
                </a:rPr>
                <a:t>N</a:t>
              </a:r>
            </a:p>
          </p:txBody>
        </p:sp>
      </p:grpSp>
      <p:grpSp>
        <p:nvGrpSpPr>
          <p:cNvPr id="87" name="Group 86">
            <a:extLst>
              <a:ext uri="{FF2B5EF4-FFF2-40B4-BE49-F238E27FC236}">
                <a16:creationId xmlns="" xmlns:a16="http://schemas.microsoft.com/office/drawing/2014/main" id="{708194AB-FFDB-42ED-BF65-E08F4919BB54}"/>
              </a:ext>
            </a:extLst>
          </p:cNvPr>
          <p:cNvGrpSpPr/>
          <p:nvPr/>
        </p:nvGrpSpPr>
        <p:grpSpPr>
          <a:xfrm>
            <a:off x="347209" y="0"/>
            <a:ext cx="726990" cy="6858000"/>
            <a:chOff x="1740024" y="0"/>
            <a:chExt cx="1482571" cy="6858000"/>
          </a:xfr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0" scaled="1"/>
            <a:tileRect/>
          </a:gradFill>
        </p:grpSpPr>
        <p:sp>
          <p:nvSpPr>
            <p:cNvPr id="76" name="Freeform: Shape 75">
              <a:extLst>
                <a:ext uri="{FF2B5EF4-FFF2-40B4-BE49-F238E27FC236}">
                  <a16:creationId xmlns="" xmlns:a16="http://schemas.microsoft.com/office/drawing/2014/main" id="{EA9CE733-87CF-4DFB-8ADE-06A4AEC60916}"/>
                </a:ext>
              </a:extLst>
            </p:cNvPr>
            <p:cNvSpPr/>
            <p:nvPr/>
          </p:nvSpPr>
          <p:spPr>
            <a:xfrm>
              <a:off x="1740024" y="0"/>
              <a:ext cx="1482571" cy="6858000"/>
            </a:xfrm>
            <a:custGeom>
              <a:avLst/>
              <a:gdLst>
                <a:gd name="connsiteX0" fmla="*/ 0 w 1482571"/>
                <a:gd name="connsiteY0" fmla="*/ 0 h 6858000"/>
                <a:gd name="connsiteX1" fmla="*/ 870012 w 1482571"/>
                <a:gd name="connsiteY1" fmla="*/ 0 h 6858000"/>
                <a:gd name="connsiteX2" fmla="*/ 870012 w 1482571"/>
                <a:gd name="connsiteY2" fmla="*/ 3662042 h 6858000"/>
                <a:gd name="connsiteX3" fmla="*/ 1482571 w 1482571"/>
                <a:gd name="connsiteY3" fmla="*/ 4003832 h 6858000"/>
                <a:gd name="connsiteX4" fmla="*/ 870012 w 1482571"/>
                <a:gd name="connsiteY4" fmla="*/ 4345621 h 6858000"/>
                <a:gd name="connsiteX5" fmla="*/ 870012 w 1482571"/>
                <a:gd name="connsiteY5" fmla="*/ 6858000 h 6858000"/>
                <a:gd name="connsiteX6" fmla="*/ 0 w 14825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1" h="6858000">
                  <a:moveTo>
                    <a:pt x="0" y="0"/>
                  </a:moveTo>
                  <a:lnTo>
                    <a:pt x="870012" y="0"/>
                  </a:lnTo>
                  <a:lnTo>
                    <a:pt x="870012" y="3662042"/>
                  </a:lnTo>
                  <a:lnTo>
                    <a:pt x="1482571" y="4003832"/>
                  </a:lnTo>
                  <a:lnTo>
                    <a:pt x="870012" y="4345621"/>
                  </a:lnTo>
                  <a:lnTo>
                    <a:pt x="870012" y="6858000"/>
                  </a:lnTo>
                  <a:lnTo>
                    <a:pt x="0" y="6858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TextBox 85">
              <a:hlinkClick r:id="rId10" action="ppaction://hlinksldjump"/>
              <a:extLst>
                <a:ext uri="{FF2B5EF4-FFF2-40B4-BE49-F238E27FC236}">
                  <a16:creationId xmlns="" xmlns:a16="http://schemas.microsoft.com/office/drawing/2014/main" id="{51F6137E-4326-478B-988F-E9CBED0A24D3}"/>
                </a:ext>
              </a:extLst>
            </p:cNvPr>
            <p:cNvSpPr txBox="1"/>
            <p:nvPr/>
          </p:nvSpPr>
          <p:spPr>
            <a:xfrm flipH="1">
              <a:off x="2358318" y="3754479"/>
              <a:ext cx="250727" cy="461665"/>
            </a:xfrm>
            <a:prstGeom prst="rect">
              <a:avLst/>
            </a:prstGeom>
            <a:grpFill/>
            <a:ln>
              <a:noFill/>
            </a:ln>
          </p:spPr>
          <p:txBody>
            <a:bodyPr wrap="square" rtlCol="0">
              <a:spAutoFit/>
            </a:bodyPr>
            <a:lstStyle/>
            <a:p>
              <a:r>
                <a:rPr lang="en-US" sz="2400" dirty="0">
                  <a:latin typeface="Aharoni" panose="02010803020104030203" pitchFamily="2" charset="-79"/>
                  <a:cs typeface="Aharoni" panose="02010803020104030203" pitchFamily="2" charset="-79"/>
                </a:rPr>
                <a:t>A</a:t>
              </a:r>
            </a:p>
          </p:txBody>
        </p:sp>
      </p:grpSp>
      <p:grpSp>
        <p:nvGrpSpPr>
          <p:cNvPr id="90" name="Group 89">
            <a:extLst>
              <a:ext uri="{FF2B5EF4-FFF2-40B4-BE49-F238E27FC236}">
                <a16:creationId xmlns="" xmlns:a16="http://schemas.microsoft.com/office/drawing/2014/main" id="{B6F8D5C9-2134-47DF-9FB5-DC79028A70BD}"/>
              </a:ext>
            </a:extLst>
          </p:cNvPr>
          <p:cNvGrpSpPr/>
          <p:nvPr/>
        </p:nvGrpSpPr>
        <p:grpSpPr>
          <a:xfrm>
            <a:off x="0" y="0"/>
            <a:ext cx="621437" cy="6858000"/>
            <a:chOff x="870012" y="0"/>
            <a:chExt cx="1482571" cy="6858000"/>
          </a:xfr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lin ang="0" scaled="1"/>
            <a:tileRect/>
          </a:gradFill>
        </p:grpSpPr>
        <p:sp>
          <p:nvSpPr>
            <p:cNvPr id="91" name="Freeform: Shape 90">
              <a:extLst>
                <a:ext uri="{FF2B5EF4-FFF2-40B4-BE49-F238E27FC236}">
                  <a16:creationId xmlns="" xmlns:a16="http://schemas.microsoft.com/office/drawing/2014/main" id="{436B09E6-1BE0-46A7-9F61-965D24A7324D}"/>
                </a:ext>
              </a:extLst>
            </p:cNvPr>
            <p:cNvSpPr/>
            <p:nvPr/>
          </p:nvSpPr>
          <p:spPr>
            <a:xfrm>
              <a:off x="870012" y="0"/>
              <a:ext cx="1482571" cy="6858000"/>
            </a:xfrm>
            <a:custGeom>
              <a:avLst/>
              <a:gdLst>
                <a:gd name="connsiteX0" fmla="*/ 0 w 1482571"/>
                <a:gd name="connsiteY0" fmla="*/ 0 h 6858000"/>
                <a:gd name="connsiteX1" fmla="*/ 870012 w 1482571"/>
                <a:gd name="connsiteY1" fmla="*/ 0 h 6858000"/>
                <a:gd name="connsiteX2" fmla="*/ 870012 w 1482571"/>
                <a:gd name="connsiteY2" fmla="*/ 2905221 h 6858000"/>
                <a:gd name="connsiteX3" fmla="*/ 1482571 w 1482571"/>
                <a:gd name="connsiteY3" fmla="*/ 3247011 h 6858000"/>
                <a:gd name="connsiteX4" fmla="*/ 870012 w 1482571"/>
                <a:gd name="connsiteY4" fmla="*/ 3588800 h 6858000"/>
                <a:gd name="connsiteX5" fmla="*/ 870012 w 1482571"/>
                <a:gd name="connsiteY5" fmla="*/ 6858000 h 6858000"/>
                <a:gd name="connsiteX6" fmla="*/ 0 w 14825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1" h="6858000">
                  <a:moveTo>
                    <a:pt x="0" y="0"/>
                  </a:moveTo>
                  <a:lnTo>
                    <a:pt x="870012" y="0"/>
                  </a:lnTo>
                  <a:lnTo>
                    <a:pt x="870012" y="2905221"/>
                  </a:lnTo>
                  <a:lnTo>
                    <a:pt x="1482571" y="3247011"/>
                  </a:lnTo>
                  <a:lnTo>
                    <a:pt x="870012" y="3588800"/>
                  </a:lnTo>
                  <a:lnTo>
                    <a:pt x="870012" y="6858000"/>
                  </a:lnTo>
                  <a:lnTo>
                    <a:pt x="0" y="6858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2" name="TextBox 91">
              <a:hlinkClick r:id="rId11" action="ppaction://hlinksldjump"/>
              <a:extLst>
                <a:ext uri="{FF2B5EF4-FFF2-40B4-BE49-F238E27FC236}">
                  <a16:creationId xmlns="" xmlns:a16="http://schemas.microsoft.com/office/drawing/2014/main" id="{8ED7E58E-DA56-4643-ACC6-6F79721F158F}"/>
                </a:ext>
              </a:extLst>
            </p:cNvPr>
            <p:cNvSpPr txBox="1"/>
            <p:nvPr/>
          </p:nvSpPr>
          <p:spPr>
            <a:xfrm>
              <a:off x="1648900" y="3044005"/>
              <a:ext cx="233146" cy="492443"/>
            </a:xfrm>
            <a:prstGeom prst="rect">
              <a:avLst/>
            </a:prstGeom>
            <a:grpFill/>
            <a:ln>
              <a:noFill/>
            </a:ln>
          </p:spPr>
          <p:txBody>
            <a:bodyPr wrap="square" rtlCol="0">
              <a:spAutoFit/>
            </a:bodyPr>
            <a:lstStyle/>
            <a:p>
              <a:r>
                <a:rPr lang="en-US" sz="2600" dirty="0">
                  <a:latin typeface="Aharoni" panose="02010803020104030203" pitchFamily="2" charset="-79"/>
                  <a:cs typeface="Aharoni" panose="02010803020104030203" pitchFamily="2" charset="-79"/>
                </a:rPr>
                <a:t>I</a:t>
              </a:r>
            </a:p>
          </p:txBody>
        </p:sp>
      </p:grpSp>
      <p:sp>
        <p:nvSpPr>
          <p:cNvPr id="99" name="TextBox 98">
            <a:extLst>
              <a:ext uri="{FF2B5EF4-FFF2-40B4-BE49-F238E27FC236}">
                <a16:creationId xmlns="" xmlns:a16="http://schemas.microsoft.com/office/drawing/2014/main" id="{9C1CDE92-F5D7-4468-BF8F-473130345F2A}"/>
              </a:ext>
            </a:extLst>
          </p:cNvPr>
          <p:cNvSpPr txBox="1"/>
          <p:nvPr/>
        </p:nvSpPr>
        <p:spPr>
          <a:xfrm>
            <a:off x="4756742" y="6096000"/>
            <a:ext cx="3034976" cy="400110"/>
          </a:xfrm>
          <a:prstGeom prst="rect">
            <a:avLst/>
          </a:prstGeom>
          <a:noFill/>
        </p:spPr>
        <p:txBody>
          <a:bodyPr wrap="square" rtlCol="0">
            <a:spAutoFit/>
          </a:bodyPr>
          <a:lstStyle/>
          <a:p>
            <a:pPr algn="ctr"/>
            <a:r>
              <a:rPr lang="en-US" sz="2000" dirty="0" smtClean="0">
                <a:latin typeface="Aharoni" panose="02010803020104030203" pitchFamily="2" charset="-79"/>
                <a:cs typeface="Aharoni" panose="02010803020104030203" pitchFamily="2" charset="-79"/>
              </a:rPr>
              <a:t>www.janai-group.com</a:t>
            </a:r>
            <a:endParaRPr lang="en-US" sz="2000" dirty="0">
              <a:latin typeface="Aharoni" panose="02010803020104030203" pitchFamily="2" charset="-79"/>
              <a:cs typeface="Aharoni" panose="02010803020104030203" pitchFamily="2" charset="-79"/>
            </a:endParaRPr>
          </a:p>
        </p:txBody>
      </p:sp>
      <p:pic>
        <p:nvPicPr>
          <p:cNvPr id="3" name="Picture 2" descr="Icon&#10;&#10;Description automatically generated">
            <a:extLst>
              <a:ext uri="{FF2B5EF4-FFF2-40B4-BE49-F238E27FC236}">
                <a16:creationId xmlns="" xmlns:a16="http://schemas.microsoft.com/office/drawing/2014/main" id="{64631669-B10C-4988-B70B-DAEEFBFBA2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57611" y="3985311"/>
            <a:ext cx="1532586" cy="1708833"/>
          </a:xfrm>
          <a:prstGeom prst="rect">
            <a:avLst/>
          </a:prstGeom>
        </p:spPr>
      </p:pic>
      <p:sp>
        <p:nvSpPr>
          <p:cNvPr id="2" name="TextBox 1">
            <a:extLst>
              <a:ext uri="{FF2B5EF4-FFF2-40B4-BE49-F238E27FC236}">
                <a16:creationId xmlns="" xmlns:a16="http://schemas.microsoft.com/office/drawing/2014/main" id="{CDD84013-1A54-425B-A19E-EAE6C0712647}"/>
              </a:ext>
            </a:extLst>
          </p:cNvPr>
          <p:cNvSpPr txBox="1"/>
          <p:nvPr/>
        </p:nvSpPr>
        <p:spPr>
          <a:xfrm>
            <a:off x="2589669" y="1289679"/>
            <a:ext cx="6847643" cy="1754326"/>
          </a:xfrm>
          <a:prstGeom prst="rect">
            <a:avLst/>
          </a:prstGeom>
          <a:noFill/>
        </p:spPr>
        <p:txBody>
          <a:bodyPr wrap="square" rtlCol="0">
            <a:spAutoFit/>
          </a:bodyPr>
          <a:lstStyle/>
          <a:p>
            <a:r>
              <a:rPr lang="en-US" sz="5400" dirty="0">
                <a:latin typeface="Calibri" panose="020F0502020204030204" pitchFamily="34" charset="0"/>
                <a:cs typeface="Calibri" panose="020F0502020204030204" pitchFamily="34" charset="0"/>
              </a:rPr>
              <a:t>    </a:t>
            </a:r>
            <a:r>
              <a:rPr lang="en-US" sz="5400" dirty="0" smtClean="0">
                <a:latin typeface="Calibri" panose="020F0502020204030204" pitchFamily="34" charset="0"/>
                <a:cs typeface="Calibri" panose="020F0502020204030204" pitchFamily="34" charset="0"/>
              </a:rPr>
              <a:t>    Welcome </a:t>
            </a:r>
            <a:r>
              <a:rPr lang="en-US" sz="5400" dirty="0">
                <a:latin typeface="Calibri" panose="020F0502020204030204" pitchFamily="34" charset="0"/>
                <a:cs typeface="Calibri" panose="020F0502020204030204" pitchFamily="34" charset="0"/>
              </a:rPr>
              <a:t>to the </a:t>
            </a:r>
          </a:p>
          <a:p>
            <a:r>
              <a:rPr lang="en-US" sz="5400" dirty="0">
                <a:latin typeface="Calibri" panose="020F0502020204030204" pitchFamily="34" charset="0"/>
                <a:cs typeface="Calibri" panose="020F0502020204030204" pitchFamily="34" charset="0"/>
              </a:rPr>
              <a:t>     </a:t>
            </a:r>
            <a:r>
              <a:rPr lang="en-US" sz="5400" b="1" dirty="0" smtClean="0">
                <a:latin typeface="Calibri" panose="020F0502020204030204" pitchFamily="34" charset="0"/>
                <a:cs typeface="Calibri" panose="020F0502020204030204" pitchFamily="34" charset="0"/>
              </a:rPr>
              <a:t>Janai’ Group </a:t>
            </a:r>
            <a:r>
              <a:rPr lang="en-US" sz="5400" b="1" dirty="0">
                <a:latin typeface="Calibri" panose="020F0502020204030204" pitchFamily="34" charset="0"/>
                <a:cs typeface="Calibri" panose="020F0502020204030204" pitchFamily="34" charset="0"/>
              </a:rPr>
              <a:t>world</a:t>
            </a:r>
          </a:p>
        </p:txBody>
      </p:sp>
      <p:pic>
        <p:nvPicPr>
          <p:cNvPr id="6" name="y2mate (mp3cut.net) (1)">
            <a:hlinkClick r:id="" action="ppaction://media"/>
            <a:extLst>
              <a:ext uri="{FF2B5EF4-FFF2-40B4-BE49-F238E27FC236}">
                <a16:creationId xmlns="" xmlns:a16="http://schemas.microsoft.com/office/drawing/2014/main" id="{E229B892-4826-4E14-8075-89BFD297CD09}"/>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554199" y="6460740"/>
            <a:ext cx="290592" cy="290592"/>
          </a:xfrm>
          <a:prstGeom prst="rect">
            <a:avLst/>
          </a:prstGeom>
        </p:spPr>
      </p:pic>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497216364"/>
      </p:ext>
    </p:extLst>
  </p:cSld>
  <p:clrMapOvr>
    <a:masterClrMapping/>
  </p:clrMapOvr>
  <p:transition spd="slow" advTm="444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cBhvr additive="base">
                                        <p:cTn id="11" dur="500" fill="hold"/>
                                        <p:tgtEl>
                                          <p:spTgt spid="80"/>
                                        </p:tgtEl>
                                        <p:attrNameLst>
                                          <p:attrName>ppt_x</p:attrName>
                                        </p:attrNameLst>
                                      </p:cBhvr>
                                      <p:tavLst>
                                        <p:tav tm="0">
                                          <p:val>
                                            <p:strVal val="0-#ppt_w/2"/>
                                          </p:val>
                                        </p:tav>
                                        <p:tav tm="100000">
                                          <p:val>
                                            <p:strVal val="#ppt_x"/>
                                          </p:val>
                                        </p:tav>
                                      </p:tavLst>
                                    </p:anim>
                                    <p:anim calcmode="lin" valueType="num">
                                      <p:cBhvr additive="base">
                                        <p:cTn id="12" dur="500" fill="hold"/>
                                        <p:tgtEl>
                                          <p:spTgt spid="8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83"/>
                                        </p:tgtEl>
                                        <p:attrNameLst>
                                          <p:attrName>style.visibility</p:attrName>
                                        </p:attrNameLst>
                                      </p:cBhvr>
                                      <p:to>
                                        <p:strVal val="visible"/>
                                      </p:to>
                                    </p:set>
                                    <p:anim calcmode="lin" valueType="num">
                                      <p:cBhvr additive="base">
                                        <p:cTn id="17" dur="500" fill="hold"/>
                                        <p:tgtEl>
                                          <p:spTgt spid="83"/>
                                        </p:tgtEl>
                                        <p:attrNameLst>
                                          <p:attrName>ppt_x</p:attrName>
                                        </p:attrNameLst>
                                      </p:cBhvr>
                                      <p:tavLst>
                                        <p:tav tm="0">
                                          <p:val>
                                            <p:strVal val="0-#ppt_w/2"/>
                                          </p:val>
                                        </p:tav>
                                        <p:tav tm="100000">
                                          <p:val>
                                            <p:strVal val="#ppt_x"/>
                                          </p:val>
                                        </p:tav>
                                      </p:tavLst>
                                    </p:anim>
                                    <p:anim calcmode="lin" valueType="num">
                                      <p:cBhvr additive="base">
                                        <p:cTn id="18" dur="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cBhvr additive="base">
                                        <p:cTn id="23" dur="500" fill="hold"/>
                                        <p:tgtEl>
                                          <p:spTgt spid="85"/>
                                        </p:tgtEl>
                                        <p:attrNameLst>
                                          <p:attrName>ppt_x</p:attrName>
                                        </p:attrNameLst>
                                      </p:cBhvr>
                                      <p:tavLst>
                                        <p:tav tm="0">
                                          <p:val>
                                            <p:strVal val="0-#ppt_w/2"/>
                                          </p:val>
                                        </p:tav>
                                        <p:tav tm="100000">
                                          <p:val>
                                            <p:strVal val="#ppt_x"/>
                                          </p:val>
                                        </p:tav>
                                      </p:tavLst>
                                    </p:anim>
                                    <p:anim calcmode="lin" valueType="num">
                                      <p:cBhvr additive="base">
                                        <p:cTn id="24" dur="5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87"/>
                                        </p:tgtEl>
                                        <p:attrNameLst>
                                          <p:attrName>style.visibility</p:attrName>
                                        </p:attrNameLst>
                                      </p:cBhvr>
                                      <p:to>
                                        <p:strVal val="visible"/>
                                      </p:to>
                                    </p:set>
                                    <p:anim calcmode="lin" valueType="num">
                                      <p:cBhvr additive="base">
                                        <p:cTn id="29" dur="500" fill="hold"/>
                                        <p:tgtEl>
                                          <p:spTgt spid="87"/>
                                        </p:tgtEl>
                                        <p:attrNameLst>
                                          <p:attrName>ppt_x</p:attrName>
                                        </p:attrNameLst>
                                      </p:cBhvr>
                                      <p:tavLst>
                                        <p:tav tm="0">
                                          <p:val>
                                            <p:strVal val="0-#ppt_w/2"/>
                                          </p:val>
                                        </p:tav>
                                        <p:tav tm="100000">
                                          <p:val>
                                            <p:strVal val="#ppt_x"/>
                                          </p:val>
                                        </p:tav>
                                      </p:tavLst>
                                    </p:anim>
                                    <p:anim calcmode="lin" valueType="num">
                                      <p:cBhvr additive="base">
                                        <p:cTn id="30" dur="5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90"/>
                                        </p:tgtEl>
                                        <p:attrNameLst>
                                          <p:attrName>style.visibility</p:attrName>
                                        </p:attrNameLst>
                                      </p:cBhvr>
                                      <p:to>
                                        <p:strVal val="visible"/>
                                      </p:to>
                                    </p:set>
                                    <p:anim calcmode="lin" valueType="num">
                                      <p:cBhvr additive="base">
                                        <p:cTn id="35" dur="500" fill="hold"/>
                                        <p:tgtEl>
                                          <p:spTgt spid="90"/>
                                        </p:tgtEl>
                                        <p:attrNameLst>
                                          <p:attrName>ppt_x</p:attrName>
                                        </p:attrNameLst>
                                      </p:cBhvr>
                                      <p:tavLst>
                                        <p:tav tm="0">
                                          <p:val>
                                            <p:strVal val="0-#ppt_w/2"/>
                                          </p:val>
                                        </p:tav>
                                        <p:tav tm="100000">
                                          <p:val>
                                            <p:strVal val="#ppt_x"/>
                                          </p:val>
                                        </p:tav>
                                      </p:tavLst>
                                    </p:anim>
                                    <p:anim calcmode="lin" valueType="num">
                                      <p:cBhvr additive="base">
                                        <p:cTn id="36" dur="500" fill="hold"/>
                                        <p:tgtEl>
                                          <p:spTgt spid="9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00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6"/>
                </p:tgtEl>
              </p:cMediaNode>
            </p:audio>
            <p:audio>
              <p:cMediaNode vol="80000" showWhenStopped="0">
                <p:cTn id="42" fill="hold" display="0">
                  <p:stCondLst>
                    <p:cond delay="indefinite"/>
                  </p:stCondLst>
                  <p:endCondLst>
                    <p:cond evt="onStopAudio" delay="0">
                      <p:tgtEl>
                        <p:sldTgt/>
                      </p:tgtEl>
                    </p:cond>
                  </p:endCondLst>
                </p:cTn>
                <p:tgtEl>
                  <p:spTgt spid="5"/>
                </p:tgtEl>
              </p:cMediaNode>
            </p:audio>
          </p:childTnLst>
        </p:cTn>
      </p:par>
    </p:tnLst>
  </p:timing>
  <p:extLst mod="1"/>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9" name="TextBox 98">
            <a:extLst>
              <a:ext uri="{FF2B5EF4-FFF2-40B4-BE49-F238E27FC236}">
                <a16:creationId xmlns="" xmlns:a16="http://schemas.microsoft.com/office/drawing/2014/main" id="{9C1CDE92-F5D7-4468-BF8F-473130345F2A}"/>
              </a:ext>
            </a:extLst>
          </p:cNvPr>
          <p:cNvSpPr txBox="1"/>
          <p:nvPr/>
        </p:nvSpPr>
        <p:spPr>
          <a:xfrm>
            <a:off x="10163453" y="6555888"/>
            <a:ext cx="2371817" cy="261610"/>
          </a:xfrm>
          <a:prstGeom prst="rect">
            <a:avLst/>
          </a:prstGeom>
          <a:noFill/>
        </p:spPr>
        <p:txBody>
          <a:bodyPr wrap="square" rtlCol="0">
            <a:spAutoFit/>
          </a:bodyPr>
          <a:lstStyle/>
          <a:p>
            <a:pPr algn="ctr"/>
            <a:r>
              <a:rPr lang="en-US" sz="1100" dirty="0" smtClean="0">
                <a:latin typeface="Calibri" panose="020F0502020204030204" pitchFamily="34" charset="0"/>
                <a:cs typeface="Calibri" panose="020F0502020204030204" pitchFamily="34" charset="0"/>
              </a:rPr>
              <a:t>www.janai-group.com</a:t>
            </a:r>
            <a:endParaRPr lang="en-US" sz="1100" dirty="0">
              <a:latin typeface="Calibri" panose="020F0502020204030204" pitchFamily="34" charset="0"/>
              <a:cs typeface="Calibri" panose="020F0502020204030204" pitchFamily="34" charset="0"/>
            </a:endParaRPr>
          </a:p>
        </p:txBody>
      </p:sp>
      <p:pic>
        <p:nvPicPr>
          <p:cNvPr id="3" name="Picture 2" descr="Icon&#10;&#10;Description automatically generated">
            <a:extLst>
              <a:ext uri="{FF2B5EF4-FFF2-40B4-BE49-F238E27FC236}">
                <a16:creationId xmlns="" xmlns:a16="http://schemas.microsoft.com/office/drawing/2014/main" id="{64631669-B10C-4988-B70B-DAEEFBFBA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014" y="6268187"/>
            <a:ext cx="492656" cy="549311"/>
          </a:xfrm>
          <a:prstGeom prst="rect">
            <a:avLst/>
          </a:prstGeom>
        </p:spPr>
      </p:pic>
      <p:sp>
        <p:nvSpPr>
          <p:cNvPr id="9" name="TextBox 8">
            <a:extLst>
              <a:ext uri="{FF2B5EF4-FFF2-40B4-BE49-F238E27FC236}">
                <a16:creationId xmlns="" xmlns:a16="http://schemas.microsoft.com/office/drawing/2014/main" id="{B1908817-D898-42F1-9E43-385EBD1D04A8}"/>
              </a:ext>
            </a:extLst>
          </p:cNvPr>
          <p:cNvSpPr txBox="1"/>
          <p:nvPr/>
        </p:nvSpPr>
        <p:spPr>
          <a:xfrm>
            <a:off x="4856086" y="5559513"/>
            <a:ext cx="1899821" cy="369332"/>
          </a:xfrm>
          <a:prstGeom prst="rect">
            <a:avLst/>
          </a:prstGeom>
          <a:noFill/>
        </p:spPr>
        <p:txBody>
          <a:bodyPr wrap="square" rtlCol="0">
            <a:spAutoFit/>
          </a:bodyPr>
          <a:lstStyle/>
          <a:p>
            <a:r>
              <a:rPr lang="en-US" sz="1800" dirty="0">
                <a:cs typeface="Arial" pitchFamily="34" charset="0"/>
              </a:rPr>
              <a:t>     </a:t>
            </a:r>
            <a:endParaRPr lang="en-IN" sz="1200" dirty="0"/>
          </a:p>
        </p:txBody>
      </p:sp>
      <p:sp>
        <p:nvSpPr>
          <p:cNvPr id="11" name="TextBox 10">
            <a:extLst>
              <a:ext uri="{FF2B5EF4-FFF2-40B4-BE49-F238E27FC236}">
                <a16:creationId xmlns="" xmlns:a16="http://schemas.microsoft.com/office/drawing/2014/main" id="{0A5A40AD-5E2D-483C-A915-CC078AFBB76B}"/>
              </a:ext>
            </a:extLst>
          </p:cNvPr>
          <p:cNvSpPr txBox="1"/>
          <p:nvPr/>
        </p:nvSpPr>
        <p:spPr>
          <a:xfrm>
            <a:off x="665670" y="5607376"/>
            <a:ext cx="4177022" cy="276999"/>
          </a:xfrm>
          <a:prstGeom prst="rect">
            <a:avLst/>
          </a:prstGeom>
          <a:noFill/>
        </p:spPr>
        <p:txBody>
          <a:bodyPr wrap="square" rtlCol="0">
            <a:spAutoFit/>
          </a:bodyPr>
          <a:lstStyle/>
          <a:p>
            <a:r>
              <a:rPr lang="en-US" sz="1200" b="1" dirty="0">
                <a:cs typeface="Arial" pitchFamily="34" charset="0"/>
              </a:rPr>
              <a:t>                                        </a:t>
            </a:r>
            <a:endParaRPr lang="en-IN" sz="1200" dirty="0"/>
          </a:p>
        </p:txBody>
      </p:sp>
      <p:sp>
        <p:nvSpPr>
          <p:cNvPr id="16" name="Rectangle 15"/>
          <p:cNvSpPr/>
          <p:nvPr/>
        </p:nvSpPr>
        <p:spPr>
          <a:xfrm>
            <a:off x="766483" y="6268187"/>
            <a:ext cx="3487008" cy="523220"/>
          </a:xfrm>
          <a:prstGeom prst="rect">
            <a:avLst/>
          </a:prstGeom>
        </p:spPr>
        <p:txBody>
          <a:bodyPr wrap="square">
            <a:spAutoFit/>
          </a:bodyPr>
          <a:lstStyle/>
          <a:p>
            <a:pPr algn="ctr"/>
            <a:r>
              <a:rPr lang="en-US" sz="1400" dirty="0" smtClean="0">
                <a:solidFill>
                  <a:srgbClr val="7030A0"/>
                </a:solidFill>
              </a:rPr>
              <a:t>Stocking  </a:t>
            </a:r>
          </a:p>
          <a:p>
            <a:pPr algn="ctr"/>
            <a:r>
              <a:rPr lang="en-US" sz="1400" dirty="0" smtClean="0">
                <a:solidFill>
                  <a:srgbClr val="7030A0"/>
                </a:solidFill>
              </a:rPr>
              <a:t>  Machine….</a:t>
            </a:r>
            <a:endParaRPr lang="en-US" sz="1400" dirty="0">
              <a:solidFill>
                <a:srgbClr val="7030A0"/>
              </a:solidFill>
              <a:latin typeface="Clear Sans Regular"/>
            </a:endParaRPr>
          </a:p>
        </p:txBody>
      </p:sp>
      <p:sp>
        <p:nvSpPr>
          <p:cNvPr id="21" name="Rectangle 20"/>
          <p:cNvSpPr/>
          <p:nvPr/>
        </p:nvSpPr>
        <p:spPr>
          <a:xfrm>
            <a:off x="4213398" y="6272670"/>
            <a:ext cx="3487008" cy="523220"/>
          </a:xfrm>
          <a:prstGeom prst="rect">
            <a:avLst/>
          </a:prstGeom>
        </p:spPr>
        <p:txBody>
          <a:bodyPr wrap="square">
            <a:spAutoFit/>
          </a:bodyPr>
          <a:lstStyle/>
          <a:p>
            <a:pPr algn="ctr"/>
            <a:r>
              <a:rPr lang="en-IN" sz="1400" dirty="0" smtClean="0">
                <a:solidFill>
                  <a:srgbClr val="7030A0"/>
                </a:solidFill>
              </a:rPr>
              <a:t>Cir Clip Pressing</a:t>
            </a:r>
          </a:p>
          <a:p>
            <a:pPr algn="ctr"/>
            <a:r>
              <a:rPr lang="en-US" sz="1400" dirty="0" smtClean="0">
                <a:solidFill>
                  <a:srgbClr val="7030A0"/>
                </a:solidFill>
              </a:rPr>
              <a:t>Machine….</a:t>
            </a:r>
            <a:endParaRPr lang="en-US" sz="1400" dirty="0">
              <a:solidFill>
                <a:srgbClr val="7030A0"/>
              </a:solidFill>
              <a:latin typeface="Clear Sans Regular"/>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223" y="694448"/>
            <a:ext cx="3074211" cy="5522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789" y="697748"/>
            <a:ext cx="2679752" cy="5518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224398"/>
      </p:ext>
    </p:extLst>
  </p:cSld>
  <p:clrMapOvr>
    <a:masterClrMapping/>
  </p:clrMapOvr>
  <p:transition spd="slow" advTm="23704">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9" name="TextBox 98">
            <a:extLst>
              <a:ext uri="{FF2B5EF4-FFF2-40B4-BE49-F238E27FC236}">
                <a16:creationId xmlns="" xmlns:a16="http://schemas.microsoft.com/office/drawing/2014/main" id="{9C1CDE92-F5D7-4468-BF8F-473130345F2A}"/>
              </a:ext>
            </a:extLst>
          </p:cNvPr>
          <p:cNvSpPr txBox="1"/>
          <p:nvPr/>
        </p:nvSpPr>
        <p:spPr>
          <a:xfrm>
            <a:off x="10163453" y="6555888"/>
            <a:ext cx="2371817" cy="261610"/>
          </a:xfrm>
          <a:prstGeom prst="rect">
            <a:avLst/>
          </a:prstGeom>
          <a:noFill/>
        </p:spPr>
        <p:txBody>
          <a:bodyPr wrap="square" rtlCol="0">
            <a:spAutoFit/>
          </a:bodyPr>
          <a:lstStyle/>
          <a:p>
            <a:pPr algn="ctr"/>
            <a:r>
              <a:rPr lang="en-US" sz="1100" dirty="0" smtClean="0">
                <a:latin typeface="Calibri" panose="020F0502020204030204" pitchFamily="34" charset="0"/>
                <a:cs typeface="Calibri" panose="020F0502020204030204" pitchFamily="34" charset="0"/>
              </a:rPr>
              <a:t>www.janai-group.com</a:t>
            </a:r>
            <a:endParaRPr lang="en-US" sz="1100" dirty="0">
              <a:latin typeface="Calibri" panose="020F0502020204030204" pitchFamily="34" charset="0"/>
              <a:cs typeface="Calibri" panose="020F0502020204030204" pitchFamily="34" charset="0"/>
            </a:endParaRPr>
          </a:p>
        </p:txBody>
      </p:sp>
      <p:pic>
        <p:nvPicPr>
          <p:cNvPr id="3" name="Picture 2" descr="Icon&#10;&#10;Description automatically generated">
            <a:extLst>
              <a:ext uri="{FF2B5EF4-FFF2-40B4-BE49-F238E27FC236}">
                <a16:creationId xmlns="" xmlns:a16="http://schemas.microsoft.com/office/drawing/2014/main" id="{64631669-B10C-4988-B70B-DAEEFBFBA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014" y="6268187"/>
            <a:ext cx="492656" cy="549311"/>
          </a:xfrm>
          <a:prstGeom prst="rect">
            <a:avLst/>
          </a:prstGeom>
        </p:spPr>
      </p:pic>
      <p:sp>
        <p:nvSpPr>
          <p:cNvPr id="2" name="TextBox 1">
            <a:extLst>
              <a:ext uri="{FF2B5EF4-FFF2-40B4-BE49-F238E27FC236}">
                <a16:creationId xmlns="" xmlns:a16="http://schemas.microsoft.com/office/drawing/2014/main" id="{CDD84013-1A54-425B-A19E-EAE6C0712647}"/>
              </a:ext>
            </a:extLst>
          </p:cNvPr>
          <p:cNvSpPr txBox="1"/>
          <p:nvPr/>
        </p:nvSpPr>
        <p:spPr>
          <a:xfrm>
            <a:off x="3090930" y="647834"/>
            <a:ext cx="6372665" cy="523220"/>
          </a:xfrm>
          <a:prstGeom prst="rect">
            <a:avLst/>
          </a:prstGeom>
          <a:noFill/>
        </p:spPr>
        <p:txBody>
          <a:bodyPr wrap="square" rtlCol="0">
            <a:spAutoFit/>
          </a:bodyPr>
          <a:lstStyle/>
          <a:p>
            <a:pPr marL="571500" indent="-571500">
              <a:buFont typeface="Arial" panose="020B0604020202020204" pitchFamily="34" charset="0"/>
              <a:buChar char="•"/>
            </a:pPr>
            <a:r>
              <a:rPr lang="en-US" sz="2800" b="1" dirty="0" smtClean="0">
                <a:solidFill>
                  <a:srgbClr val="0070C0"/>
                </a:solidFill>
                <a:latin typeface="Arial" panose="020B0604020202020204" pitchFamily="34" charset="0"/>
                <a:cs typeface="Arial" panose="020B0604020202020204" pitchFamily="34" charset="0"/>
              </a:rPr>
              <a:t>Our Customer list </a:t>
            </a:r>
            <a:endParaRPr lang="en-IN" sz="2800" b="1" dirty="0">
              <a:solidFill>
                <a:srgbClr val="0070C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 xmlns:a16="http://schemas.microsoft.com/office/drawing/2014/main" id="{B1908817-D898-42F1-9E43-385EBD1D04A8}"/>
              </a:ext>
            </a:extLst>
          </p:cNvPr>
          <p:cNvSpPr txBox="1"/>
          <p:nvPr/>
        </p:nvSpPr>
        <p:spPr>
          <a:xfrm>
            <a:off x="4856086" y="5559513"/>
            <a:ext cx="1899821" cy="369332"/>
          </a:xfrm>
          <a:prstGeom prst="rect">
            <a:avLst/>
          </a:prstGeom>
          <a:noFill/>
        </p:spPr>
        <p:txBody>
          <a:bodyPr wrap="square" rtlCol="0">
            <a:spAutoFit/>
          </a:bodyPr>
          <a:lstStyle/>
          <a:p>
            <a:r>
              <a:rPr lang="en-US" sz="1800" dirty="0">
                <a:cs typeface="Arial" pitchFamily="34" charset="0"/>
              </a:rPr>
              <a:t>     </a:t>
            </a:r>
            <a:endParaRPr lang="en-IN" sz="1200" dirty="0"/>
          </a:p>
        </p:txBody>
      </p:sp>
      <p:sp>
        <p:nvSpPr>
          <p:cNvPr id="11" name="TextBox 10">
            <a:extLst>
              <a:ext uri="{FF2B5EF4-FFF2-40B4-BE49-F238E27FC236}">
                <a16:creationId xmlns="" xmlns:a16="http://schemas.microsoft.com/office/drawing/2014/main" id="{0A5A40AD-5E2D-483C-A915-CC078AFBB76B}"/>
              </a:ext>
            </a:extLst>
          </p:cNvPr>
          <p:cNvSpPr txBox="1"/>
          <p:nvPr/>
        </p:nvSpPr>
        <p:spPr>
          <a:xfrm>
            <a:off x="665670" y="5607376"/>
            <a:ext cx="4177022" cy="276999"/>
          </a:xfrm>
          <a:prstGeom prst="rect">
            <a:avLst/>
          </a:prstGeom>
          <a:noFill/>
        </p:spPr>
        <p:txBody>
          <a:bodyPr wrap="square" rtlCol="0">
            <a:spAutoFit/>
          </a:bodyPr>
          <a:lstStyle/>
          <a:p>
            <a:r>
              <a:rPr lang="en-US" sz="1200" b="1" dirty="0">
                <a:cs typeface="Arial" pitchFamily="34" charset="0"/>
              </a:rPr>
              <a:t>                                        </a:t>
            </a:r>
            <a:endParaRPr lang="en-IN" sz="1200" dirty="0"/>
          </a:p>
        </p:txBody>
      </p:sp>
      <p:sp>
        <p:nvSpPr>
          <p:cNvPr id="16" name="TextBox 15"/>
          <p:cNvSpPr txBox="1"/>
          <p:nvPr/>
        </p:nvSpPr>
        <p:spPr>
          <a:xfrm>
            <a:off x="1068278" y="1171054"/>
            <a:ext cx="6287264" cy="4524315"/>
          </a:xfrm>
          <a:prstGeom prst="rect">
            <a:avLst/>
          </a:prstGeom>
          <a:noFill/>
        </p:spPr>
        <p:txBody>
          <a:bodyPr wrap="square" rtlCol="0">
            <a:spAutoFit/>
          </a:bodyPr>
          <a:lstStyle/>
          <a:p>
            <a:r>
              <a:rPr lang="en-US" dirty="0" smtClean="0"/>
              <a:t>1) </a:t>
            </a:r>
            <a:r>
              <a:rPr lang="en-US" dirty="0" err="1" smtClean="0"/>
              <a:t>Sudharshan</a:t>
            </a:r>
            <a:r>
              <a:rPr lang="en-US" dirty="0" smtClean="0"/>
              <a:t> </a:t>
            </a:r>
            <a:r>
              <a:rPr lang="en-US" dirty="0"/>
              <a:t>Sour Shakti</a:t>
            </a:r>
            <a:r>
              <a:rPr lang="en-IN" dirty="0"/>
              <a:t> </a:t>
            </a:r>
          </a:p>
          <a:p>
            <a:r>
              <a:rPr lang="en-US" dirty="0" smtClean="0"/>
              <a:t>2) Endurance </a:t>
            </a:r>
            <a:r>
              <a:rPr lang="en-US" dirty="0"/>
              <a:t>Technologies Plant K228/229</a:t>
            </a:r>
          </a:p>
          <a:p>
            <a:r>
              <a:rPr lang="en-US" dirty="0" smtClean="0"/>
              <a:t>3) Endurance </a:t>
            </a:r>
            <a:r>
              <a:rPr lang="en-US" dirty="0"/>
              <a:t>Technologies Plant  E-92/93 , K120, Panthnagar,</a:t>
            </a:r>
          </a:p>
          <a:p>
            <a:r>
              <a:rPr lang="en-US" dirty="0" smtClean="0"/>
              <a:t>4) Endurance </a:t>
            </a:r>
            <a:r>
              <a:rPr lang="en-US" dirty="0"/>
              <a:t>Technologies Plant K226, L6/3, Sanand, Halol,</a:t>
            </a:r>
          </a:p>
          <a:p>
            <a:r>
              <a:rPr lang="en-US" dirty="0" smtClean="0"/>
              <a:t>5) Green </a:t>
            </a:r>
            <a:r>
              <a:rPr lang="en-US" dirty="0"/>
              <a:t>Sense Energy System</a:t>
            </a:r>
          </a:p>
          <a:p>
            <a:r>
              <a:rPr lang="en-US" dirty="0" smtClean="0"/>
              <a:t>6) </a:t>
            </a:r>
            <a:r>
              <a:rPr lang="en-US" dirty="0"/>
              <a:t>Anushka Solar</a:t>
            </a:r>
          </a:p>
          <a:p>
            <a:r>
              <a:rPr lang="en-US" dirty="0" smtClean="0"/>
              <a:t>7) Tube </a:t>
            </a:r>
            <a:r>
              <a:rPr lang="en-US" dirty="0"/>
              <a:t>Products Of India</a:t>
            </a:r>
          </a:p>
          <a:p>
            <a:r>
              <a:rPr lang="en-US" dirty="0" smtClean="0"/>
              <a:t>8) Varroc </a:t>
            </a:r>
            <a:r>
              <a:rPr lang="en-US" dirty="0"/>
              <a:t>Doru</a:t>
            </a:r>
          </a:p>
          <a:p>
            <a:r>
              <a:rPr lang="en-US" dirty="0" smtClean="0"/>
              <a:t>9) </a:t>
            </a:r>
            <a:r>
              <a:rPr lang="en-US" dirty="0" err="1" smtClean="0"/>
              <a:t>Narsimha</a:t>
            </a:r>
            <a:r>
              <a:rPr lang="en-US" dirty="0" smtClean="0"/>
              <a:t> </a:t>
            </a:r>
            <a:r>
              <a:rPr lang="en-US" dirty="0"/>
              <a:t>industries</a:t>
            </a:r>
          </a:p>
          <a:p>
            <a:r>
              <a:rPr lang="en-US" dirty="0" smtClean="0"/>
              <a:t>10) Varroc </a:t>
            </a:r>
            <a:r>
              <a:rPr lang="en-US" dirty="0"/>
              <a:t>Elastomers Pvt. Ltd.</a:t>
            </a:r>
          </a:p>
          <a:p>
            <a:r>
              <a:rPr lang="en-US" dirty="0" smtClean="0"/>
              <a:t>11) Saur </a:t>
            </a:r>
            <a:r>
              <a:rPr lang="en-US" dirty="0"/>
              <a:t>Shakti Enterprises</a:t>
            </a:r>
          </a:p>
          <a:p>
            <a:r>
              <a:rPr lang="en-US" dirty="0" smtClean="0"/>
              <a:t>12) </a:t>
            </a:r>
            <a:r>
              <a:rPr lang="en-US" dirty="0" err="1" smtClean="0"/>
              <a:t>Suyash</a:t>
            </a:r>
            <a:r>
              <a:rPr lang="en-US" dirty="0" smtClean="0"/>
              <a:t> </a:t>
            </a:r>
            <a:r>
              <a:rPr lang="en-US" dirty="0"/>
              <a:t>Engineering Works</a:t>
            </a:r>
            <a:endParaRPr lang="en-IN" dirty="0"/>
          </a:p>
          <a:p>
            <a:r>
              <a:rPr lang="en-US" dirty="0" smtClean="0"/>
              <a:t>13) </a:t>
            </a:r>
            <a:r>
              <a:rPr lang="en-US" dirty="0" err="1" smtClean="0"/>
              <a:t>Dekson</a:t>
            </a:r>
            <a:r>
              <a:rPr lang="en-US" dirty="0" smtClean="0"/>
              <a:t> </a:t>
            </a:r>
            <a:r>
              <a:rPr lang="en-US" dirty="0"/>
              <a:t>Casting Ltd.</a:t>
            </a:r>
          </a:p>
          <a:p>
            <a:r>
              <a:rPr lang="en-US" dirty="0" smtClean="0"/>
              <a:t>14) </a:t>
            </a:r>
            <a:r>
              <a:rPr lang="en-US" dirty="0" err="1" smtClean="0"/>
              <a:t>Agrovison</a:t>
            </a:r>
            <a:r>
              <a:rPr lang="en-US" dirty="0" smtClean="0"/>
              <a:t> </a:t>
            </a:r>
            <a:r>
              <a:rPr lang="en-US" dirty="0"/>
              <a:t>Green Enargy Pvt. Ltd.</a:t>
            </a:r>
          </a:p>
          <a:p>
            <a:r>
              <a:rPr lang="en-US" dirty="0" smtClean="0"/>
              <a:t>15) DNR </a:t>
            </a:r>
            <a:r>
              <a:rPr lang="en-US" dirty="0"/>
              <a:t>Auto Engineering Ind.</a:t>
            </a:r>
          </a:p>
          <a:p>
            <a:r>
              <a:rPr lang="en-US" dirty="0" smtClean="0"/>
              <a:t>16) M.A</a:t>
            </a:r>
            <a:r>
              <a:rPr lang="en-US" dirty="0"/>
              <a:t>. </a:t>
            </a:r>
            <a:r>
              <a:rPr lang="en-US" dirty="0" smtClean="0"/>
              <a:t>Enterprises</a:t>
            </a:r>
            <a:endParaRPr lang="en-IN" sz="2000" dirty="0"/>
          </a:p>
        </p:txBody>
      </p:sp>
      <p:sp>
        <p:nvSpPr>
          <p:cNvPr id="5" name="Rectangle 4"/>
          <p:cNvSpPr/>
          <p:nvPr/>
        </p:nvSpPr>
        <p:spPr>
          <a:xfrm>
            <a:off x="8054787" y="1413102"/>
            <a:ext cx="3792071" cy="5355312"/>
          </a:xfrm>
          <a:prstGeom prst="rect">
            <a:avLst/>
          </a:prstGeom>
        </p:spPr>
        <p:txBody>
          <a:bodyPr wrap="square">
            <a:spAutoFit/>
          </a:bodyPr>
          <a:lstStyle/>
          <a:p>
            <a:r>
              <a:rPr lang="en-US" dirty="0" smtClean="0"/>
              <a:t>17) Accrete </a:t>
            </a:r>
            <a:r>
              <a:rPr lang="en-US" dirty="0" err="1"/>
              <a:t>Electromech</a:t>
            </a:r>
            <a:r>
              <a:rPr lang="en-US" dirty="0"/>
              <a:t> Pvt. Ltd.</a:t>
            </a:r>
          </a:p>
          <a:p>
            <a:r>
              <a:rPr lang="en-US" dirty="0" smtClean="0"/>
              <a:t>18) </a:t>
            </a:r>
            <a:r>
              <a:rPr lang="en-US" dirty="0" err="1" smtClean="0"/>
              <a:t>Indosculp</a:t>
            </a:r>
            <a:r>
              <a:rPr lang="en-US" dirty="0" smtClean="0"/>
              <a:t> </a:t>
            </a:r>
            <a:r>
              <a:rPr lang="en-US" dirty="0"/>
              <a:t>Auto Comp. Pvt. Ltd</a:t>
            </a:r>
            <a:r>
              <a:rPr lang="en-US" dirty="0" smtClean="0"/>
              <a:t>.</a:t>
            </a:r>
          </a:p>
          <a:p>
            <a:r>
              <a:rPr lang="en-US" dirty="0" smtClean="0"/>
              <a:t>19) NLMK Steel</a:t>
            </a:r>
          </a:p>
          <a:p>
            <a:r>
              <a:rPr lang="en-US" dirty="0" smtClean="0"/>
              <a:t>20) </a:t>
            </a:r>
            <a:r>
              <a:rPr lang="en-US" dirty="0" err="1" smtClean="0"/>
              <a:t>Sangkaj</a:t>
            </a:r>
            <a:r>
              <a:rPr lang="en-US" dirty="0" smtClean="0"/>
              <a:t> </a:t>
            </a:r>
            <a:r>
              <a:rPr lang="en-US" dirty="0"/>
              <a:t>Steel Ltd.</a:t>
            </a:r>
          </a:p>
          <a:p>
            <a:r>
              <a:rPr lang="en-US" dirty="0" smtClean="0"/>
              <a:t>21) </a:t>
            </a:r>
            <a:r>
              <a:rPr lang="en-US" dirty="0" err="1" smtClean="0"/>
              <a:t>Munjal</a:t>
            </a:r>
            <a:r>
              <a:rPr lang="en-US" dirty="0" smtClean="0"/>
              <a:t> </a:t>
            </a:r>
            <a:r>
              <a:rPr lang="en-US" dirty="0"/>
              <a:t>Showa ltd</a:t>
            </a:r>
          </a:p>
          <a:p>
            <a:r>
              <a:rPr lang="en-US" dirty="0" smtClean="0"/>
              <a:t>22) </a:t>
            </a:r>
            <a:r>
              <a:rPr lang="en-US" dirty="0" err="1" smtClean="0"/>
              <a:t>Sangkaj</a:t>
            </a:r>
            <a:r>
              <a:rPr lang="en-US" dirty="0" smtClean="0"/>
              <a:t> </a:t>
            </a:r>
            <a:r>
              <a:rPr lang="en-US" dirty="0"/>
              <a:t>Engineering Pvt. Ltd.</a:t>
            </a:r>
          </a:p>
          <a:p>
            <a:r>
              <a:rPr lang="en-US" dirty="0" smtClean="0"/>
              <a:t>23) JBM</a:t>
            </a:r>
          </a:p>
          <a:p>
            <a:r>
              <a:rPr lang="en-US" dirty="0" smtClean="0"/>
              <a:t>24) S.N</a:t>
            </a:r>
            <a:r>
              <a:rPr lang="en-US" dirty="0"/>
              <a:t>. Metallurgical Service</a:t>
            </a:r>
          </a:p>
          <a:p>
            <a:r>
              <a:rPr lang="en-US" dirty="0" smtClean="0"/>
              <a:t>25) Siemens Limited</a:t>
            </a:r>
          </a:p>
          <a:p>
            <a:r>
              <a:rPr lang="en-US" dirty="0" smtClean="0"/>
              <a:t>26) </a:t>
            </a:r>
            <a:r>
              <a:rPr lang="en-US" dirty="0"/>
              <a:t>Badve Engineering </a:t>
            </a:r>
            <a:r>
              <a:rPr lang="en-US" dirty="0" smtClean="0"/>
              <a:t>all plant</a:t>
            </a:r>
            <a:endParaRPr lang="en-US" dirty="0"/>
          </a:p>
          <a:p>
            <a:r>
              <a:rPr lang="en-US" dirty="0" smtClean="0"/>
              <a:t>27) </a:t>
            </a:r>
            <a:r>
              <a:rPr lang="en-US" dirty="0"/>
              <a:t>Varroc polymer</a:t>
            </a:r>
          </a:p>
          <a:p>
            <a:r>
              <a:rPr lang="en-US" dirty="0" smtClean="0"/>
              <a:t>28) </a:t>
            </a:r>
            <a:r>
              <a:rPr lang="en-US" dirty="0"/>
              <a:t>Siemens</a:t>
            </a:r>
          </a:p>
          <a:p>
            <a:r>
              <a:rPr lang="en-US" dirty="0" smtClean="0"/>
              <a:t>29) </a:t>
            </a:r>
            <a:r>
              <a:rPr lang="en-US" dirty="0"/>
              <a:t>Grware Polymer</a:t>
            </a:r>
          </a:p>
          <a:p>
            <a:r>
              <a:rPr lang="en-US" dirty="0" smtClean="0"/>
              <a:t>30) </a:t>
            </a:r>
            <a:r>
              <a:rPr lang="en-US" dirty="0"/>
              <a:t>Kohlar </a:t>
            </a:r>
            <a:endParaRPr lang="en-US" dirty="0" smtClean="0"/>
          </a:p>
          <a:p>
            <a:r>
              <a:rPr lang="en-US" dirty="0" smtClean="0"/>
              <a:t>31) </a:t>
            </a:r>
            <a:r>
              <a:rPr lang="en-US" dirty="0"/>
              <a:t>Greaves </a:t>
            </a:r>
            <a:r>
              <a:rPr lang="en-US" dirty="0" smtClean="0"/>
              <a:t>Cotton</a:t>
            </a:r>
          </a:p>
          <a:p>
            <a:r>
              <a:rPr lang="en-US" dirty="0" smtClean="0"/>
              <a:t>32) All Endurance Plant </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179902337"/>
      </p:ext>
    </p:extLst>
  </p:cSld>
  <p:clrMapOvr>
    <a:masterClrMapping/>
  </p:clrMapOvr>
  <p:transition spd="slow" advTm="23704">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9" name="TextBox 98">
            <a:extLst>
              <a:ext uri="{FF2B5EF4-FFF2-40B4-BE49-F238E27FC236}">
                <a16:creationId xmlns="" xmlns:a16="http://schemas.microsoft.com/office/drawing/2014/main" id="{9C1CDE92-F5D7-4468-BF8F-473130345F2A}"/>
              </a:ext>
            </a:extLst>
          </p:cNvPr>
          <p:cNvSpPr txBox="1"/>
          <p:nvPr/>
        </p:nvSpPr>
        <p:spPr>
          <a:xfrm>
            <a:off x="4349798" y="5436120"/>
            <a:ext cx="3028764" cy="369332"/>
          </a:xfrm>
          <a:prstGeom prst="rect">
            <a:avLst/>
          </a:prstGeom>
          <a:noFill/>
        </p:spPr>
        <p:txBody>
          <a:bodyPr wrap="square" rtlCol="0">
            <a:spAutoFit/>
          </a:bodyPr>
          <a:lstStyle/>
          <a:p>
            <a:pPr algn="ctr"/>
            <a:r>
              <a:rPr lang="en-US" dirty="0" smtClean="0">
                <a:latin typeface="Calibri" panose="020F0502020204030204" pitchFamily="34" charset="0"/>
                <a:cs typeface="Calibri" panose="020F0502020204030204" pitchFamily="34" charset="0"/>
              </a:rPr>
              <a:t>www.janaiindustries.com</a:t>
            </a:r>
            <a:endParaRPr lang="en-US" dirty="0">
              <a:latin typeface="Calibri" panose="020F0502020204030204" pitchFamily="34" charset="0"/>
              <a:cs typeface="Calibri" panose="020F0502020204030204" pitchFamily="34" charset="0"/>
            </a:endParaRPr>
          </a:p>
        </p:txBody>
      </p:sp>
      <p:pic>
        <p:nvPicPr>
          <p:cNvPr id="3" name="Picture 2" descr="Icon&#10;&#10;Description automatically generated">
            <a:extLst>
              <a:ext uri="{FF2B5EF4-FFF2-40B4-BE49-F238E27FC236}">
                <a16:creationId xmlns="" xmlns:a16="http://schemas.microsoft.com/office/drawing/2014/main" id="{64631669-B10C-4988-B70B-DAEEFBFBA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1397" y="3853469"/>
            <a:ext cx="1364661" cy="1521596"/>
          </a:xfrm>
          <a:prstGeom prst="rect">
            <a:avLst/>
          </a:prstGeom>
        </p:spPr>
      </p:pic>
      <p:sp>
        <p:nvSpPr>
          <p:cNvPr id="7" name="TextBox 6">
            <a:extLst>
              <a:ext uri="{FF2B5EF4-FFF2-40B4-BE49-F238E27FC236}">
                <a16:creationId xmlns="" xmlns:a16="http://schemas.microsoft.com/office/drawing/2014/main" id="{07B4B3D1-805D-4151-902C-EC201DBE5AAD}"/>
              </a:ext>
            </a:extLst>
          </p:cNvPr>
          <p:cNvSpPr txBox="1"/>
          <p:nvPr/>
        </p:nvSpPr>
        <p:spPr>
          <a:xfrm>
            <a:off x="4166230" y="1667062"/>
            <a:ext cx="3859540"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Thank You so much</a:t>
            </a:r>
          </a:p>
        </p:txBody>
      </p:sp>
      <p:sp>
        <p:nvSpPr>
          <p:cNvPr id="8" name="TextBox 7">
            <a:extLst>
              <a:ext uri="{FF2B5EF4-FFF2-40B4-BE49-F238E27FC236}">
                <a16:creationId xmlns="" xmlns:a16="http://schemas.microsoft.com/office/drawing/2014/main" id="{568E0A78-FFCB-4120-B2D0-0AC9899C5AF5}"/>
              </a:ext>
            </a:extLst>
          </p:cNvPr>
          <p:cNvSpPr txBox="1"/>
          <p:nvPr/>
        </p:nvSpPr>
        <p:spPr>
          <a:xfrm>
            <a:off x="2449319" y="2437514"/>
            <a:ext cx="7293362" cy="1200329"/>
          </a:xfrm>
          <a:prstGeom prst="rect">
            <a:avLst/>
          </a:prstGeom>
          <a:noFill/>
        </p:spPr>
        <p:txBody>
          <a:bodyPr wrap="square" rtlCol="0">
            <a:spAutoFit/>
          </a:bodyPr>
          <a:lstStyle/>
          <a:p>
            <a:r>
              <a:rPr lang="en-US" sz="3600" b="1" dirty="0">
                <a:solidFill>
                  <a:srgbClr val="7030A0"/>
                </a:solidFill>
                <a:latin typeface="Calibri" panose="020F0502020204030204" pitchFamily="34" charset="0"/>
                <a:cs typeface="Calibri" panose="020F0502020204030204" pitchFamily="34" charset="0"/>
              </a:rPr>
              <a:t>        We are here for serve you </a:t>
            </a:r>
          </a:p>
          <a:p>
            <a:r>
              <a:rPr lang="en-US" sz="3600" b="1" dirty="0">
                <a:solidFill>
                  <a:srgbClr val="7030A0"/>
                </a:solidFill>
                <a:latin typeface="Calibri" panose="020F0502020204030204" pitchFamily="34" charset="0"/>
                <a:cs typeface="Calibri" panose="020F0502020204030204" pitchFamily="34" charset="0"/>
              </a:rPr>
              <a:t>“work together and grow together”</a:t>
            </a:r>
          </a:p>
        </p:txBody>
      </p:sp>
    </p:spTree>
    <p:extLst>
      <p:ext uri="{BB962C8B-B14F-4D97-AF65-F5344CB8AC3E}">
        <p14:creationId xmlns:p14="http://schemas.microsoft.com/office/powerpoint/2010/main" val="639975719"/>
      </p:ext>
    </p:extLst>
  </p:cSld>
  <p:clrMapOvr>
    <a:masterClrMapping/>
  </p:clrMapOvr>
  <p:transition spd="slow" advTm="23704">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9" name="TextBox 98">
            <a:extLst>
              <a:ext uri="{FF2B5EF4-FFF2-40B4-BE49-F238E27FC236}">
                <a16:creationId xmlns="" xmlns:a16="http://schemas.microsoft.com/office/drawing/2014/main" id="{9C1CDE92-F5D7-4468-BF8F-473130345F2A}"/>
              </a:ext>
            </a:extLst>
          </p:cNvPr>
          <p:cNvSpPr txBox="1"/>
          <p:nvPr/>
        </p:nvSpPr>
        <p:spPr>
          <a:xfrm>
            <a:off x="10163453" y="6555888"/>
            <a:ext cx="2371817" cy="261610"/>
          </a:xfrm>
          <a:prstGeom prst="rect">
            <a:avLst/>
          </a:prstGeom>
          <a:noFill/>
        </p:spPr>
        <p:txBody>
          <a:bodyPr wrap="square" rtlCol="0">
            <a:spAutoFit/>
          </a:bodyPr>
          <a:lstStyle/>
          <a:p>
            <a:pPr algn="ctr"/>
            <a:r>
              <a:rPr lang="en-US" sz="1100" dirty="0" smtClean="0">
                <a:latin typeface="Calibri" panose="020F0502020204030204" pitchFamily="34" charset="0"/>
                <a:cs typeface="Calibri" panose="020F0502020204030204" pitchFamily="34" charset="0"/>
              </a:rPr>
              <a:t>www.janai-group.com</a:t>
            </a:r>
            <a:endParaRPr lang="en-US" sz="1100" dirty="0">
              <a:latin typeface="Calibri" panose="020F0502020204030204" pitchFamily="34" charset="0"/>
              <a:cs typeface="Calibri" panose="020F0502020204030204" pitchFamily="34" charset="0"/>
            </a:endParaRPr>
          </a:p>
        </p:txBody>
      </p:sp>
      <p:pic>
        <p:nvPicPr>
          <p:cNvPr id="3" name="Picture 2" descr="Icon&#10;&#10;Description automatically generated">
            <a:extLst>
              <a:ext uri="{FF2B5EF4-FFF2-40B4-BE49-F238E27FC236}">
                <a16:creationId xmlns="" xmlns:a16="http://schemas.microsoft.com/office/drawing/2014/main" id="{64631669-B10C-4988-B70B-DAEEFBFBA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046" y="6268187"/>
            <a:ext cx="492656" cy="549311"/>
          </a:xfrm>
          <a:prstGeom prst="rect">
            <a:avLst/>
          </a:prstGeom>
        </p:spPr>
      </p:pic>
      <p:sp>
        <p:nvSpPr>
          <p:cNvPr id="2" name="TextBox 1">
            <a:extLst>
              <a:ext uri="{FF2B5EF4-FFF2-40B4-BE49-F238E27FC236}">
                <a16:creationId xmlns="" xmlns:a16="http://schemas.microsoft.com/office/drawing/2014/main" id="{CDD84013-1A54-425B-A19E-EAE6C0712647}"/>
              </a:ext>
            </a:extLst>
          </p:cNvPr>
          <p:cNvSpPr txBox="1"/>
          <p:nvPr/>
        </p:nvSpPr>
        <p:spPr>
          <a:xfrm>
            <a:off x="340249" y="709978"/>
            <a:ext cx="2887392" cy="707886"/>
          </a:xfrm>
          <a:prstGeom prst="rect">
            <a:avLst/>
          </a:prstGeom>
          <a:noFill/>
        </p:spPr>
        <p:txBody>
          <a:bodyPr wrap="square" rtlCol="0">
            <a:spAutoFit/>
          </a:bodyPr>
          <a:lstStyle/>
          <a:p>
            <a:pPr marL="571500" indent="-571500">
              <a:buFont typeface="Arial" panose="020B0604020202020204" pitchFamily="34" charset="0"/>
              <a:buChar char="•"/>
            </a:pPr>
            <a:r>
              <a:rPr lang="en-US" sz="4000" b="1" dirty="0">
                <a:solidFill>
                  <a:srgbClr val="C00000"/>
                </a:solidFill>
                <a:latin typeface="Arial" panose="020B0604020202020204" pitchFamily="34" charset="0"/>
                <a:cs typeface="Arial" panose="020B0604020202020204" pitchFamily="34" charset="0"/>
              </a:rPr>
              <a:t>ABOUT</a:t>
            </a:r>
            <a:endParaRPr lang="en-IN" sz="4000" b="1" dirty="0">
              <a:solidFill>
                <a:srgbClr val="C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 xmlns:a16="http://schemas.microsoft.com/office/drawing/2014/main" id="{05988D12-09D7-4544-BE63-F565F7E610B5}"/>
              </a:ext>
            </a:extLst>
          </p:cNvPr>
          <p:cNvSpPr txBox="1"/>
          <p:nvPr/>
        </p:nvSpPr>
        <p:spPr>
          <a:xfrm>
            <a:off x="870009" y="2166152"/>
            <a:ext cx="8966449" cy="4001095"/>
          </a:xfrm>
          <a:prstGeom prst="rect">
            <a:avLst/>
          </a:prstGeom>
          <a:noFill/>
        </p:spPr>
        <p:txBody>
          <a:bodyPr wrap="square" rtlCol="0">
            <a:spAutoFit/>
          </a:bodyPr>
          <a:lstStyle/>
          <a:p>
            <a:r>
              <a:rPr lang="en-US" sz="2000" dirty="0">
                <a:solidFill>
                  <a:schemeClr val="tx1">
                    <a:lumMod val="85000"/>
                    <a:lumOff val="15000"/>
                  </a:schemeClr>
                </a:solidFill>
                <a:latin typeface="Calibri" panose="020F0502020204030204" pitchFamily="34" charset="0"/>
                <a:cs typeface="Calibri" panose="020F0502020204030204" pitchFamily="34" charset="0"/>
              </a:rPr>
              <a:t>Janai Industries Is A Firm Specializing In Engineering, Consulting, Manufacturing And Integration Of Automated Production Systems. </a:t>
            </a:r>
          </a:p>
          <a:p>
            <a:r>
              <a:rPr lang="en-US" sz="2000" dirty="0">
                <a:solidFill>
                  <a:schemeClr val="tx1">
                    <a:lumMod val="85000"/>
                    <a:lumOff val="15000"/>
                  </a:schemeClr>
                </a:solidFill>
                <a:latin typeface="Calibri" panose="020F0502020204030204" pitchFamily="34" charset="0"/>
                <a:cs typeface="Calibri" panose="020F0502020204030204" pitchFamily="34" charset="0"/>
              </a:rPr>
              <a:t>We Provide Innovative Technological Production Systems. </a:t>
            </a:r>
          </a:p>
          <a:p>
            <a:r>
              <a:rPr lang="en-US" sz="2000" dirty="0">
                <a:solidFill>
                  <a:schemeClr val="tx1">
                    <a:lumMod val="85000"/>
                    <a:lumOff val="15000"/>
                  </a:schemeClr>
                </a:solidFill>
                <a:latin typeface="Calibri" panose="020F0502020204030204" pitchFamily="34" charset="0"/>
                <a:cs typeface="Calibri" panose="020F0502020204030204" pitchFamily="34" charset="0"/>
              </a:rPr>
              <a:t>We Provide Innovate Solutions To A Wider  Range Of Customers In The Fields  Of  Manufacturing And Industrial Processes. </a:t>
            </a:r>
          </a:p>
          <a:p>
            <a:endParaRPr lang="en-US" sz="2000" dirty="0">
              <a:solidFill>
                <a:schemeClr val="tx1">
                  <a:lumMod val="85000"/>
                  <a:lumOff val="15000"/>
                </a:schemeClr>
              </a:solidFill>
              <a:latin typeface="Calibri" panose="020F0502020204030204" pitchFamily="34" charset="0"/>
              <a:cs typeface="Calibri" panose="020F0502020204030204" pitchFamily="34" charset="0"/>
            </a:endParaRPr>
          </a:p>
          <a:p>
            <a:r>
              <a:rPr lang="en-US" sz="2000" dirty="0">
                <a:solidFill>
                  <a:schemeClr val="tx1">
                    <a:lumMod val="85000"/>
                    <a:lumOff val="15000"/>
                  </a:schemeClr>
                </a:solidFill>
                <a:latin typeface="Calibri" panose="020F0502020204030204" pitchFamily="34" charset="0"/>
                <a:cs typeface="Calibri" panose="020F0502020204030204" pitchFamily="34" charset="0"/>
              </a:rPr>
              <a:t>With The Help Of Our Team  Of Qualified Experts In Mechanics, Electricity, Automation, Robotics, Instrumentation And Information Systems. Our Talented Employees Focus Their Energy On Helping Business's Meet The Challenges Of Today’s New Economic Realities, Such As Globalization, Competitiveness And Ever  Changing Commodity  And Energy Prices. </a:t>
            </a:r>
          </a:p>
          <a:p>
            <a:r>
              <a:rPr lang="en-US" sz="1600" dirty="0">
                <a:solidFill>
                  <a:schemeClr val="tx1">
                    <a:lumMod val="85000"/>
                    <a:lumOff val="15000"/>
                  </a:schemeClr>
                </a:solidFill>
                <a:latin typeface="Bell MT" panose="02020503060305020303" pitchFamily="18" charset="0"/>
                <a:cs typeface="Arial" panose="020B0604020202020204" pitchFamily="34" charset="0"/>
              </a:rPr>
              <a:t>   </a:t>
            </a:r>
            <a:endParaRPr lang="en-IN" sz="1600" dirty="0">
              <a:solidFill>
                <a:schemeClr val="tx1">
                  <a:lumMod val="85000"/>
                  <a:lumOff val="15000"/>
                </a:schemeClr>
              </a:solidFill>
              <a:latin typeface="Bell MT" panose="02020503060305020303" pitchFamily="18" charset="0"/>
              <a:cs typeface="Arial" panose="020B060402020202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2654003"/>
      </p:ext>
    </p:extLst>
  </p:cSld>
  <p:clrMapOvr>
    <a:masterClrMapping/>
  </p:clrMapOvr>
  <p:transition spd="slow" advTm="23704">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9" name="TextBox 98">
            <a:extLst>
              <a:ext uri="{FF2B5EF4-FFF2-40B4-BE49-F238E27FC236}">
                <a16:creationId xmlns="" xmlns:a16="http://schemas.microsoft.com/office/drawing/2014/main" id="{9C1CDE92-F5D7-4468-BF8F-473130345F2A}"/>
              </a:ext>
            </a:extLst>
          </p:cNvPr>
          <p:cNvSpPr txBox="1"/>
          <p:nvPr/>
        </p:nvSpPr>
        <p:spPr>
          <a:xfrm>
            <a:off x="10163453" y="6555888"/>
            <a:ext cx="2371817" cy="261610"/>
          </a:xfrm>
          <a:prstGeom prst="rect">
            <a:avLst/>
          </a:prstGeom>
          <a:noFill/>
        </p:spPr>
        <p:txBody>
          <a:bodyPr wrap="square" rtlCol="0">
            <a:spAutoFit/>
          </a:bodyPr>
          <a:lstStyle/>
          <a:p>
            <a:pPr algn="ctr"/>
            <a:r>
              <a:rPr lang="en-US" sz="1100" dirty="0" smtClean="0">
                <a:latin typeface="Calibri" panose="020F0502020204030204" pitchFamily="34" charset="0"/>
                <a:cs typeface="Calibri" panose="020F0502020204030204" pitchFamily="34" charset="0"/>
              </a:rPr>
              <a:t>www.janai-group.com</a:t>
            </a:r>
            <a:endParaRPr lang="en-US" sz="1100" dirty="0">
              <a:latin typeface="Calibri" panose="020F0502020204030204" pitchFamily="34" charset="0"/>
              <a:cs typeface="Calibri" panose="020F0502020204030204" pitchFamily="34" charset="0"/>
            </a:endParaRPr>
          </a:p>
        </p:txBody>
      </p:sp>
      <p:pic>
        <p:nvPicPr>
          <p:cNvPr id="3" name="Picture 2" descr="Icon&#10;&#10;Description automatically generated">
            <a:extLst>
              <a:ext uri="{FF2B5EF4-FFF2-40B4-BE49-F238E27FC236}">
                <a16:creationId xmlns="" xmlns:a16="http://schemas.microsoft.com/office/drawing/2014/main" id="{64631669-B10C-4988-B70B-DAEEFBFBA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046" y="6268187"/>
            <a:ext cx="492656" cy="549311"/>
          </a:xfrm>
          <a:prstGeom prst="rect">
            <a:avLst/>
          </a:prstGeom>
        </p:spPr>
      </p:pic>
      <p:sp>
        <p:nvSpPr>
          <p:cNvPr id="2" name="TextBox 1">
            <a:extLst>
              <a:ext uri="{FF2B5EF4-FFF2-40B4-BE49-F238E27FC236}">
                <a16:creationId xmlns="" xmlns:a16="http://schemas.microsoft.com/office/drawing/2014/main" id="{CDD84013-1A54-425B-A19E-EAE6C0712647}"/>
              </a:ext>
            </a:extLst>
          </p:cNvPr>
          <p:cNvSpPr txBox="1"/>
          <p:nvPr/>
        </p:nvSpPr>
        <p:spPr>
          <a:xfrm>
            <a:off x="412812" y="701100"/>
            <a:ext cx="4793942" cy="830997"/>
          </a:xfrm>
          <a:prstGeom prst="rect">
            <a:avLst/>
          </a:prstGeom>
          <a:noFill/>
        </p:spPr>
        <p:txBody>
          <a:bodyPr wrap="square" rtlCol="0">
            <a:spAutoFit/>
          </a:bodyPr>
          <a:lstStyle/>
          <a:p>
            <a:pPr marL="571500" indent="-571500">
              <a:buFont typeface="Arial" panose="020B0604020202020204" pitchFamily="34" charset="0"/>
              <a:buChar char="•"/>
            </a:pPr>
            <a:r>
              <a:rPr lang="en-US" sz="2400" b="1" dirty="0">
                <a:solidFill>
                  <a:srgbClr val="C00000"/>
                </a:solidFill>
                <a:latin typeface="Calibri" panose="020F0502020204030204" pitchFamily="34" charset="0"/>
                <a:cs typeface="Calibri" panose="020F0502020204030204" pitchFamily="34" charset="0"/>
              </a:rPr>
              <a:t>Know more about Janai Industries WE HAVE</a:t>
            </a:r>
            <a:endParaRPr lang="en-IN" sz="2400" b="1" dirty="0">
              <a:solidFill>
                <a:srgbClr val="C0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 xmlns:a16="http://schemas.microsoft.com/office/drawing/2014/main" id="{05988D12-09D7-4544-BE63-F565F7E610B5}"/>
              </a:ext>
            </a:extLst>
          </p:cNvPr>
          <p:cNvSpPr txBox="1"/>
          <p:nvPr/>
        </p:nvSpPr>
        <p:spPr>
          <a:xfrm>
            <a:off x="674702" y="1793290"/>
            <a:ext cx="4270162" cy="2262158"/>
          </a:xfrm>
          <a:prstGeom prst="rect">
            <a:avLst/>
          </a:prstGeom>
          <a:noFill/>
        </p:spPr>
        <p:txBody>
          <a:bodyPr wrap="square" rtlCol="0">
            <a:spAutoFit/>
          </a:bodyPr>
          <a:lstStyle/>
          <a:p>
            <a:r>
              <a:rPr lang="en-US" sz="2700" dirty="0">
                <a:solidFill>
                  <a:srgbClr val="002060"/>
                </a:solidFill>
                <a:latin typeface="Cooper Black" pitchFamily="18" charset="0"/>
              </a:rPr>
              <a:t>Janai Industries </a:t>
            </a:r>
            <a:r>
              <a:rPr lang="en-US" sz="4000" dirty="0">
                <a:solidFill>
                  <a:srgbClr val="002060"/>
                </a:solidFill>
                <a:latin typeface="Cooper Black" pitchFamily="18" charset="0"/>
              </a:rPr>
              <a:t/>
            </a:r>
            <a:br>
              <a:rPr lang="en-US" sz="4000" dirty="0">
                <a:solidFill>
                  <a:srgbClr val="002060"/>
                </a:solidFill>
                <a:latin typeface="Cooper Black" pitchFamily="18" charset="0"/>
              </a:rPr>
            </a:br>
            <a:r>
              <a:rPr lang="en-US" sz="2000" dirty="0">
                <a:solidFill>
                  <a:srgbClr val="002060"/>
                </a:solidFill>
                <a:latin typeface="Arial" panose="020B0604020202020204" pitchFamily="34" charset="0"/>
                <a:cs typeface="Arial" panose="020B0604020202020204" pitchFamily="34" charset="0"/>
              </a:rPr>
              <a:t>AN ISO 9001: 2015</a:t>
            </a:r>
            <a:r>
              <a:rPr lang="en-US" sz="2000" dirty="0">
                <a:solidFill>
                  <a:srgbClr val="002060"/>
                </a:solidFill>
                <a:latin typeface="Cooper Black" pitchFamily="18" charset="0"/>
              </a:rPr>
              <a:t/>
            </a:r>
            <a:br>
              <a:rPr lang="en-US" sz="2000" dirty="0">
                <a:solidFill>
                  <a:srgbClr val="002060"/>
                </a:solidFill>
                <a:latin typeface="Cooper Black" pitchFamily="18" charset="0"/>
              </a:rPr>
            </a:br>
            <a:r>
              <a:rPr lang="en-US" sz="2000" dirty="0">
                <a:solidFill>
                  <a:srgbClr val="002060"/>
                </a:solidFill>
                <a:latin typeface="Arial" panose="020B0604020202020204" pitchFamily="34" charset="0"/>
                <a:cs typeface="Arial" panose="020B0604020202020204" pitchFamily="34" charset="0"/>
              </a:rPr>
              <a:t>Total solution in process design &amp; manufacturing </a:t>
            </a:r>
            <a:r>
              <a:rPr lang="en-US" sz="2000" dirty="0">
                <a:solidFill>
                  <a:schemeClr val="tx1">
                    <a:lumMod val="85000"/>
                    <a:lumOff val="15000"/>
                  </a:schemeClr>
                </a:solidFill>
                <a:latin typeface="Calibri" panose="020F0502020204030204" pitchFamily="34" charset="0"/>
                <a:cs typeface="Calibri" panose="020F0502020204030204" pitchFamily="34" charset="0"/>
              </a:rPr>
              <a:t>Commodity  And Energy Prices. </a:t>
            </a:r>
          </a:p>
          <a:p>
            <a:r>
              <a:rPr lang="en-US" sz="1600" dirty="0">
                <a:solidFill>
                  <a:schemeClr val="tx1">
                    <a:lumMod val="85000"/>
                    <a:lumOff val="15000"/>
                  </a:schemeClr>
                </a:solidFill>
                <a:latin typeface="Bell MT" panose="02020503060305020303" pitchFamily="18" charset="0"/>
                <a:cs typeface="Arial" panose="020B0604020202020204" pitchFamily="34" charset="0"/>
              </a:rPr>
              <a:t>   </a:t>
            </a:r>
            <a:endParaRPr lang="en-IN" sz="1600" dirty="0">
              <a:solidFill>
                <a:schemeClr val="tx1">
                  <a:lumMod val="85000"/>
                  <a:lumOff val="15000"/>
                </a:schemeClr>
              </a:solidFill>
              <a:latin typeface="Bell MT" panose="02020503060305020303" pitchFamily="18" charset="0"/>
              <a:cs typeface="Arial" panose="020B0604020202020204" pitchFamily="34" charset="0"/>
            </a:endParaRPr>
          </a:p>
          <a:p>
            <a:endParaRPr lang="en-US" dirty="0">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 xmlns:a16="http://schemas.microsoft.com/office/drawing/2014/main" id="{592276D3-5318-4865-9BD6-B6468E513D83}"/>
              </a:ext>
            </a:extLst>
          </p:cNvPr>
          <p:cNvGrpSpPr/>
          <p:nvPr/>
        </p:nvGrpSpPr>
        <p:grpSpPr>
          <a:xfrm>
            <a:off x="6757058" y="1116598"/>
            <a:ext cx="5170861" cy="2832214"/>
            <a:chOff x="5913680" y="1083076"/>
            <a:chExt cx="5170861" cy="2832214"/>
          </a:xfrm>
        </p:grpSpPr>
        <p:pic>
          <p:nvPicPr>
            <p:cNvPr id="6" name="Picture 5" descr="Logo&#10;&#10;Description automatically generated">
              <a:extLst>
                <a:ext uri="{FF2B5EF4-FFF2-40B4-BE49-F238E27FC236}">
                  <a16:creationId xmlns="" xmlns:a16="http://schemas.microsoft.com/office/drawing/2014/main" id="{E172221C-7B8D-4F09-B2E2-ED49B399655D}"/>
                </a:ext>
              </a:extLst>
            </p:cNvPr>
            <p:cNvPicPr>
              <a:picLocks noChangeAspect="1"/>
            </p:cNvPicPr>
            <p:nvPr/>
          </p:nvPicPr>
          <p:blipFill>
            <a:blip r:embed="rId3"/>
            <a:stretch>
              <a:fillRect/>
            </a:stretch>
          </p:blipFill>
          <p:spPr>
            <a:xfrm>
              <a:off x="5913680" y="1880253"/>
              <a:ext cx="1230459" cy="1230459"/>
            </a:xfrm>
            <a:prstGeom prst="rect">
              <a:avLst/>
            </a:prstGeom>
          </p:spPr>
        </p:pic>
        <p:pic>
          <p:nvPicPr>
            <p:cNvPr id="10" name="Picture 9" descr="Logo, company name&#10;&#10;Description automatically generated">
              <a:extLst>
                <a:ext uri="{FF2B5EF4-FFF2-40B4-BE49-F238E27FC236}">
                  <a16:creationId xmlns="" xmlns:a16="http://schemas.microsoft.com/office/drawing/2014/main" id="{AF671836-45B9-40DD-9728-D9D120BD9F0F}"/>
                </a:ext>
              </a:extLst>
            </p:cNvPr>
            <p:cNvPicPr>
              <a:picLocks noChangeAspect="1"/>
            </p:cNvPicPr>
            <p:nvPr/>
          </p:nvPicPr>
          <p:blipFill>
            <a:blip r:embed="rId4"/>
            <a:stretch>
              <a:fillRect/>
            </a:stretch>
          </p:blipFill>
          <p:spPr>
            <a:xfrm>
              <a:off x="7517239" y="1931752"/>
              <a:ext cx="1049712" cy="1127460"/>
            </a:xfrm>
            <a:prstGeom prst="rect">
              <a:avLst/>
            </a:prstGeom>
          </p:spPr>
        </p:pic>
        <p:pic>
          <p:nvPicPr>
            <p:cNvPr id="12" name="Picture 11" descr="Logo&#10;&#10;Description automatically generated">
              <a:extLst>
                <a:ext uri="{FF2B5EF4-FFF2-40B4-BE49-F238E27FC236}">
                  <a16:creationId xmlns="" xmlns:a16="http://schemas.microsoft.com/office/drawing/2014/main" id="{B0064179-30C6-4E15-9037-95D64298623D}"/>
                </a:ext>
              </a:extLst>
            </p:cNvPr>
            <p:cNvPicPr>
              <a:picLocks noChangeAspect="1"/>
            </p:cNvPicPr>
            <p:nvPr/>
          </p:nvPicPr>
          <p:blipFill>
            <a:blip r:embed="rId5"/>
            <a:stretch>
              <a:fillRect/>
            </a:stretch>
          </p:blipFill>
          <p:spPr>
            <a:xfrm>
              <a:off x="8228365" y="1083076"/>
              <a:ext cx="2856176" cy="2832214"/>
            </a:xfrm>
            <a:prstGeom prst="rect">
              <a:avLst/>
            </a:prstGeom>
          </p:spPr>
        </p:pic>
      </p:grpSp>
      <p:pic>
        <p:nvPicPr>
          <p:cNvPr id="11" name="Picture 7" descr="C:\Users\Sai\Downloads\Capture.PNG">
            <a:extLst>
              <a:ext uri="{FF2B5EF4-FFF2-40B4-BE49-F238E27FC236}">
                <a16:creationId xmlns="" xmlns:a16="http://schemas.microsoft.com/office/drawing/2014/main" id="{67D2F247-3AB6-4FA1-A044-5C00DC3424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3774" y="3542846"/>
            <a:ext cx="2599679" cy="7361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29553" y="4800600"/>
            <a:ext cx="184731" cy="369332"/>
          </a:xfrm>
          <a:prstGeom prst="rect">
            <a:avLst/>
          </a:prstGeom>
          <a:noFill/>
        </p:spPr>
        <p:txBody>
          <a:bodyPr wrap="none" rtlCol="0">
            <a:spAutoFit/>
          </a:bodyPr>
          <a:lstStyle/>
          <a:p>
            <a:endParaRPr lang="en-IN" dirty="0"/>
          </a:p>
        </p:txBody>
      </p:sp>
      <p:sp>
        <p:nvSpPr>
          <p:cNvPr id="7" name="Rectangle 6"/>
          <p:cNvSpPr/>
          <p:nvPr/>
        </p:nvSpPr>
        <p:spPr>
          <a:xfrm>
            <a:off x="625395" y="4629236"/>
            <a:ext cx="11302524" cy="1631216"/>
          </a:xfrm>
          <a:prstGeom prst="rect">
            <a:avLst/>
          </a:prstGeom>
        </p:spPr>
        <p:txBody>
          <a:bodyPr wrap="square">
            <a:spAutoFit/>
          </a:bodyPr>
          <a:lstStyle/>
          <a:p>
            <a:r>
              <a:rPr lang="en-US" sz="2000" dirty="0"/>
              <a:t>Janai Group was established in 2009 in Aurangabad, Maharashtra. We offer complete installation services and hardware and software support to our clients. </a:t>
            </a:r>
            <a:r>
              <a:rPr lang="en-US" sz="2000"/>
              <a:t>We are recognized as a leading technical solution support and special purpose machine manufacturer and our group company Anom Technology is a trading company supplying pneumatic and electric panels to premium quality drive and speed control system suppliers.</a:t>
            </a:r>
            <a:endParaRPr lang="en-IN" sz="2000" dirty="0"/>
          </a:p>
        </p:txBody>
      </p:sp>
    </p:spTree>
    <p:extLst>
      <p:ext uri="{BB962C8B-B14F-4D97-AF65-F5344CB8AC3E}">
        <p14:creationId xmlns:p14="http://schemas.microsoft.com/office/powerpoint/2010/main" val="4090898760"/>
      </p:ext>
    </p:extLst>
  </p:cSld>
  <p:clrMapOvr>
    <a:masterClrMapping/>
  </p:clrMapOvr>
  <p:transition spd="slow" advTm="23704">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9" name="TextBox 98">
            <a:extLst>
              <a:ext uri="{FF2B5EF4-FFF2-40B4-BE49-F238E27FC236}">
                <a16:creationId xmlns="" xmlns:a16="http://schemas.microsoft.com/office/drawing/2014/main" id="{9C1CDE92-F5D7-4468-BF8F-473130345F2A}"/>
              </a:ext>
            </a:extLst>
          </p:cNvPr>
          <p:cNvSpPr txBox="1"/>
          <p:nvPr/>
        </p:nvSpPr>
        <p:spPr>
          <a:xfrm>
            <a:off x="10163453" y="6555888"/>
            <a:ext cx="2371817" cy="261610"/>
          </a:xfrm>
          <a:prstGeom prst="rect">
            <a:avLst/>
          </a:prstGeom>
          <a:noFill/>
        </p:spPr>
        <p:txBody>
          <a:bodyPr wrap="square" rtlCol="0">
            <a:spAutoFit/>
          </a:bodyPr>
          <a:lstStyle/>
          <a:p>
            <a:pPr algn="ctr"/>
            <a:r>
              <a:rPr lang="en-US" sz="1100" dirty="0" smtClean="0">
                <a:latin typeface="Calibri" panose="020F0502020204030204" pitchFamily="34" charset="0"/>
                <a:cs typeface="Calibri" panose="020F0502020204030204" pitchFamily="34" charset="0"/>
              </a:rPr>
              <a:t>www.janai-group.com</a:t>
            </a:r>
            <a:endParaRPr lang="en-US" sz="1100" dirty="0">
              <a:latin typeface="Calibri" panose="020F0502020204030204" pitchFamily="34" charset="0"/>
              <a:cs typeface="Calibri" panose="020F0502020204030204" pitchFamily="34" charset="0"/>
            </a:endParaRPr>
          </a:p>
        </p:txBody>
      </p:sp>
      <p:pic>
        <p:nvPicPr>
          <p:cNvPr id="3" name="Picture 2" descr="Icon&#10;&#10;Description automatically generated">
            <a:extLst>
              <a:ext uri="{FF2B5EF4-FFF2-40B4-BE49-F238E27FC236}">
                <a16:creationId xmlns="" xmlns:a16="http://schemas.microsoft.com/office/drawing/2014/main" id="{64631669-B10C-4988-B70B-DAEEFBFBA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046" y="6268187"/>
            <a:ext cx="492656" cy="549311"/>
          </a:xfrm>
          <a:prstGeom prst="rect">
            <a:avLst/>
          </a:prstGeom>
        </p:spPr>
      </p:pic>
      <p:sp>
        <p:nvSpPr>
          <p:cNvPr id="2" name="TextBox 1">
            <a:extLst>
              <a:ext uri="{FF2B5EF4-FFF2-40B4-BE49-F238E27FC236}">
                <a16:creationId xmlns="" xmlns:a16="http://schemas.microsoft.com/office/drawing/2014/main" id="{CDD84013-1A54-425B-A19E-EAE6C0712647}"/>
              </a:ext>
            </a:extLst>
          </p:cNvPr>
          <p:cNvSpPr txBox="1"/>
          <p:nvPr/>
        </p:nvSpPr>
        <p:spPr>
          <a:xfrm>
            <a:off x="412812" y="701100"/>
            <a:ext cx="4793942" cy="830997"/>
          </a:xfrm>
          <a:prstGeom prst="rect">
            <a:avLst/>
          </a:prstGeom>
          <a:noFill/>
        </p:spPr>
        <p:txBody>
          <a:bodyPr wrap="square" rtlCol="0">
            <a:spAutoFit/>
          </a:bodyPr>
          <a:lstStyle/>
          <a:p>
            <a:pPr marL="571500" indent="-571500">
              <a:buFont typeface="Arial" panose="020B0604020202020204" pitchFamily="34" charset="0"/>
              <a:buChar char="•"/>
            </a:pPr>
            <a:r>
              <a:rPr lang="en-US" sz="2400" b="1" dirty="0">
                <a:solidFill>
                  <a:srgbClr val="C00000"/>
                </a:solidFill>
                <a:latin typeface="Calibri" panose="020F0502020204030204" pitchFamily="34" charset="0"/>
                <a:cs typeface="Calibri" panose="020F0502020204030204" pitchFamily="34" charset="0"/>
              </a:rPr>
              <a:t>Know more about Janai Industries WE HAVE</a:t>
            </a:r>
            <a:endParaRPr lang="en-IN" sz="2400" b="1" dirty="0">
              <a:solidFill>
                <a:srgbClr val="C0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 xmlns:a16="http://schemas.microsoft.com/office/drawing/2014/main" id="{05988D12-09D7-4544-BE63-F565F7E610B5}"/>
              </a:ext>
            </a:extLst>
          </p:cNvPr>
          <p:cNvSpPr txBox="1"/>
          <p:nvPr/>
        </p:nvSpPr>
        <p:spPr>
          <a:xfrm>
            <a:off x="674702" y="1793290"/>
            <a:ext cx="4270162" cy="2262158"/>
          </a:xfrm>
          <a:prstGeom prst="rect">
            <a:avLst/>
          </a:prstGeom>
          <a:noFill/>
        </p:spPr>
        <p:txBody>
          <a:bodyPr wrap="square" rtlCol="0">
            <a:spAutoFit/>
          </a:bodyPr>
          <a:lstStyle/>
          <a:p>
            <a:r>
              <a:rPr lang="en-US" sz="2700" dirty="0">
                <a:solidFill>
                  <a:srgbClr val="002060"/>
                </a:solidFill>
                <a:latin typeface="Cooper Black" pitchFamily="18" charset="0"/>
              </a:rPr>
              <a:t>Janai Industries </a:t>
            </a:r>
            <a:r>
              <a:rPr lang="en-US" sz="4000" dirty="0">
                <a:solidFill>
                  <a:srgbClr val="002060"/>
                </a:solidFill>
                <a:latin typeface="Cooper Black" pitchFamily="18" charset="0"/>
              </a:rPr>
              <a:t/>
            </a:r>
            <a:br>
              <a:rPr lang="en-US" sz="4000" dirty="0">
                <a:solidFill>
                  <a:srgbClr val="002060"/>
                </a:solidFill>
                <a:latin typeface="Cooper Black" pitchFamily="18" charset="0"/>
              </a:rPr>
            </a:br>
            <a:r>
              <a:rPr lang="en-US" sz="2000" dirty="0">
                <a:solidFill>
                  <a:srgbClr val="002060"/>
                </a:solidFill>
                <a:latin typeface="Arial" panose="020B0604020202020204" pitchFamily="34" charset="0"/>
                <a:cs typeface="Arial" panose="020B0604020202020204" pitchFamily="34" charset="0"/>
              </a:rPr>
              <a:t>AN ISO 9001: 2015</a:t>
            </a:r>
            <a:r>
              <a:rPr lang="en-US" sz="2000" dirty="0">
                <a:solidFill>
                  <a:srgbClr val="002060"/>
                </a:solidFill>
                <a:latin typeface="Cooper Black" pitchFamily="18" charset="0"/>
              </a:rPr>
              <a:t/>
            </a:r>
            <a:br>
              <a:rPr lang="en-US" sz="2000" dirty="0">
                <a:solidFill>
                  <a:srgbClr val="002060"/>
                </a:solidFill>
                <a:latin typeface="Cooper Black" pitchFamily="18" charset="0"/>
              </a:rPr>
            </a:br>
            <a:r>
              <a:rPr lang="en-US" sz="2000" dirty="0">
                <a:solidFill>
                  <a:srgbClr val="002060"/>
                </a:solidFill>
                <a:latin typeface="Arial" panose="020B0604020202020204" pitchFamily="34" charset="0"/>
                <a:cs typeface="Arial" panose="020B0604020202020204" pitchFamily="34" charset="0"/>
              </a:rPr>
              <a:t>Total solution in process design &amp; manufacturing </a:t>
            </a:r>
            <a:r>
              <a:rPr lang="en-US" sz="2000" dirty="0">
                <a:solidFill>
                  <a:schemeClr val="tx1">
                    <a:lumMod val="85000"/>
                    <a:lumOff val="15000"/>
                  </a:schemeClr>
                </a:solidFill>
                <a:latin typeface="Calibri" panose="020F0502020204030204" pitchFamily="34" charset="0"/>
                <a:cs typeface="Calibri" panose="020F0502020204030204" pitchFamily="34" charset="0"/>
              </a:rPr>
              <a:t>Commodity  And Energy Prices. </a:t>
            </a:r>
          </a:p>
          <a:p>
            <a:r>
              <a:rPr lang="en-US" sz="1600" dirty="0">
                <a:solidFill>
                  <a:schemeClr val="tx1">
                    <a:lumMod val="85000"/>
                    <a:lumOff val="15000"/>
                  </a:schemeClr>
                </a:solidFill>
                <a:latin typeface="Bell MT" panose="02020503060305020303" pitchFamily="18" charset="0"/>
                <a:cs typeface="Arial" panose="020B0604020202020204" pitchFamily="34" charset="0"/>
              </a:rPr>
              <a:t>   </a:t>
            </a:r>
            <a:endParaRPr lang="en-IN" sz="1600" dirty="0">
              <a:solidFill>
                <a:schemeClr val="tx1">
                  <a:lumMod val="85000"/>
                  <a:lumOff val="15000"/>
                </a:schemeClr>
              </a:solidFill>
              <a:latin typeface="Bell MT" panose="02020503060305020303" pitchFamily="18" charset="0"/>
              <a:cs typeface="Arial" panose="020B0604020202020204" pitchFamily="34" charset="0"/>
            </a:endParaRPr>
          </a:p>
          <a:p>
            <a:endParaRPr lang="en-US" dirty="0">
              <a:latin typeface="Calibri" panose="020F0502020204030204" pitchFamily="34" charset="0"/>
              <a:cs typeface="Calibri" panose="020F0502020204030204" pitchFamily="34" charset="0"/>
            </a:endParaRPr>
          </a:p>
        </p:txBody>
      </p:sp>
      <p:sp>
        <p:nvSpPr>
          <p:cNvPr id="5" name="TextBox 4"/>
          <p:cNvSpPr txBox="1"/>
          <p:nvPr/>
        </p:nvSpPr>
        <p:spPr>
          <a:xfrm>
            <a:off x="1129553" y="4800600"/>
            <a:ext cx="184731" cy="369332"/>
          </a:xfrm>
          <a:prstGeom prst="rect">
            <a:avLst/>
          </a:prstGeom>
          <a:noFill/>
        </p:spPr>
        <p:txBody>
          <a:bodyPr wrap="none" rtlCol="0">
            <a:spAutoFit/>
          </a:bodyPr>
          <a:lstStyle/>
          <a:p>
            <a:endParaRPr lang="en-IN" dirty="0"/>
          </a:p>
        </p:txBody>
      </p:sp>
      <p:pic>
        <p:nvPicPr>
          <p:cNvPr id="14" name="Picture 13" descr="Graphical user interface, text, application&#10;&#10;Description automatically generated">
            <a:extLst>
              <a:ext uri="{FF2B5EF4-FFF2-40B4-BE49-F238E27FC236}">
                <a16:creationId xmlns="" xmlns:a16="http://schemas.microsoft.com/office/drawing/2014/main" id="{02E13866-85B0-47B4-BEFD-8F86463B06BB}"/>
              </a:ext>
            </a:extLst>
          </p:cNvPr>
          <p:cNvPicPr>
            <a:picLocks noChangeAspect="1"/>
          </p:cNvPicPr>
          <p:nvPr/>
        </p:nvPicPr>
        <p:blipFill>
          <a:blip r:embed="rId3"/>
          <a:stretch>
            <a:fillRect/>
          </a:stretch>
        </p:blipFill>
        <p:spPr>
          <a:xfrm>
            <a:off x="6905809" y="734351"/>
            <a:ext cx="4040141" cy="5411340"/>
          </a:xfrm>
          <a:prstGeom prst="rect">
            <a:avLst/>
          </a:prstGeom>
        </p:spPr>
      </p:pic>
    </p:spTree>
    <p:extLst>
      <p:ext uri="{BB962C8B-B14F-4D97-AF65-F5344CB8AC3E}">
        <p14:creationId xmlns:p14="http://schemas.microsoft.com/office/powerpoint/2010/main" val="3355321218"/>
      </p:ext>
    </p:extLst>
  </p:cSld>
  <p:clrMapOvr>
    <a:masterClrMapping/>
  </p:clrMapOvr>
  <p:transition spd="slow" advTm="23704">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9" name="TextBox 98">
            <a:extLst>
              <a:ext uri="{FF2B5EF4-FFF2-40B4-BE49-F238E27FC236}">
                <a16:creationId xmlns="" xmlns:a16="http://schemas.microsoft.com/office/drawing/2014/main" id="{9C1CDE92-F5D7-4468-BF8F-473130345F2A}"/>
              </a:ext>
            </a:extLst>
          </p:cNvPr>
          <p:cNvSpPr txBox="1"/>
          <p:nvPr/>
        </p:nvSpPr>
        <p:spPr>
          <a:xfrm>
            <a:off x="10163453" y="6555888"/>
            <a:ext cx="2371817" cy="261610"/>
          </a:xfrm>
          <a:prstGeom prst="rect">
            <a:avLst/>
          </a:prstGeom>
          <a:noFill/>
        </p:spPr>
        <p:txBody>
          <a:bodyPr wrap="square" rtlCol="0">
            <a:spAutoFit/>
          </a:bodyPr>
          <a:lstStyle/>
          <a:p>
            <a:pPr algn="ctr"/>
            <a:r>
              <a:rPr lang="en-US" sz="1100" dirty="0" smtClean="0">
                <a:latin typeface="Calibri" panose="020F0502020204030204" pitchFamily="34" charset="0"/>
                <a:cs typeface="Calibri" panose="020F0502020204030204" pitchFamily="34" charset="0"/>
              </a:rPr>
              <a:t>www.janai-group.com</a:t>
            </a:r>
            <a:endParaRPr lang="en-US" sz="1100" dirty="0">
              <a:latin typeface="Calibri" panose="020F0502020204030204" pitchFamily="34" charset="0"/>
              <a:cs typeface="Calibri" panose="020F0502020204030204" pitchFamily="34" charset="0"/>
            </a:endParaRPr>
          </a:p>
        </p:txBody>
      </p:sp>
      <p:pic>
        <p:nvPicPr>
          <p:cNvPr id="3" name="Picture 2" descr="Icon&#10;&#10;Description automatically generated">
            <a:extLst>
              <a:ext uri="{FF2B5EF4-FFF2-40B4-BE49-F238E27FC236}">
                <a16:creationId xmlns="" xmlns:a16="http://schemas.microsoft.com/office/drawing/2014/main" id="{64631669-B10C-4988-B70B-DAEEFBFBA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046" y="6268187"/>
            <a:ext cx="492656" cy="549311"/>
          </a:xfrm>
          <a:prstGeom prst="rect">
            <a:avLst/>
          </a:prstGeom>
        </p:spPr>
      </p:pic>
      <p:sp>
        <p:nvSpPr>
          <p:cNvPr id="2" name="TextBox 1">
            <a:extLst>
              <a:ext uri="{FF2B5EF4-FFF2-40B4-BE49-F238E27FC236}">
                <a16:creationId xmlns="" xmlns:a16="http://schemas.microsoft.com/office/drawing/2014/main" id="{CDD84013-1A54-425B-A19E-EAE6C0712647}"/>
              </a:ext>
            </a:extLst>
          </p:cNvPr>
          <p:cNvSpPr txBox="1"/>
          <p:nvPr/>
        </p:nvSpPr>
        <p:spPr>
          <a:xfrm>
            <a:off x="340248" y="709978"/>
            <a:ext cx="3867767" cy="1323439"/>
          </a:xfrm>
          <a:prstGeom prst="rect">
            <a:avLst/>
          </a:prstGeom>
          <a:noFill/>
        </p:spPr>
        <p:txBody>
          <a:bodyPr wrap="square" rtlCol="0">
            <a:spAutoFit/>
          </a:bodyPr>
          <a:lstStyle/>
          <a:p>
            <a:pPr marL="571500" indent="-571500">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Let's meet our TEAM</a:t>
            </a:r>
            <a:endParaRPr lang="en-IN" sz="4000" b="1" dirty="0">
              <a:solidFill>
                <a:srgbClr val="0070C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 xmlns:a16="http://schemas.microsoft.com/office/drawing/2014/main" id="{0744F9B0-5BF6-4F48-A0C6-BA752C3D0E7A}"/>
              </a:ext>
            </a:extLst>
          </p:cNvPr>
          <p:cNvSpPr txBox="1"/>
          <p:nvPr/>
        </p:nvSpPr>
        <p:spPr>
          <a:xfrm>
            <a:off x="9024522" y="3523722"/>
            <a:ext cx="2277861" cy="646331"/>
          </a:xfrm>
          <a:prstGeom prst="rect">
            <a:avLst/>
          </a:prstGeom>
          <a:noFill/>
        </p:spPr>
        <p:txBody>
          <a:bodyPr wrap="square" rtlCol="0">
            <a:spAutoFit/>
          </a:bodyPr>
          <a:lstStyle/>
          <a:p>
            <a:r>
              <a:rPr lang="en-US" sz="1800" dirty="0">
                <a:solidFill>
                  <a:schemeClr val="tx1">
                    <a:lumMod val="85000"/>
                    <a:lumOff val="15000"/>
                  </a:schemeClr>
                </a:solidFill>
                <a:latin typeface="Calibri" panose="020F0502020204030204" pitchFamily="34" charset="0"/>
                <a:cs typeface="Calibri" panose="020F0502020204030204" pitchFamily="34" charset="0"/>
              </a:rPr>
              <a:t> Mr. Ravikumar Vasate</a:t>
            </a:r>
            <a:endParaRPr lang="en-IN" sz="1800" dirty="0">
              <a:solidFill>
                <a:schemeClr val="tx1">
                  <a:lumMod val="85000"/>
                  <a:lumOff val="15000"/>
                </a:schemeClr>
              </a:solidFill>
              <a:latin typeface="Calibri" panose="020F0502020204030204" pitchFamily="34" charset="0"/>
              <a:cs typeface="Calibri" panose="020F0502020204030204" pitchFamily="34" charset="0"/>
            </a:endParaRPr>
          </a:p>
          <a:p>
            <a:endParaRPr lang="en-US" dirty="0"/>
          </a:p>
        </p:txBody>
      </p:sp>
      <p:sp>
        <p:nvSpPr>
          <p:cNvPr id="8" name="TextBox 7">
            <a:extLst>
              <a:ext uri="{FF2B5EF4-FFF2-40B4-BE49-F238E27FC236}">
                <a16:creationId xmlns="" xmlns:a16="http://schemas.microsoft.com/office/drawing/2014/main" id="{FD77E942-0BC6-44FA-A7D5-EFFD6FECCC28}"/>
              </a:ext>
            </a:extLst>
          </p:cNvPr>
          <p:cNvSpPr txBox="1"/>
          <p:nvPr/>
        </p:nvSpPr>
        <p:spPr>
          <a:xfrm>
            <a:off x="9305365" y="3846887"/>
            <a:ext cx="1997018" cy="584775"/>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  (Managing Director) </a:t>
            </a:r>
          </a:p>
          <a:p>
            <a:endParaRPr lang="en-US" dirty="0"/>
          </a:p>
        </p:txBody>
      </p:sp>
      <p:pic>
        <p:nvPicPr>
          <p:cNvPr id="10" name="Picture 12" descr="G:\I Card\Company New Photo\Ravikumar Vasate.jpg">
            <a:extLst>
              <a:ext uri="{FF2B5EF4-FFF2-40B4-BE49-F238E27FC236}">
                <a16:creationId xmlns="" xmlns:a16="http://schemas.microsoft.com/office/drawing/2014/main" id="{76F862C7-43E2-4CC2-AC6E-4EF35FE9E938}"/>
              </a:ext>
            </a:extLst>
          </p:cNvPr>
          <p:cNvPicPr>
            <a:picLocks noChangeAspect="1" noChangeArrowheads="1"/>
          </p:cNvPicPr>
          <p:nvPr/>
        </p:nvPicPr>
        <p:blipFill>
          <a:blip r:embed="rId3"/>
          <a:srcRect/>
          <a:stretch>
            <a:fillRect/>
          </a:stretch>
        </p:blipFill>
        <p:spPr bwMode="auto">
          <a:xfrm>
            <a:off x="8976109" y="739116"/>
            <a:ext cx="2374688" cy="2731399"/>
          </a:xfrm>
          <a:prstGeom prst="rect">
            <a:avLst/>
          </a:prstGeom>
          <a:noFill/>
        </p:spPr>
      </p:pic>
      <p:sp>
        <p:nvSpPr>
          <p:cNvPr id="11" name="TextBox 10"/>
          <p:cNvSpPr txBox="1"/>
          <p:nvPr/>
        </p:nvSpPr>
        <p:spPr>
          <a:xfrm>
            <a:off x="674702" y="2218083"/>
            <a:ext cx="3110980" cy="400110"/>
          </a:xfrm>
          <a:prstGeom prst="rect">
            <a:avLst/>
          </a:prstGeom>
          <a:noFill/>
        </p:spPr>
        <p:txBody>
          <a:bodyPr wrap="none" rtlCol="0">
            <a:spAutoFit/>
          </a:bodyPr>
          <a:lstStyle/>
          <a:p>
            <a:r>
              <a:rPr lang="en-US" sz="2000" b="1" dirty="0" smtClean="0">
                <a:solidFill>
                  <a:srgbClr val="7030A0"/>
                </a:solidFill>
              </a:rPr>
              <a:t>Number of Employees    34</a:t>
            </a:r>
            <a:endParaRPr lang="en-IN" sz="2000" dirty="0">
              <a:solidFill>
                <a:srgbClr val="7030A0"/>
              </a:solidFill>
            </a:endParaRPr>
          </a:p>
        </p:txBody>
      </p:sp>
      <p:sp>
        <p:nvSpPr>
          <p:cNvPr id="12" name="TextBox 11"/>
          <p:cNvSpPr txBox="1"/>
          <p:nvPr/>
        </p:nvSpPr>
        <p:spPr>
          <a:xfrm>
            <a:off x="874059" y="2851867"/>
            <a:ext cx="2547805" cy="3416320"/>
          </a:xfrm>
          <a:prstGeom prst="rect">
            <a:avLst/>
          </a:prstGeom>
          <a:noFill/>
        </p:spPr>
        <p:txBody>
          <a:bodyPr wrap="square" rtlCol="0">
            <a:spAutoFit/>
          </a:bodyPr>
          <a:lstStyle/>
          <a:p>
            <a:r>
              <a:rPr lang="en-US" b="1" dirty="0" smtClean="0">
                <a:solidFill>
                  <a:srgbClr val="7030A0"/>
                </a:solidFill>
              </a:rPr>
              <a:t>1) </a:t>
            </a:r>
            <a:r>
              <a:rPr lang="en-US" dirty="0" smtClean="0">
                <a:solidFill>
                  <a:srgbClr val="7030A0"/>
                </a:solidFill>
              </a:rPr>
              <a:t>Marketing Manager</a:t>
            </a:r>
          </a:p>
          <a:p>
            <a:r>
              <a:rPr lang="en-US" b="1" dirty="0" smtClean="0">
                <a:solidFill>
                  <a:srgbClr val="7030A0"/>
                </a:solidFill>
              </a:rPr>
              <a:t>2) </a:t>
            </a:r>
            <a:r>
              <a:rPr lang="en-US" dirty="0" smtClean="0">
                <a:solidFill>
                  <a:srgbClr val="7030A0"/>
                </a:solidFill>
              </a:rPr>
              <a:t>Marketing Executive</a:t>
            </a:r>
          </a:p>
          <a:p>
            <a:r>
              <a:rPr lang="en-US" b="1" dirty="0" smtClean="0">
                <a:solidFill>
                  <a:srgbClr val="7030A0"/>
                </a:solidFill>
              </a:rPr>
              <a:t>3) </a:t>
            </a:r>
            <a:r>
              <a:rPr lang="en-US" dirty="0" smtClean="0">
                <a:solidFill>
                  <a:srgbClr val="7030A0"/>
                </a:solidFill>
              </a:rPr>
              <a:t>Sales Engineer </a:t>
            </a:r>
          </a:p>
          <a:p>
            <a:r>
              <a:rPr lang="en-US" b="1" dirty="0" smtClean="0">
                <a:solidFill>
                  <a:srgbClr val="7030A0"/>
                </a:solidFill>
              </a:rPr>
              <a:t>4) </a:t>
            </a:r>
            <a:r>
              <a:rPr lang="en-US" dirty="0" smtClean="0">
                <a:solidFill>
                  <a:srgbClr val="7030A0"/>
                </a:solidFill>
              </a:rPr>
              <a:t>Quality Manager </a:t>
            </a:r>
          </a:p>
          <a:p>
            <a:r>
              <a:rPr lang="en-US" b="1" dirty="0" smtClean="0">
                <a:solidFill>
                  <a:srgbClr val="7030A0"/>
                </a:solidFill>
              </a:rPr>
              <a:t>5) </a:t>
            </a:r>
            <a:r>
              <a:rPr lang="en-US" dirty="0" smtClean="0">
                <a:solidFill>
                  <a:srgbClr val="7030A0"/>
                </a:solidFill>
              </a:rPr>
              <a:t>Quality Executive </a:t>
            </a:r>
          </a:p>
          <a:p>
            <a:r>
              <a:rPr lang="en-US" b="1" dirty="0" smtClean="0">
                <a:solidFill>
                  <a:srgbClr val="7030A0"/>
                </a:solidFill>
              </a:rPr>
              <a:t>6) </a:t>
            </a:r>
            <a:r>
              <a:rPr lang="en-US" dirty="0" smtClean="0">
                <a:solidFill>
                  <a:srgbClr val="7030A0"/>
                </a:solidFill>
              </a:rPr>
              <a:t>Production Manager</a:t>
            </a:r>
          </a:p>
          <a:p>
            <a:r>
              <a:rPr lang="en-US" b="1" dirty="0" smtClean="0">
                <a:solidFill>
                  <a:srgbClr val="7030A0"/>
                </a:solidFill>
              </a:rPr>
              <a:t>7) </a:t>
            </a:r>
            <a:r>
              <a:rPr lang="en-US" dirty="0" smtClean="0">
                <a:solidFill>
                  <a:srgbClr val="7030A0"/>
                </a:solidFill>
              </a:rPr>
              <a:t>Production Assistant </a:t>
            </a:r>
          </a:p>
          <a:p>
            <a:r>
              <a:rPr lang="en-US" b="1" dirty="0" smtClean="0">
                <a:solidFill>
                  <a:srgbClr val="7030A0"/>
                </a:solidFill>
              </a:rPr>
              <a:t>8) </a:t>
            </a:r>
            <a:r>
              <a:rPr lang="en-US" dirty="0" smtClean="0">
                <a:solidFill>
                  <a:srgbClr val="7030A0"/>
                </a:solidFill>
              </a:rPr>
              <a:t>Account Executive</a:t>
            </a:r>
          </a:p>
          <a:p>
            <a:r>
              <a:rPr lang="en-US" b="1" dirty="0" smtClean="0">
                <a:solidFill>
                  <a:srgbClr val="7030A0"/>
                </a:solidFill>
              </a:rPr>
              <a:t>9) </a:t>
            </a:r>
            <a:r>
              <a:rPr lang="en-US" dirty="0" smtClean="0">
                <a:solidFill>
                  <a:srgbClr val="7030A0"/>
                </a:solidFill>
              </a:rPr>
              <a:t>Dispatch Manager </a:t>
            </a:r>
          </a:p>
          <a:p>
            <a:r>
              <a:rPr lang="en-US" b="1" dirty="0" smtClean="0">
                <a:solidFill>
                  <a:srgbClr val="7030A0"/>
                </a:solidFill>
              </a:rPr>
              <a:t>10) </a:t>
            </a:r>
            <a:r>
              <a:rPr lang="en-US" dirty="0" smtClean="0">
                <a:solidFill>
                  <a:srgbClr val="7030A0"/>
                </a:solidFill>
              </a:rPr>
              <a:t>Dispatch Executive</a:t>
            </a:r>
          </a:p>
          <a:p>
            <a:r>
              <a:rPr lang="en-US" dirty="0" smtClean="0"/>
              <a:t>    </a:t>
            </a:r>
          </a:p>
          <a:p>
            <a:endParaRPr lang="en-IN" dirty="0"/>
          </a:p>
        </p:txBody>
      </p:sp>
      <p:sp>
        <p:nvSpPr>
          <p:cNvPr id="13" name="TextBox 12"/>
          <p:cNvSpPr txBox="1"/>
          <p:nvPr/>
        </p:nvSpPr>
        <p:spPr>
          <a:xfrm>
            <a:off x="4185476" y="3015891"/>
            <a:ext cx="3576557" cy="2308324"/>
          </a:xfrm>
          <a:prstGeom prst="rect">
            <a:avLst/>
          </a:prstGeom>
          <a:noFill/>
        </p:spPr>
        <p:txBody>
          <a:bodyPr wrap="none" rtlCol="0">
            <a:spAutoFit/>
          </a:bodyPr>
          <a:lstStyle/>
          <a:p>
            <a:r>
              <a:rPr lang="en-US" b="1" dirty="0" smtClean="0">
                <a:solidFill>
                  <a:srgbClr val="7030A0"/>
                </a:solidFill>
              </a:rPr>
              <a:t>1) </a:t>
            </a:r>
            <a:r>
              <a:rPr lang="en-US" dirty="0" smtClean="0">
                <a:solidFill>
                  <a:srgbClr val="7030A0"/>
                </a:solidFill>
              </a:rPr>
              <a:t>DRO Operator                       8</a:t>
            </a:r>
          </a:p>
          <a:p>
            <a:r>
              <a:rPr lang="en-US" b="1" dirty="0" smtClean="0">
                <a:solidFill>
                  <a:srgbClr val="7030A0"/>
                </a:solidFill>
              </a:rPr>
              <a:t>2) </a:t>
            </a:r>
            <a:r>
              <a:rPr lang="en-US" dirty="0" smtClean="0">
                <a:solidFill>
                  <a:srgbClr val="7030A0"/>
                </a:solidFill>
              </a:rPr>
              <a:t>Lethe Machine operator     8</a:t>
            </a:r>
          </a:p>
          <a:p>
            <a:r>
              <a:rPr lang="en-US" b="1" dirty="0" smtClean="0">
                <a:solidFill>
                  <a:srgbClr val="7030A0"/>
                </a:solidFill>
              </a:rPr>
              <a:t>3) </a:t>
            </a:r>
            <a:r>
              <a:rPr lang="en-US" dirty="0" smtClean="0">
                <a:solidFill>
                  <a:srgbClr val="7030A0"/>
                </a:solidFill>
              </a:rPr>
              <a:t>VMC Operator                       2</a:t>
            </a:r>
          </a:p>
          <a:p>
            <a:r>
              <a:rPr lang="en-US" b="1" dirty="0" smtClean="0">
                <a:solidFill>
                  <a:srgbClr val="7030A0"/>
                </a:solidFill>
              </a:rPr>
              <a:t>4) </a:t>
            </a:r>
            <a:r>
              <a:rPr lang="en-US" dirty="0" err="1" smtClean="0">
                <a:solidFill>
                  <a:srgbClr val="7030A0"/>
                </a:solidFill>
              </a:rPr>
              <a:t>Tig</a:t>
            </a:r>
            <a:r>
              <a:rPr lang="en-US" dirty="0" smtClean="0">
                <a:solidFill>
                  <a:srgbClr val="7030A0"/>
                </a:solidFill>
              </a:rPr>
              <a:t> , </a:t>
            </a:r>
            <a:r>
              <a:rPr lang="en-US" dirty="0" err="1" smtClean="0">
                <a:solidFill>
                  <a:srgbClr val="7030A0"/>
                </a:solidFill>
              </a:rPr>
              <a:t>mig</a:t>
            </a:r>
            <a:r>
              <a:rPr lang="en-US" dirty="0" smtClean="0">
                <a:solidFill>
                  <a:srgbClr val="7030A0"/>
                </a:solidFill>
              </a:rPr>
              <a:t> &amp; arc, </a:t>
            </a:r>
            <a:r>
              <a:rPr lang="en-US" dirty="0" smtClean="0">
                <a:solidFill>
                  <a:srgbClr val="7030A0"/>
                </a:solidFill>
              </a:rPr>
              <a:t>welding machine</a:t>
            </a:r>
          </a:p>
          <a:p>
            <a:r>
              <a:rPr lang="en-US" b="1" dirty="0">
                <a:solidFill>
                  <a:srgbClr val="7030A0"/>
                </a:solidFill>
              </a:rPr>
              <a:t> </a:t>
            </a:r>
            <a:r>
              <a:rPr lang="en-US" b="1" dirty="0" smtClean="0">
                <a:solidFill>
                  <a:srgbClr val="7030A0"/>
                </a:solidFill>
              </a:rPr>
              <a:t>    </a:t>
            </a:r>
            <a:r>
              <a:rPr lang="en-US" dirty="0" smtClean="0">
                <a:solidFill>
                  <a:srgbClr val="7030A0"/>
                </a:solidFill>
              </a:rPr>
              <a:t>Operator                                 2</a:t>
            </a:r>
          </a:p>
          <a:p>
            <a:r>
              <a:rPr lang="en-US" b="1" dirty="0" smtClean="0">
                <a:solidFill>
                  <a:srgbClr val="7030A0"/>
                </a:solidFill>
              </a:rPr>
              <a:t>5) </a:t>
            </a:r>
            <a:r>
              <a:rPr lang="en-US" dirty="0" smtClean="0">
                <a:solidFill>
                  <a:srgbClr val="7030A0"/>
                </a:solidFill>
              </a:rPr>
              <a:t>Bending Machine Operator 1</a:t>
            </a:r>
          </a:p>
          <a:p>
            <a:r>
              <a:rPr lang="en-US" b="1" dirty="0" smtClean="0">
                <a:solidFill>
                  <a:srgbClr val="7030A0"/>
                </a:solidFill>
              </a:rPr>
              <a:t>6) </a:t>
            </a:r>
            <a:r>
              <a:rPr lang="en-US" dirty="0" smtClean="0">
                <a:solidFill>
                  <a:srgbClr val="7030A0"/>
                </a:solidFill>
              </a:rPr>
              <a:t>Operator Supporter               3</a:t>
            </a:r>
          </a:p>
          <a:p>
            <a:r>
              <a:rPr lang="en-US" b="1" dirty="0" smtClean="0"/>
              <a:t> </a:t>
            </a:r>
            <a:endParaRPr lang="en-IN" b="1" dirty="0"/>
          </a:p>
        </p:txBody>
      </p:sp>
    </p:spTree>
    <p:extLst>
      <p:ext uri="{BB962C8B-B14F-4D97-AF65-F5344CB8AC3E}">
        <p14:creationId xmlns:p14="http://schemas.microsoft.com/office/powerpoint/2010/main" val="29894961"/>
      </p:ext>
    </p:extLst>
  </p:cSld>
  <p:clrMapOvr>
    <a:masterClrMapping/>
  </p:clrMapOvr>
  <p:transition spd="slow" advTm="23704">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9" name="TextBox 98">
            <a:extLst>
              <a:ext uri="{FF2B5EF4-FFF2-40B4-BE49-F238E27FC236}">
                <a16:creationId xmlns="" xmlns:a16="http://schemas.microsoft.com/office/drawing/2014/main" id="{9C1CDE92-F5D7-4468-BF8F-473130345F2A}"/>
              </a:ext>
            </a:extLst>
          </p:cNvPr>
          <p:cNvSpPr txBox="1"/>
          <p:nvPr/>
        </p:nvSpPr>
        <p:spPr>
          <a:xfrm>
            <a:off x="10163453" y="6555888"/>
            <a:ext cx="2371817" cy="261610"/>
          </a:xfrm>
          <a:prstGeom prst="rect">
            <a:avLst/>
          </a:prstGeom>
          <a:noFill/>
        </p:spPr>
        <p:txBody>
          <a:bodyPr wrap="square" rtlCol="0">
            <a:spAutoFit/>
          </a:bodyPr>
          <a:lstStyle/>
          <a:p>
            <a:pPr algn="ctr"/>
            <a:r>
              <a:rPr lang="en-US" sz="1100" dirty="0" smtClean="0">
                <a:latin typeface="Calibri" panose="020F0502020204030204" pitchFamily="34" charset="0"/>
                <a:cs typeface="Calibri" panose="020F0502020204030204" pitchFamily="34" charset="0"/>
              </a:rPr>
              <a:t>www.janai-group.com</a:t>
            </a:r>
            <a:endParaRPr lang="en-US" sz="1100" dirty="0">
              <a:latin typeface="Calibri" panose="020F0502020204030204" pitchFamily="34" charset="0"/>
              <a:cs typeface="Calibri" panose="020F0502020204030204" pitchFamily="34" charset="0"/>
            </a:endParaRPr>
          </a:p>
        </p:txBody>
      </p:sp>
      <p:pic>
        <p:nvPicPr>
          <p:cNvPr id="3" name="Picture 2" descr="Icon&#10;&#10;Description automatically generated">
            <a:extLst>
              <a:ext uri="{FF2B5EF4-FFF2-40B4-BE49-F238E27FC236}">
                <a16:creationId xmlns="" xmlns:a16="http://schemas.microsoft.com/office/drawing/2014/main" id="{64631669-B10C-4988-B70B-DAEEFBFBA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046" y="6268187"/>
            <a:ext cx="492656" cy="549311"/>
          </a:xfrm>
          <a:prstGeom prst="rect">
            <a:avLst/>
          </a:prstGeom>
        </p:spPr>
      </p:pic>
      <p:sp>
        <p:nvSpPr>
          <p:cNvPr id="2" name="TextBox 1">
            <a:extLst>
              <a:ext uri="{FF2B5EF4-FFF2-40B4-BE49-F238E27FC236}">
                <a16:creationId xmlns="" xmlns:a16="http://schemas.microsoft.com/office/drawing/2014/main" id="{CDD84013-1A54-425B-A19E-EAE6C0712647}"/>
              </a:ext>
            </a:extLst>
          </p:cNvPr>
          <p:cNvSpPr txBox="1"/>
          <p:nvPr/>
        </p:nvSpPr>
        <p:spPr>
          <a:xfrm>
            <a:off x="2704563" y="647834"/>
            <a:ext cx="7289444" cy="523220"/>
          </a:xfrm>
          <a:prstGeom prst="rect">
            <a:avLst/>
          </a:prstGeom>
          <a:noFill/>
        </p:spPr>
        <p:txBody>
          <a:bodyPr wrap="square" rtlCol="0">
            <a:spAutoFit/>
          </a:bodyPr>
          <a:lstStyle/>
          <a:p>
            <a:pPr marL="571500" indent="-571500">
              <a:buFont typeface="Arial" panose="020B0604020202020204" pitchFamily="34" charset="0"/>
              <a:buChar char="•"/>
            </a:pPr>
            <a:r>
              <a:rPr lang="en-US" sz="2800" b="1" dirty="0" smtClean="0">
                <a:solidFill>
                  <a:srgbClr val="0070C0"/>
                </a:solidFill>
                <a:latin typeface="Arial" panose="020B0604020202020204" pitchFamily="34" charset="0"/>
                <a:cs typeface="Arial" panose="020B0604020202020204" pitchFamily="34" charset="0"/>
              </a:rPr>
              <a:t> Our Developed machine  </a:t>
            </a:r>
            <a:endParaRPr lang="en-IN" sz="2800" b="1" dirty="0">
              <a:solidFill>
                <a:srgbClr val="0070C0"/>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 xmlns:a16="http://schemas.microsoft.com/office/drawing/2014/main" id="{17840472-9DC7-43B2-9F68-E2C71203C466}"/>
              </a:ext>
            </a:extLst>
          </p:cNvPr>
          <p:cNvSpPr txBox="1"/>
          <p:nvPr/>
        </p:nvSpPr>
        <p:spPr>
          <a:xfrm>
            <a:off x="9778869" y="4696287"/>
            <a:ext cx="1441821" cy="261610"/>
          </a:xfrm>
          <a:prstGeom prst="rect">
            <a:avLst/>
          </a:prstGeom>
          <a:noFill/>
        </p:spPr>
        <p:txBody>
          <a:bodyPr wrap="square" rtlCol="0">
            <a:spAutoFit/>
          </a:bodyPr>
          <a:lstStyle/>
          <a:p>
            <a:r>
              <a:rPr lang="en-US" sz="1100" b="1" dirty="0">
                <a:solidFill>
                  <a:schemeClr val="tx1"/>
                </a:solidFill>
              </a:rPr>
              <a:t>  </a:t>
            </a:r>
            <a:endParaRPr lang="en-US" sz="1100" dirty="0">
              <a:latin typeface="Calibri" panose="020F0502020204030204" pitchFamily="34" charset="0"/>
              <a:cs typeface="Calibri" panose="020F0502020204030204" pitchFamily="34" charset="0"/>
            </a:endParaRPr>
          </a:p>
        </p:txBody>
      </p:sp>
      <p:sp>
        <p:nvSpPr>
          <p:cNvPr id="42" name="TextBox 41">
            <a:extLst>
              <a:ext uri="{FF2B5EF4-FFF2-40B4-BE49-F238E27FC236}">
                <a16:creationId xmlns="" xmlns:a16="http://schemas.microsoft.com/office/drawing/2014/main" id="{1D4F1F6A-77AF-4FFF-B369-92AB21DF36A3}"/>
              </a:ext>
            </a:extLst>
          </p:cNvPr>
          <p:cNvSpPr txBox="1"/>
          <p:nvPr/>
        </p:nvSpPr>
        <p:spPr>
          <a:xfrm>
            <a:off x="9580486" y="6036616"/>
            <a:ext cx="1838589" cy="261610"/>
          </a:xfrm>
          <a:prstGeom prst="rect">
            <a:avLst/>
          </a:prstGeom>
          <a:noFill/>
        </p:spPr>
        <p:txBody>
          <a:bodyPr wrap="square" rtlCol="0">
            <a:spAutoFit/>
          </a:bodyPr>
          <a:lstStyle/>
          <a:p>
            <a:r>
              <a:rPr lang="en-US" sz="1100" b="1" dirty="0">
                <a:cs typeface="Arial" pitchFamily="34" charset="0"/>
              </a:rPr>
              <a:t>     </a:t>
            </a:r>
            <a:endParaRPr lang="en-US" sz="1100" dirty="0">
              <a:latin typeface="Calibri" panose="020F0502020204030204" pitchFamily="34" charset="0"/>
              <a:cs typeface="Calibri" panose="020F0502020204030204" pitchFamily="34" charset="0"/>
            </a:endParaRPr>
          </a:p>
        </p:txBody>
      </p:sp>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2021" y="835222"/>
            <a:ext cx="2907439" cy="5223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8833278" y="6058850"/>
            <a:ext cx="3284926" cy="523220"/>
          </a:xfrm>
          <a:prstGeom prst="rect">
            <a:avLst/>
          </a:prstGeom>
        </p:spPr>
        <p:txBody>
          <a:bodyPr wrap="square">
            <a:spAutoFit/>
          </a:bodyPr>
          <a:lstStyle/>
          <a:p>
            <a:r>
              <a:rPr lang="en-US" sz="1400" dirty="0">
                <a:solidFill>
                  <a:srgbClr val="7030A0"/>
                </a:solidFill>
              </a:rPr>
              <a:t>Let’s introduce to our Assembly </a:t>
            </a:r>
            <a:r>
              <a:rPr lang="en-US" sz="1400" dirty="0" smtClean="0">
                <a:solidFill>
                  <a:srgbClr val="7030A0"/>
                </a:solidFill>
              </a:rPr>
              <a:t>Central bolt Machine….</a:t>
            </a:r>
            <a:endParaRPr lang="en-US" sz="1400" dirty="0">
              <a:solidFill>
                <a:srgbClr val="7030A0"/>
              </a:solidFill>
              <a:latin typeface="Clear Sans Regular"/>
            </a:endParaRPr>
          </a:p>
        </p:txBody>
      </p:sp>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8334" y="1201505"/>
            <a:ext cx="2526425" cy="4985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188334" y="6163473"/>
            <a:ext cx="2763462" cy="523220"/>
          </a:xfrm>
          <a:prstGeom prst="rect">
            <a:avLst/>
          </a:prstGeom>
        </p:spPr>
        <p:txBody>
          <a:bodyPr wrap="square">
            <a:spAutoFit/>
          </a:bodyPr>
          <a:lstStyle/>
          <a:p>
            <a:r>
              <a:rPr lang="en-US" sz="1400" dirty="0">
                <a:solidFill>
                  <a:srgbClr val="7030A0"/>
                </a:solidFill>
              </a:rPr>
              <a:t>Let’s introduce to our Assembly Stroking testing  Machine….</a:t>
            </a:r>
            <a:endParaRPr lang="en-US" sz="1400" dirty="0">
              <a:solidFill>
                <a:srgbClr val="7030A0"/>
              </a:solidFill>
              <a:latin typeface="Clear Sans Regular"/>
            </a:endParaRPr>
          </a:p>
        </p:txBody>
      </p:sp>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6208" y="1186279"/>
            <a:ext cx="2689453" cy="501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136208" y="6148088"/>
            <a:ext cx="3152825" cy="738664"/>
          </a:xfrm>
          <a:prstGeom prst="rect">
            <a:avLst/>
          </a:prstGeom>
        </p:spPr>
        <p:txBody>
          <a:bodyPr wrap="square">
            <a:spAutoFit/>
          </a:bodyPr>
          <a:lstStyle/>
          <a:p>
            <a:r>
              <a:rPr lang="en-US" sz="1400" dirty="0">
                <a:solidFill>
                  <a:srgbClr val="7030A0"/>
                </a:solidFill>
              </a:rPr>
              <a:t>Let’s introduce to our Assembly Leakage testing 7 to 10 Bar  Machine….</a:t>
            </a:r>
            <a:endParaRPr lang="en-US" sz="1400" dirty="0">
              <a:solidFill>
                <a:srgbClr val="7030A0"/>
              </a:solidFill>
              <a:latin typeface="Clear Sans Regular"/>
            </a:endParaRPr>
          </a:p>
        </p:txBody>
      </p:sp>
      <p:pic>
        <p:nvPicPr>
          <p:cNvPr id="15" name="Picture 2" descr="C:\Users\Sai\Downloads\WhatsApp Image 2022-07-31 at 1.35.45 PM.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070" y="1171054"/>
            <a:ext cx="2587665" cy="488779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887506" y="6119336"/>
            <a:ext cx="2383173" cy="738664"/>
          </a:xfrm>
          <a:prstGeom prst="rect">
            <a:avLst/>
          </a:prstGeom>
        </p:spPr>
        <p:txBody>
          <a:bodyPr wrap="square">
            <a:spAutoFit/>
          </a:bodyPr>
          <a:lstStyle/>
          <a:p>
            <a:r>
              <a:rPr lang="en-US" sz="1400" dirty="0">
                <a:solidFill>
                  <a:srgbClr val="7030A0"/>
                </a:solidFill>
              </a:rPr>
              <a:t>Let’s introduce to our Assembly Spring Fitting Machine….</a:t>
            </a:r>
            <a:endParaRPr lang="en-US" sz="1400" dirty="0">
              <a:solidFill>
                <a:srgbClr val="7030A0"/>
              </a:solidFill>
              <a:latin typeface="Clear Sans Regular"/>
            </a:endParaRPr>
          </a:p>
        </p:txBody>
      </p:sp>
    </p:spTree>
    <p:extLst>
      <p:ext uri="{BB962C8B-B14F-4D97-AF65-F5344CB8AC3E}">
        <p14:creationId xmlns:p14="http://schemas.microsoft.com/office/powerpoint/2010/main" val="1087975674"/>
      </p:ext>
    </p:extLst>
  </p:cSld>
  <p:clrMapOvr>
    <a:masterClrMapping/>
  </p:clrMapOvr>
  <p:transition spd="slow" advTm="23704">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9" name="TextBox 98">
            <a:extLst>
              <a:ext uri="{FF2B5EF4-FFF2-40B4-BE49-F238E27FC236}">
                <a16:creationId xmlns="" xmlns:a16="http://schemas.microsoft.com/office/drawing/2014/main" id="{9C1CDE92-F5D7-4468-BF8F-473130345F2A}"/>
              </a:ext>
            </a:extLst>
          </p:cNvPr>
          <p:cNvSpPr txBox="1"/>
          <p:nvPr/>
        </p:nvSpPr>
        <p:spPr>
          <a:xfrm>
            <a:off x="10163453" y="6555888"/>
            <a:ext cx="2371817" cy="261610"/>
          </a:xfrm>
          <a:prstGeom prst="rect">
            <a:avLst/>
          </a:prstGeom>
          <a:noFill/>
        </p:spPr>
        <p:txBody>
          <a:bodyPr wrap="square" rtlCol="0">
            <a:spAutoFit/>
          </a:bodyPr>
          <a:lstStyle/>
          <a:p>
            <a:pPr algn="ctr"/>
            <a:r>
              <a:rPr lang="en-US" sz="1100" dirty="0" smtClean="0">
                <a:latin typeface="Calibri" panose="020F0502020204030204" pitchFamily="34" charset="0"/>
                <a:cs typeface="Calibri" panose="020F0502020204030204" pitchFamily="34" charset="0"/>
              </a:rPr>
              <a:t>www.janai-group.com</a:t>
            </a:r>
            <a:endParaRPr lang="en-US" sz="1100" dirty="0">
              <a:latin typeface="Calibri" panose="020F0502020204030204" pitchFamily="34" charset="0"/>
              <a:cs typeface="Calibri" panose="020F0502020204030204" pitchFamily="34" charset="0"/>
            </a:endParaRPr>
          </a:p>
        </p:txBody>
      </p:sp>
      <p:pic>
        <p:nvPicPr>
          <p:cNvPr id="3" name="Picture 2" descr="Icon&#10;&#10;Description automatically generated">
            <a:extLst>
              <a:ext uri="{FF2B5EF4-FFF2-40B4-BE49-F238E27FC236}">
                <a16:creationId xmlns="" xmlns:a16="http://schemas.microsoft.com/office/drawing/2014/main" id="{64631669-B10C-4988-B70B-DAEEFBFBA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046" y="6268187"/>
            <a:ext cx="492656" cy="549311"/>
          </a:xfrm>
          <a:prstGeom prst="rect">
            <a:avLst/>
          </a:prstGeom>
        </p:spPr>
      </p:pic>
      <p:sp>
        <p:nvSpPr>
          <p:cNvPr id="40" name="TextBox 39">
            <a:extLst>
              <a:ext uri="{FF2B5EF4-FFF2-40B4-BE49-F238E27FC236}">
                <a16:creationId xmlns="" xmlns:a16="http://schemas.microsoft.com/office/drawing/2014/main" id="{17840472-9DC7-43B2-9F68-E2C71203C466}"/>
              </a:ext>
            </a:extLst>
          </p:cNvPr>
          <p:cNvSpPr txBox="1"/>
          <p:nvPr/>
        </p:nvSpPr>
        <p:spPr>
          <a:xfrm>
            <a:off x="9778869" y="4696287"/>
            <a:ext cx="1441821" cy="261610"/>
          </a:xfrm>
          <a:prstGeom prst="rect">
            <a:avLst/>
          </a:prstGeom>
          <a:noFill/>
        </p:spPr>
        <p:txBody>
          <a:bodyPr wrap="square" rtlCol="0">
            <a:spAutoFit/>
          </a:bodyPr>
          <a:lstStyle/>
          <a:p>
            <a:r>
              <a:rPr lang="en-US" sz="1100" b="1" dirty="0">
                <a:solidFill>
                  <a:schemeClr val="tx1"/>
                </a:solidFill>
              </a:rPr>
              <a:t>  </a:t>
            </a:r>
            <a:endParaRPr lang="en-US" sz="1100" dirty="0">
              <a:latin typeface="Calibri" panose="020F0502020204030204" pitchFamily="34" charset="0"/>
              <a:cs typeface="Calibri" panose="020F0502020204030204" pitchFamily="34" charset="0"/>
            </a:endParaRPr>
          </a:p>
        </p:txBody>
      </p:sp>
      <p:sp>
        <p:nvSpPr>
          <p:cNvPr id="42" name="TextBox 41">
            <a:extLst>
              <a:ext uri="{FF2B5EF4-FFF2-40B4-BE49-F238E27FC236}">
                <a16:creationId xmlns="" xmlns:a16="http://schemas.microsoft.com/office/drawing/2014/main" id="{1D4F1F6A-77AF-4FFF-B369-92AB21DF36A3}"/>
              </a:ext>
            </a:extLst>
          </p:cNvPr>
          <p:cNvSpPr txBox="1"/>
          <p:nvPr/>
        </p:nvSpPr>
        <p:spPr>
          <a:xfrm>
            <a:off x="9580486" y="6036616"/>
            <a:ext cx="1838589" cy="261610"/>
          </a:xfrm>
          <a:prstGeom prst="rect">
            <a:avLst/>
          </a:prstGeom>
          <a:noFill/>
        </p:spPr>
        <p:txBody>
          <a:bodyPr wrap="square" rtlCol="0">
            <a:spAutoFit/>
          </a:bodyPr>
          <a:lstStyle/>
          <a:p>
            <a:r>
              <a:rPr lang="en-US" sz="1100" b="1" dirty="0">
                <a:cs typeface="Arial" pitchFamily="34" charset="0"/>
              </a:rPr>
              <a:t>     </a:t>
            </a:r>
            <a:endParaRPr lang="en-US" sz="1100" dirty="0">
              <a:latin typeface="Calibri" panose="020F0502020204030204" pitchFamily="34" charset="0"/>
              <a:cs typeface="Calibri" panose="020F0502020204030204" pitchFamily="34" charset="0"/>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6835" y="817924"/>
            <a:ext cx="3670235" cy="5349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9077753" y="6163473"/>
            <a:ext cx="2844053" cy="523220"/>
          </a:xfrm>
          <a:prstGeom prst="rect">
            <a:avLst/>
          </a:prstGeom>
        </p:spPr>
        <p:txBody>
          <a:bodyPr wrap="square">
            <a:spAutoFit/>
          </a:bodyPr>
          <a:lstStyle/>
          <a:p>
            <a:r>
              <a:rPr lang="en-US" sz="1400" dirty="0">
                <a:solidFill>
                  <a:srgbClr val="7030A0"/>
                </a:solidFill>
              </a:rPr>
              <a:t>Let’s introduce to our Assembly </a:t>
            </a:r>
            <a:r>
              <a:rPr lang="en-US" sz="1400" dirty="0" smtClean="0">
                <a:solidFill>
                  <a:srgbClr val="7030A0"/>
                </a:solidFill>
              </a:rPr>
              <a:t>Multiple station Conveyor ….</a:t>
            </a:r>
            <a:endParaRPr lang="en-US" sz="1400" dirty="0">
              <a:solidFill>
                <a:srgbClr val="7030A0"/>
              </a:solidFill>
              <a:latin typeface="Clear Sans Regular"/>
            </a:endParaRPr>
          </a:p>
        </p:txBody>
      </p:sp>
      <p:sp>
        <p:nvSpPr>
          <p:cNvPr id="16" name="Rectangle 15"/>
          <p:cNvSpPr/>
          <p:nvPr/>
        </p:nvSpPr>
        <p:spPr>
          <a:xfrm>
            <a:off x="363073" y="6176300"/>
            <a:ext cx="2682688" cy="523220"/>
          </a:xfrm>
          <a:prstGeom prst="rect">
            <a:avLst/>
          </a:prstGeom>
        </p:spPr>
        <p:txBody>
          <a:bodyPr wrap="square">
            <a:spAutoFit/>
          </a:bodyPr>
          <a:lstStyle/>
          <a:p>
            <a:pPr algn="ctr"/>
            <a:r>
              <a:rPr lang="en-US" sz="1400" dirty="0">
                <a:solidFill>
                  <a:srgbClr val="7030A0"/>
                </a:solidFill>
              </a:rPr>
              <a:t>Shocker assembly sealing Machine 2 </a:t>
            </a:r>
            <a:r>
              <a:rPr lang="en-US" sz="1400" dirty="0" smtClean="0">
                <a:solidFill>
                  <a:srgbClr val="7030A0"/>
                </a:solidFill>
              </a:rPr>
              <a:t>Station….</a:t>
            </a:r>
            <a:endParaRPr lang="en-US" sz="1400" dirty="0">
              <a:solidFill>
                <a:srgbClr val="7030A0"/>
              </a:solidFill>
              <a:latin typeface="Clear Sans Regular"/>
            </a:endParaRP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8394" y="799273"/>
            <a:ext cx="3496235" cy="5386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408394" y="6230555"/>
            <a:ext cx="2720788" cy="523220"/>
          </a:xfrm>
          <a:prstGeom prst="rect">
            <a:avLst/>
          </a:prstGeom>
        </p:spPr>
        <p:txBody>
          <a:bodyPr wrap="square">
            <a:spAutoFit/>
          </a:bodyPr>
          <a:lstStyle/>
          <a:p>
            <a:r>
              <a:rPr lang="en-US" sz="1400" dirty="0">
                <a:solidFill>
                  <a:srgbClr val="7030A0"/>
                </a:solidFill>
              </a:rPr>
              <a:t>Let’s introduce to our Assembly </a:t>
            </a:r>
          </a:p>
          <a:p>
            <a:r>
              <a:rPr lang="en-US" sz="1400" dirty="0">
                <a:solidFill>
                  <a:srgbClr val="7030A0"/>
                </a:solidFill>
              </a:rPr>
              <a:t>ID Cleaning Machine….</a:t>
            </a:r>
            <a:endParaRPr lang="en-US" sz="1400" dirty="0">
              <a:solidFill>
                <a:srgbClr val="7030A0"/>
              </a:solidFill>
              <a:latin typeface="Clear Sans Regular"/>
            </a:endParaRP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046" y="799273"/>
            <a:ext cx="3946201" cy="537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5975399"/>
      </p:ext>
    </p:extLst>
  </p:cSld>
  <p:clrMapOvr>
    <a:masterClrMapping/>
  </p:clrMapOvr>
  <p:transition spd="slow" advTm="23704">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9" name="TextBox 98">
            <a:extLst>
              <a:ext uri="{FF2B5EF4-FFF2-40B4-BE49-F238E27FC236}">
                <a16:creationId xmlns="" xmlns:a16="http://schemas.microsoft.com/office/drawing/2014/main" id="{9C1CDE92-F5D7-4468-BF8F-473130345F2A}"/>
              </a:ext>
            </a:extLst>
          </p:cNvPr>
          <p:cNvSpPr txBox="1"/>
          <p:nvPr/>
        </p:nvSpPr>
        <p:spPr>
          <a:xfrm>
            <a:off x="10163453" y="6555888"/>
            <a:ext cx="2371817" cy="261610"/>
          </a:xfrm>
          <a:prstGeom prst="rect">
            <a:avLst/>
          </a:prstGeom>
          <a:noFill/>
        </p:spPr>
        <p:txBody>
          <a:bodyPr wrap="square" rtlCol="0">
            <a:spAutoFit/>
          </a:bodyPr>
          <a:lstStyle/>
          <a:p>
            <a:pPr algn="ctr"/>
            <a:r>
              <a:rPr lang="en-US" sz="1100" dirty="0" smtClean="0">
                <a:latin typeface="Calibri" panose="020F0502020204030204" pitchFamily="34" charset="0"/>
                <a:cs typeface="Calibri" panose="020F0502020204030204" pitchFamily="34" charset="0"/>
              </a:rPr>
              <a:t>www.janai-group.com</a:t>
            </a:r>
            <a:endParaRPr lang="en-US" sz="1100" dirty="0">
              <a:latin typeface="Calibri" panose="020F0502020204030204" pitchFamily="34" charset="0"/>
              <a:cs typeface="Calibri" panose="020F0502020204030204" pitchFamily="34" charset="0"/>
            </a:endParaRPr>
          </a:p>
        </p:txBody>
      </p:sp>
      <p:pic>
        <p:nvPicPr>
          <p:cNvPr id="3" name="Picture 2" descr="Icon&#10;&#10;Description automatically generated">
            <a:extLst>
              <a:ext uri="{FF2B5EF4-FFF2-40B4-BE49-F238E27FC236}">
                <a16:creationId xmlns="" xmlns:a16="http://schemas.microsoft.com/office/drawing/2014/main" id="{64631669-B10C-4988-B70B-DAEEFBFBA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014" y="6268187"/>
            <a:ext cx="492656" cy="549311"/>
          </a:xfrm>
          <a:prstGeom prst="rect">
            <a:avLst/>
          </a:prstGeom>
        </p:spPr>
      </p:pic>
      <p:sp>
        <p:nvSpPr>
          <p:cNvPr id="9" name="TextBox 8">
            <a:extLst>
              <a:ext uri="{FF2B5EF4-FFF2-40B4-BE49-F238E27FC236}">
                <a16:creationId xmlns="" xmlns:a16="http://schemas.microsoft.com/office/drawing/2014/main" id="{B1908817-D898-42F1-9E43-385EBD1D04A8}"/>
              </a:ext>
            </a:extLst>
          </p:cNvPr>
          <p:cNvSpPr txBox="1"/>
          <p:nvPr/>
        </p:nvSpPr>
        <p:spPr>
          <a:xfrm>
            <a:off x="4856086" y="5559513"/>
            <a:ext cx="1899821" cy="369332"/>
          </a:xfrm>
          <a:prstGeom prst="rect">
            <a:avLst/>
          </a:prstGeom>
          <a:noFill/>
        </p:spPr>
        <p:txBody>
          <a:bodyPr wrap="square" rtlCol="0">
            <a:spAutoFit/>
          </a:bodyPr>
          <a:lstStyle/>
          <a:p>
            <a:r>
              <a:rPr lang="en-US" sz="1800" dirty="0">
                <a:cs typeface="Arial" pitchFamily="34" charset="0"/>
              </a:rPr>
              <a:t>     </a:t>
            </a:r>
            <a:endParaRPr lang="en-IN" sz="1200" dirty="0"/>
          </a:p>
        </p:txBody>
      </p:sp>
      <p:sp>
        <p:nvSpPr>
          <p:cNvPr id="11" name="TextBox 10">
            <a:extLst>
              <a:ext uri="{FF2B5EF4-FFF2-40B4-BE49-F238E27FC236}">
                <a16:creationId xmlns="" xmlns:a16="http://schemas.microsoft.com/office/drawing/2014/main" id="{0A5A40AD-5E2D-483C-A915-CC078AFBB76B}"/>
              </a:ext>
            </a:extLst>
          </p:cNvPr>
          <p:cNvSpPr txBox="1"/>
          <p:nvPr/>
        </p:nvSpPr>
        <p:spPr>
          <a:xfrm>
            <a:off x="665670" y="5607376"/>
            <a:ext cx="4177022" cy="276999"/>
          </a:xfrm>
          <a:prstGeom prst="rect">
            <a:avLst/>
          </a:prstGeom>
          <a:noFill/>
        </p:spPr>
        <p:txBody>
          <a:bodyPr wrap="square" rtlCol="0">
            <a:spAutoFit/>
          </a:bodyPr>
          <a:lstStyle/>
          <a:p>
            <a:r>
              <a:rPr lang="en-US" sz="1200" b="1" dirty="0">
                <a:cs typeface="Arial" pitchFamily="34" charset="0"/>
              </a:rPr>
              <a:t>                                        </a:t>
            </a:r>
            <a:endParaRPr lang="en-IN" sz="1200" dirty="0"/>
          </a:p>
        </p:txBody>
      </p:sp>
      <p:pic>
        <p:nvPicPr>
          <p:cNvPr id="14"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l="4885" r="4885"/>
          <a:stretch>
            <a:fillRect/>
          </a:stretch>
        </p:blipFill>
        <p:spPr bwMode="auto">
          <a:xfrm>
            <a:off x="438741" y="618793"/>
            <a:ext cx="4711484"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111382" y="3108816"/>
            <a:ext cx="3366204" cy="523220"/>
          </a:xfrm>
          <a:prstGeom prst="rect">
            <a:avLst/>
          </a:prstGeom>
        </p:spPr>
        <p:txBody>
          <a:bodyPr wrap="square">
            <a:spAutoFit/>
          </a:bodyPr>
          <a:lstStyle/>
          <a:p>
            <a:r>
              <a:rPr lang="en-US" sz="1400" dirty="0">
                <a:solidFill>
                  <a:srgbClr val="7030A0"/>
                </a:solidFill>
              </a:rPr>
              <a:t>Let’s introduce to our Assembly </a:t>
            </a:r>
          </a:p>
          <a:p>
            <a:r>
              <a:rPr lang="en-US" sz="1400" dirty="0" err="1">
                <a:solidFill>
                  <a:srgbClr val="7030A0"/>
                </a:solidFill>
              </a:rPr>
              <a:t>Circlip</a:t>
            </a:r>
            <a:r>
              <a:rPr lang="en-US" sz="1400" dirty="0">
                <a:solidFill>
                  <a:srgbClr val="7030A0"/>
                </a:solidFill>
              </a:rPr>
              <a:t> Pressing Machine….</a:t>
            </a:r>
            <a:endParaRPr lang="en-US" sz="1400" dirty="0">
              <a:solidFill>
                <a:srgbClr val="7030A0"/>
              </a:solidFill>
              <a:latin typeface="Clear Sans Regular"/>
            </a:endParaRPr>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742" y="3797891"/>
            <a:ext cx="4711484" cy="2349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1335477" y="6268187"/>
            <a:ext cx="2918013" cy="523220"/>
          </a:xfrm>
          <a:prstGeom prst="rect">
            <a:avLst/>
          </a:prstGeom>
        </p:spPr>
        <p:txBody>
          <a:bodyPr wrap="square">
            <a:spAutoFit/>
          </a:bodyPr>
          <a:lstStyle/>
          <a:p>
            <a:r>
              <a:rPr lang="en-US" sz="1400" dirty="0">
                <a:solidFill>
                  <a:srgbClr val="7030A0"/>
                </a:solidFill>
              </a:rPr>
              <a:t>Let’s introduce to our Assembly </a:t>
            </a:r>
            <a:endParaRPr lang="en-US" sz="1400" dirty="0" smtClean="0">
              <a:solidFill>
                <a:srgbClr val="7030A0"/>
              </a:solidFill>
            </a:endParaRPr>
          </a:p>
          <a:p>
            <a:r>
              <a:rPr lang="en-US" sz="1400" dirty="0" smtClean="0">
                <a:solidFill>
                  <a:srgbClr val="7030A0"/>
                </a:solidFill>
              </a:rPr>
              <a:t>Hydraulic Fixture….</a:t>
            </a:r>
            <a:endParaRPr lang="en-US" sz="1400" dirty="0">
              <a:solidFill>
                <a:srgbClr val="7030A0"/>
              </a:solidFill>
              <a:latin typeface="Clear Sans Regular"/>
            </a:endParaRPr>
          </a:p>
        </p:txBody>
      </p:sp>
      <p:pic>
        <p:nvPicPr>
          <p:cNvPr id="1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5406" r="5406"/>
          <a:stretch>
            <a:fillRect/>
          </a:stretch>
        </p:blipFill>
        <p:spPr bwMode="auto">
          <a:xfrm>
            <a:off x="6172200" y="618794"/>
            <a:ext cx="5054287"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5406" r="5406"/>
          <a:stretch>
            <a:fillRect/>
          </a:stretch>
        </p:blipFill>
        <p:spPr bwMode="auto">
          <a:xfrm>
            <a:off x="5805997" y="3606577"/>
            <a:ext cx="6240762" cy="2923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7287300" y="3108816"/>
            <a:ext cx="2824085" cy="523220"/>
          </a:xfrm>
          <a:prstGeom prst="rect">
            <a:avLst/>
          </a:prstGeom>
        </p:spPr>
        <p:txBody>
          <a:bodyPr wrap="square">
            <a:spAutoFit/>
          </a:bodyPr>
          <a:lstStyle/>
          <a:p>
            <a:r>
              <a:rPr lang="en-US" sz="1400" dirty="0">
                <a:solidFill>
                  <a:srgbClr val="7030A0"/>
                </a:solidFill>
              </a:rPr>
              <a:t>Let’s introduce to our Assembly </a:t>
            </a:r>
            <a:endParaRPr lang="en-US" sz="1400" dirty="0" smtClean="0">
              <a:solidFill>
                <a:srgbClr val="7030A0"/>
              </a:solidFill>
            </a:endParaRPr>
          </a:p>
          <a:p>
            <a:r>
              <a:rPr lang="en-US" sz="1400" dirty="0" smtClean="0">
                <a:solidFill>
                  <a:srgbClr val="7030A0"/>
                </a:solidFill>
              </a:rPr>
              <a:t>Heavy Load Carry Conveyor….</a:t>
            </a:r>
            <a:endParaRPr lang="en-US" sz="1400" dirty="0">
              <a:solidFill>
                <a:srgbClr val="7030A0"/>
              </a:solidFill>
              <a:latin typeface="Clear Sans Regular"/>
            </a:endParaRPr>
          </a:p>
        </p:txBody>
      </p:sp>
    </p:spTree>
    <p:extLst>
      <p:ext uri="{BB962C8B-B14F-4D97-AF65-F5344CB8AC3E}">
        <p14:creationId xmlns:p14="http://schemas.microsoft.com/office/powerpoint/2010/main" val="2719656740"/>
      </p:ext>
    </p:extLst>
  </p:cSld>
  <p:clrMapOvr>
    <a:masterClrMapping/>
  </p:clrMapOvr>
  <p:transition spd="slow" advTm="23704">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9" name="TextBox 98">
            <a:extLst>
              <a:ext uri="{FF2B5EF4-FFF2-40B4-BE49-F238E27FC236}">
                <a16:creationId xmlns="" xmlns:a16="http://schemas.microsoft.com/office/drawing/2014/main" id="{9C1CDE92-F5D7-4468-BF8F-473130345F2A}"/>
              </a:ext>
            </a:extLst>
          </p:cNvPr>
          <p:cNvSpPr txBox="1"/>
          <p:nvPr/>
        </p:nvSpPr>
        <p:spPr>
          <a:xfrm>
            <a:off x="10163453" y="6555888"/>
            <a:ext cx="2371817" cy="261610"/>
          </a:xfrm>
          <a:prstGeom prst="rect">
            <a:avLst/>
          </a:prstGeom>
          <a:noFill/>
        </p:spPr>
        <p:txBody>
          <a:bodyPr wrap="square" rtlCol="0">
            <a:spAutoFit/>
          </a:bodyPr>
          <a:lstStyle/>
          <a:p>
            <a:pPr algn="ctr"/>
            <a:r>
              <a:rPr lang="en-US" sz="1100" dirty="0" smtClean="0">
                <a:latin typeface="Calibri" panose="020F0502020204030204" pitchFamily="34" charset="0"/>
                <a:cs typeface="Calibri" panose="020F0502020204030204" pitchFamily="34" charset="0"/>
              </a:rPr>
              <a:t>www.janai-group.com</a:t>
            </a:r>
            <a:endParaRPr lang="en-US" sz="1100" dirty="0">
              <a:latin typeface="Calibri" panose="020F0502020204030204" pitchFamily="34" charset="0"/>
              <a:cs typeface="Calibri" panose="020F0502020204030204" pitchFamily="34" charset="0"/>
            </a:endParaRPr>
          </a:p>
        </p:txBody>
      </p:sp>
      <p:pic>
        <p:nvPicPr>
          <p:cNvPr id="3" name="Picture 2" descr="Icon&#10;&#10;Description automatically generated">
            <a:extLst>
              <a:ext uri="{FF2B5EF4-FFF2-40B4-BE49-F238E27FC236}">
                <a16:creationId xmlns="" xmlns:a16="http://schemas.microsoft.com/office/drawing/2014/main" id="{64631669-B10C-4988-B70B-DAEEFBFBA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014" y="6268187"/>
            <a:ext cx="492656" cy="549311"/>
          </a:xfrm>
          <a:prstGeom prst="rect">
            <a:avLst/>
          </a:prstGeom>
        </p:spPr>
      </p:pic>
      <p:sp>
        <p:nvSpPr>
          <p:cNvPr id="9" name="TextBox 8">
            <a:extLst>
              <a:ext uri="{FF2B5EF4-FFF2-40B4-BE49-F238E27FC236}">
                <a16:creationId xmlns="" xmlns:a16="http://schemas.microsoft.com/office/drawing/2014/main" id="{B1908817-D898-42F1-9E43-385EBD1D04A8}"/>
              </a:ext>
            </a:extLst>
          </p:cNvPr>
          <p:cNvSpPr txBox="1"/>
          <p:nvPr/>
        </p:nvSpPr>
        <p:spPr>
          <a:xfrm>
            <a:off x="4856086" y="5559513"/>
            <a:ext cx="1899821" cy="369332"/>
          </a:xfrm>
          <a:prstGeom prst="rect">
            <a:avLst/>
          </a:prstGeom>
          <a:noFill/>
        </p:spPr>
        <p:txBody>
          <a:bodyPr wrap="square" rtlCol="0">
            <a:spAutoFit/>
          </a:bodyPr>
          <a:lstStyle/>
          <a:p>
            <a:r>
              <a:rPr lang="en-US" sz="1800" dirty="0">
                <a:cs typeface="Arial" pitchFamily="34" charset="0"/>
              </a:rPr>
              <a:t>     </a:t>
            </a:r>
            <a:endParaRPr lang="en-IN" sz="1200" dirty="0"/>
          </a:p>
        </p:txBody>
      </p:sp>
      <p:sp>
        <p:nvSpPr>
          <p:cNvPr id="11" name="TextBox 10">
            <a:extLst>
              <a:ext uri="{FF2B5EF4-FFF2-40B4-BE49-F238E27FC236}">
                <a16:creationId xmlns="" xmlns:a16="http://schemas.microsoft.com/office/drawing/2014/main" id="{0A5A40AD-5E2D-483C-A915-CC078AFBB76B}"/>
              </a:ext>
            </a:extLst>
          </p:cNvPr>
          <p:cNvSpPr txBox="1"/>
          <p:nvPr/>
        </p:nvSpPr>
        <p:spPr>
          <a:xfrm>
            <a:off x="665670" y="5607376"/>
            <a:ext cx="4177022" cy="276999"/>
          </a:xfrm>
          <a:prstGeom prst="rect">
            <a:avLst/>
          </a:prstGeom>
          <a:noFill/>
        </p:spPr>
        <p:txBody>
          <a:bodyPr wrap="square" rtlCol="0">
            <a:spAutoFit/>
          </a:bodyPr>
          <a:lstStyle/>
          <a:p>
            <a:r>
              <a:rPr lang="en-US" sz="1200" b="1" dirty="0">
                <a:cs typeface="Arial" pitchFamily="34" charset="0"/>
              </a:rPr>
              <a:t>                                        </a:t>
            </a:r>
            <a:endParaRPr lang="en-IN" sz="1200" dirty="0"/>
          </a:p>
        </p:txBody>
      </p:sp>
      <p:sp>
        <p:nvSpPr>
          <p:cNvPr id="16" name="Rectangle 15"/>
          <p:cNvSpPr/>
          <p:nvPr/>
        </p:nvSpPr>
        <p:spPr>
          <a:xfrm>
            <a:off x="766483" y="6268187"/>
            <a:ext cx="3487008" cy="523220"/>
          </a:xfrm>
          <a:prstGeom prst="rect">
            <a:avLst/>
          </a:prstGeom>
        </p:spPr>
        <p:txBody>
          <a:bodyPr wrap="square">
            <a:spAutoFit/>
          </a:bodyPr>
          <a:lstStyle/>
          <a:p>
            <a:pPr algn="ctr"/>
            <a:r>
              <a:rPr lang="en-US" sz="1400" dirty="0">
                <a:solidFill>
                  <a:srgbClr val="7030A0"/>
                </a:solidFill>
              </a:rPr>
              <a:t>Oil Seal Greasing- 4 Station </a:t>
            </a:r>
            <a:endParaRPr lang="en-US" sz="1400" dirty="0" smtClean="0">
              <a:solidFill>
                <a:srgbClr val="7030A0"/>
              </a:solidFill>
            </a:endParaRPr>
          </a:p>
          <a:p>
            <a:pPr algn="ctr"/>
            <a:r>
              <a:rPr lang="en-US" sz="1400" dirty="0" smtClean="0">
                <a:solidFill>
                  <a:srgbClr val="7030A0"/>
                </a:solidFill>
              </a:rPr>
              <a:t>Machine….</a:t>
            </a:r>
            <a:endParaRPr lang="en-US" sz="1400" dirty="0">
              <a:solidFill>
                <a:srgbClr val="7030A0"/>
              </a:solidFill>
              <a:latin typeface="Clear Sans Regular"/>
            </a:endParaRP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321" y="683386"/>
            <a:ext cx="2746726" cy="539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0012" y="683387"/>
            <a:ext cx="2810000" cy="539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4213398" y="6272670"/>
            <a:ext cx="3487008" cy="523220"/>
          </a:xfrm>
          <a:prstGeom prst="rect">
            <a:avLst/>
          </a:prstGeom>
        </p:spPr>
        <p:txBody>
          <a:bodyPr wrap="square">
            <a:spAutoFit/>
          </a:bodyPr>
          <a:lstStyle/>
          <a:p>
            <a:pPr algn="ctr"/>
            <a:r>
              <a:rPr lang="en-IN" sz="1400" dirty="0">
                <a:solidFill>
                  <a:srgbClr val="7030A0"/>
                </a:solidFill>
              </a:rPr>
              <a:t>Rubber Bush </a:t>
            </a:r>
            <a:r>
              <a:rPr lang="en-IN" sz="1400" dirty="0" smtClean="0">
                <a:solidFill>
                  <a:srgbClr val="7030A0"/>
                </a:solidFill>
              </a:rPr>
              <a:t>Pressing</a:t>
            </a:r>
          </a:p>
          <a:p>
            <a:pPr algn="ctr"/>
            <a:r>
              <a:rPr lang="en-US" sz="1400" dirty="0" smtClean="0">
                <a:solidFill>
                  <a:srgbClr val="7030A0"/>
                </a:solidFill>
              </a:rPr>
              <a:t>Machine….</a:t>
            </a:r>
            <a:endParaRPr lang="en-US" sz="1400" dirty="0">
              <a:solidFill>
                <a:srgbClr val="7030A0"/>
              </a:solidFill>
              <a:latin typeface="Clear Sans Regular"/>
            </a:endParaRPr>
          </a:p>
        </p:txBody>
      </p:sp>
      <p:pic>
        <p:nvPicPr>
          <p:cNvPr id="22" name="Picture 2" descr="C:\Users\Sai\Downloads\WhatsApp Image 2022-06-22 at 11.18.06 AM.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5738" y="683386"/>
            <a:ext cx="2654297" cy="541802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7781336" y="6277153"/>
            <a:ext cx="3487008" cy="523220"/>
          </a:xfrm>
          <a:prstGeom prst="rect">
            <a:avLst/>
          </a:prstGeom>
        </p:spPr>
        <p:txBody>
          <a:bodyPr wrap="square">
            <a:spAutoFit/>
          </a:bodyPr>
          <a:lstStyle/>
          <a:p>
            <a:pPr algn="ctr"/>
            <a:r>
              <a:rPr lang="en-US" sz="1400" dirty="0" smtClean="0">
                <a:solidFill>
                  <a:srgbClr val="7030A0"/>
                </a:solidFill>
              </a:rPr>
              <a:t>Big Nozzle Assembly</a:t>
            </a:r>
            <a:endParaRPr lang="en-IN" sz="1400" dirty="0" smtClean="0">
              <a:solidFill>
                <a:srgbClr val="7030A0"/>
              </a:solidFill>
            </a:endParaRPr>
          </a:p>
          <a:p>
            <a:pPr algn="ctr"/>
            <a:r>
              <a:rPr lang="en-US" sz="1400" dirty="0" smtClean="0">
                <a:solidFill>
                  <a:srgbClr val="7030A0"/>
                </a:solidFill>
              </a:rPr>
              <a:t>Machine….</a:t>
            </a:r>
            <a:endParaRPr lang="en-US" sz="1400" dirty="0">
              <a:solidFill>
                <a:srgbClr val="7030A0"/>
              </a:solidFill>
              <a:latin typeface="Clear Sans Regular"/>
            </a:endParaRPr>
          </a:p>
        </p:txBody>
      </p:sp>
    </p:spTree>
    <p:extLst>
      <p:ext uri="{BB962C8B-B14F-4D97-AF65-F5344CB8AC3E}">
        <p14:creationId xmlns:p14="http://schemas.microsoft.com/office/powerpoint/2010/main" val="2621111787"/>
      </p:ext>
    </p:extLst>
  </p:cSld>
  <p:clrMapOvr>
    <a:masterClrMapping/>
  </p:clrMapOvr>
  <p:transition spd="slow" advTm="23704">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7|1.6|1.8|1.3|1.7|4.3"/>
</p:tagLst>
</file>

<file path=ppt/theme/theme1.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D8C6403A-684A-431F-8F36-A24C99E28661}">
  <ds:schemaRefs>
    <ds:schemaRef ds:uri="http://schemas.microsoft.com/sharepoint/v3/contenttype/forms"/>
  </ds:schemaRefs>
</ds:datastoreItem>
</file>

<file path=customXml/itemProps2.xml><?xml version="1.0" encoding="utf-8"?>
<ds:datastoreItem xmlns:ds="http://schemas.openxmlformats.org/officeDocument/2006/customXml" ds:itemID="{CDF95FD5-1F25-4FA5-84C8-2AB1AFB896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2455B2D-BAB7-438A-85DA-0266A24CB79F}">
  <ds:schemaRefs>
    <ds:schemaRef ds:uri="http://purl.org/dc/elements/1.1/"/>
    <ds:schemaRef ds:uri="http://schemas.microsoft.com/office/2006/metadata/properties"/>
    <ds:schemaRef ds:uri="http://purl.org/dc/terms/"/>
    <ds:schemaRef ds:uri="http://schemas.openxmlformats.org/package/2006/metadata/core-properties"/>
    <ds:schemaRef ds:uri="16c05727-aa75-4e4a-9b5f-8a80a1165891"/>
    <ds:schemaRef ds:uri="http://purl.org/dc/dcmitype/"/>
    <ds:schemaRef ds:uri="http://schemas.microsoft.com/office/2006/documentManagement/types"/>
    <ds:schemaRef ds:uri="http://schemas.microsoft.com/office/infopath/2007/PartnerControls"/>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{090748B2-12DA-407B-AA3B-9311E0487A56}tf11964407_win32</Template>
  <TotalTime>926</TotalTime>
  <Words>651</Words>
  <Application>Microsoft Office PowerPoint</Application>
  <PresentationFormat>Widescreen</PresentationFormat>
  <Paragraphs>130</Paragraphs>
  <Slides>12</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Aharoni</vt:lpstr>
      <vt:lpstr>Arial</vt:lpstr>
      <vt:lpstr>Bell MT</vt:lpstr>
      <vt:lpstr>Calibri</vt:lpstr>
      <vt:lpstr>Clear Sans Regular</vt:lpstr>
      <vt:lpstr>Cooper Black</vt:lpstr>
      <vt:lpstr>Franklin Gothic Book</vt:lpstr>
      <vt:lpstr>Franklin Gothic Demi</vt:lpstr>
      <vt:lpstr>Wingdings 2</vt:lpstr>
      <vt:lpstr>DividendVTI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Syed Farhan</dc:creator>
  <cp:lastModifiedBy>Microsoft account</cp:lastModifiedBy>
  <cp:revision>108</cp:revision>
  <cp:lastPrinted>2023-07-25T05:49:23Z</cp:lastPrinted>
  <dcterms:created xsi:type="dcterms:W3CDTF">2022-03-22T05:55:45Z</dcterms:created>
  <dcterms:modified xsi:type="dcterms:W3CDTF">2023-07-29T08:41:01Z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