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70" r:id="rId3"/>
    <p:sldId id="271" r:id="rId4"/>
    <p:sldId id="297" r:id="rId5"/>
    <p:sldId id="298" r:id="rId6"/>
    <p:sldId id="299" r:id="rId7"/>
    <p:sldId id="300" r:id="rId8"/>
    <p:sldId id="281" r:id="rId9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3300"/>
    <a:srgbClr val="FFCC99"/>
    <a:srgbClr val="CCFF99"/>
    <a:srgbClr val="CFDEB0"/>
    <a:srgbClr val="E7A96B"/>
    <a:srgbClr val="FF6600"/>
    <a:srgbClr val="E17509"/>
    <a:srgbClr val="CF8E0B"/>
    <a:srgbClr val="AE72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97" autoAdjust="0"/>
    <p:restoredTop sz="94434" autoAdjust="0"/>
  </p:normalViewPr>
  <p:slideViewPr>
    <p:cSldViewPr>
      <p:cViewPr>
        <p:scale>
          <a:sx n="80" d="100"/>
          <a:sy n="80" d="100"/>
        </p:scale>
        <p:origin x="-12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4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6632-2B49-4309-B03C-192078B4F8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2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4C6E0-235B-4505-BD1A-D32138549501}" type="slidenum">
              <a:rPr lang="en-IN" altLang="en-US" smtClean="0">
                <a:latin typeface="Calibri" pitchFamily="34" charset="0"/>
                <a:cs typeface="Arial" pitchFamily="34" charset="0"/>
              </a:rPr>
              <a:pPr/>
              <a:t>4</a:t>
            </a:fld>
            <a:endParaRPr lang="en-IN" altLang="en-US" dirty="0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87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2F8BB-0FEB-40EA-AAD9-21AE5946DBEC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0877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5E7AA6-A91F-48D3-8AA7-C24D5A319E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D9FF-2529-4BF3-88D7-16EF50170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C17D-1E79-4C0B-896A-06B57737A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FF0A3A-D6B2-4CF0-8194-E2894A9BE2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336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4A67-68CE-4347-81B9-79B4FA92B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74AE-3F1D-4DFC-ACE6-40151F340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972F-D78E-4661-8894-568927A4E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C481-AF18-4E0D-8968-D88C11CA8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2FFA-6C97-431B-8955-84EAD9D12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C828-09FE-4C7C-88FA-9F2F914B4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8A3D-0062-4F72-BAC7-49F2149B3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DCBB-EDF5-497B-B150-2CE148C07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5E7AA6-A91F-48D3-8AA7-C24D5A319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pic>
        <p:nvPicPr>
          <p:cNvPr id="1034" name="Picture 71" descr="pic0049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514600"/>
            <a:ext cx="8991600" cy="1143000"/>
          </a:xfrm>
        </p:spPr>
        <p:txBody>
          <a:bodyPr/>
          <a:lstStyle/>
          <a:p>
            <a:r>
              <a:rPr lang="en-IN" sz="32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N" sz="32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XF1F1 LOW HARDNESS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b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I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5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34" y="1717344"/>
            <a:ext cx="970456" cy="2137068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7742487"/>
              </p:ext>
            </p:extLst>
          </p:nvPr>
        </p:nvGraphicFramePr>
        <p:xfrm>
          <a:off x="5105400" y="1371601"/>
          <a:ext cx="3886200" cy="287829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NG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OK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B0"/>
                    </a:solidFill>
                  </a:tcPr>
                </a:tc>
              </a:tr>
              <a:tr h="2573472"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 smtClean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 smtClean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 smtClean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 smtClean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 smtClean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 smtClean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61" name="Title 4"/>
          <p:cNvSpPr txBox="1">
            <a:spLocks/>
          </p:cNvSpPr>
          <p:nvPr/>
        </p:nvSpPr>
        <p:spPr bwMode="auto">
          <a:xfrm>
            <a:off x="84446" y="476250"/>
            <a:ext cx="393192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FOR OCCURRENCE</a:t>
            </a:r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63" name="TextBox 8"/>
          <p:cNvSpPr txBox="1">
            <a:spLocks noChangeArrowheads="1"/>
          </p:cNvSpPr>
          <p:nvPr/>
        </p:nvSpPr>
        <p:spPr bwMode="auto">
          <a:xfrm>
            <a:off x="76200" y="102399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ja-JP" altLang="en-US" sz="1600" dirty="0">
                <a:latin typeface="Verdana" panose="020B0604030504040204" pitchFamily="34" charset="0"/>
                <a:ea typeface="HGP創英角ｺﾞｼｯｸUB"/>
                <a:cs typeface="Verdana" panose="020B0604030504040204" pitchFamily="34" charset="0"/>
              </a:rPr>
              <a:t>● </a:t>
            </a:r>
            <a:r>
              <a:rPr lang="en-US" altLang="ja-JP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Phenomenon</a:t>
            </a:r>
            <a:r>
              <a:rPr lang="en-US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IN" sz="1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 HARDNESS</a:t>
            </a:r>
            <a:r>
              <a:rPr lang="en-US" sz="1600" dirty="0" smtClean="0"/>
              <a:t> </a:t>
            </a:r>
            <a:endParaRPr lang="en-US" alt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9800" y="1035268"/>
            <a:ext cx="20574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 content</a:t>
            </a:r>
            <a:endParaRPr kumimoji="1" lang="ja-JP" altLang="en-US" sz="1600" b="1" dirty="0">
              <a:solidFill>
                <a:schemeClr val="tx1"/>
              </a:solidFill>
              <a:latin typeface="Verdana" panose="020B0604030504040204" pitchFamily="34" charset="0"/>
              <a:ea typeface="HGP創英角ｺﾞｼｯｸUB" panose="020B0900000000000000" pitchFamily="50" charset="-128"/>
              <a:cs typeface="Verdana" panose="020B0604030504040204" pitchFamily="34" charset="0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1524000"/>
            <a:ext cx="4495800" cy="1865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Supplier:</a:t>
            </a:r>
            <a:r>
              <a:rPr lang="ja-JP" altLang="en-US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Endurance Technologies Ltd.</a:t>
            </a:r>
            <a:endParaRPr lang="en-US" altLang="ja-JP" sz="1400" dirty="0" smtClean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Model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:</a:t>
            </a:r>
            <a:r>
              <a:rPr lang="en-US" altLang="ja-JP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XF1F1 </a:t>
            </a:r>
          </a:p>
          <a:p>
            <a:pPr marL="0" indent="0">
              <a:buNone/>
            </a:pPr>
            <a:r>
              <a:rPr lang="ja-JP" altLang="en-US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Parts</a:t>
            </a:r>
            <a:r>
              <a:rPr lang="ja-JP" altLang="en-US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name: </a:t>
            </a:r>
            <a:r>
              <a:rPr lang="en-US" altLang="ja-JP" sz="1400" b="1" dirty="0" smtClean="0">
                <a:latin typeface="Calibri" panose="020F0502020204030204" pitchFamily="34" charset="0"/>
                <a:ea typeface="HGP創英角ｺﾞｼｯｸUB"/>
                <a:cs typeface="Arial" panose="020B0604020202020204" pitchFamily="34" charset="0"/>
              </a:rPr>
              <a:t>Front Fork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No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.:  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Date of 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Occurrence:06.09.2024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Qty</a:t>
            </a:r>
            <a:r>
              <a:rPr lang="en-US" altLang="ja-JP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NG: 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40</a:t>
            </a:r>
            <a:r>
              <a:rPr lang="en-US" altLang="ja-JP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Nos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3923176"/>
            <a:ext cx="3352800" cy="26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ja-JP" altLang="en-US" dirty="0" smtClean="0">
                <a:ea typeface="HGP創英角ｺﾞｼｯｸUB" panose="020B0900000000000000" pitchFamily="50" charset="-128"/>
              </a:rPr>
              <a:t>●</a:t>
            </a:r>
            <a:r>
              <a:rPr lang="en-US" altLang="ja-JP" dirty="0">
                <a:ea typeface="HGP創英角ｺﾞｼｯｸUB" panose="020B0900000000000000" pitchFamily="50" charset="-128"/>
              </a:rPr>
              <a:t>Parts Stock check results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956" y="4242338"/>
            <a:ext cx="1295400" cy="247168"/>
          </a:xfrm>
          <a:prstGeom prst="rect">
            <a:avLst/>
          </a:prstGeom>
          <a:solidFill>
            <a:srgbClr val="FFCC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Action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3050978"/>
              </p:ext>
            </p:extLst>
          </p:nvPr>
        </p:nvGraphicFramePr>
        <p:xfrm>
          <a:off x="112246" y="4574964"/>
          <a:ext cx="8879354" cy="174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74"/>
                <a:gridCol w="1235533"/>
                <a:gridCol w="1412037"/>
                <a:gridCol w="2118056"/>
                <a:gridCol w="883477"/>
                <a:gridCol w="1771177"/>
              </a:tblGrid>
              <a:tr h="6230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Total Stock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Checked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Checking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NG Qty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02758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err="1" smtClean="0">
                          <a:solidFill>
                            <a:schemeClr val="tx1"/>
                          </a:solidFill>
                        </a:rPr>
                        <a:t>Dekson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</a:rPr>
                        <a:t> Casting Ltd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</a:rPr>
                        <a:t> Hardness Tester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All available stock qty. verified &amp;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</a:rPr>
                        <a:t>found NG</a:t>
                      </a:r>
                      <a:endParaRPr lang="en-I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3873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ETL 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</a:rPr>
                        <a:t> Hardness Tester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" name="Picture 15" descr="WhatsApp Image 2024-05-12 at 11.35.28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752600"/>
            <a:ext cx="1752600" cy="2286000"/>
          </a:xfrm>
          <a:prstGeom prst="rect">
            <a:avLst/>
          </a:prstGeom>
        </p:spPr>
      </p:pic>
      <p:pic>
        <p:nvPicPr>
          <p:cNvPr id="21" name="Picture 20" descr="WhatsApp Image 2024-05-12 at 11.35.1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1752600"/>
            <a:ext cx="1752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4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086600" y="1253894"/>
            <a:ext cx="381000" cy="3048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70798" y="476250"/>
            <a:ext cx="673200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OF ACTUAL CONDITION AND CONTROL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2846504" y="1066800"/>
            <a:ext cx="2944696" cy="3517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numCol="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endParaRPr lang="en-IN" alt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1189363"/>
            <a:ext cx="1219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 smtClean="0"/>
              <a:t>Possible defect occurrence area.</a:t>
            </a:r>
            <a:endParaRPr lang="en-US" sz="1000" dirty="0"/>
          </a:p>
        </p:txBody>
      </p:sp>
      <p:sp>
        <p:nvSpPr>
          <p:cNvPr id="37" name="Rounded Rectangle 36"/>
          <p:cNvSpPr/>
          <p:nvPr/>
        </p:nvSpPr>
        <p:spPr>
          <a:xfrm>
            <a:off x="514655" y="2019738"/>
            <a:ext cx="1341850" cy="7799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>
              <a:defRPr/>
            </a:pPr>
            <a:r>
              <a:rPr lang="en-IN" altLang="en-US" sz="1200" dirty="0" smtClean="0">
                <a:cs typeface="Times New Roman" panose="02020603050405020304" pitchFamily="18" charset="0"/>
              </a:rPr>
              <a:t>R M Inward</a:t>
            </a:r>
            <a:endParaRPr lang="en-IN" altLang="en-US" sz="1200" dirty="0"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160082" y="2019738"/>
            <a:ext cx="1547480" cy="77996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>
              <a:defRPr/>
            </a:pPr>
            <a:r>
              <a:rPr lang="en-IN" altLang="en-US" sz="1200" dirty="0" smtClean="0">
                <a:cs typeface="Times New Roman" panose="02020603050405020304" pitchFamily="18" charset="0"/>
              </a:rPr>
              <a:t>Melting</a:t>
            </a:r>
            <a:endParaRPr lang="en-IN" altLang="en-US" sz="1200" dirty="0"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901733" y="2224111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6" name="Right Arrow 25"/>
          <p:cNvSpPr/>
          <p:nvPr/>
        </p:nvSpPr>
        <p:spPr>
          <a:xfrm>
            <a:off x="3753748" y="224458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4027278" y="2019738"/>
            <a:ext cx="1312191" cy="77996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altLang="en-US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Gravity Die Casting</a:t>
            </a:r>
            <a:endParaRPr lang="en-IN" alt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5404442" y="2224111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5680871" y="2019738"/>
            <a:ext cx="1312191" cy="77996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altLang="en-US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Riser Cutting</a:t>
            </a:r>
            <a:endParaRPr lang="en-IN" alt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50075" y="2224111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7829491" y="2849089"/>
            <a:ext cx="1768565" cy="609600"/>
          </a:xfrm>
          <a:prstGeom prst="utur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6" name="Right Arrow 35"/>
          <p:cNvSpPr/>
          <p:nvPr/>
        </p:nvSpPr>
        <p:spPr>
          <a:xfrm flipH="1">
            <a:off x="1853628" y="3672638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Right Arrow 38"/>
          <p:cNvSpPr/>
          <p:nvPr/>
        </p:nvSpPr>
        <p:spPr>
          <a:xfrm flipH="1">
            <a:off x="3705643" y="3693110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3" name="Right Arrow 42"/>
          <p:cNvSpPr/>
          <p:nvPr/>
        </p:nvSpPr>
        <p:spPr>
          <a:xfrm flipH="1">
            <a:off x="5356337" y="3672638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6" name="Right Arrow 45"/>
          <p:cNvSpPr/>
          <p:nvPr/>
        </p:nvSpPr>
        <p:spPr>
          <a:xfrm flipH="1">
            <a:off x="7001970" y="3672638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Rounded Rectangle 46"/>
          <p:cNvSpPr/>
          <p:nvPr/>
        </p:nvSpPr>
        <p:spPr>
          <a:xfrm>
            <a:off x="2209800" y="3429000"/>
            <a:ext cx="1312191" cy="77996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Final Inspection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7298409" y="2015305"/>
            <a:ext cx="1312191" cy="77996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altLang="en-US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SPM Drilling</a:t>
            </a:r>
            <a:endParaRPr lang="en-IN" alt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6-Point Star 50"/>
          <p:cNvSpPr/>
          <p:nvPr/>
        </p:nvSpPr>
        <p:spPr>
          <a:xfrm>
            <a:off x="5334000" y="3048000"/>
            <a:ext cx="262533" cy="37306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39000" y="3429000"/>
            <a:ext cx="1341850" cy="7799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>
              <a:defRPr/>
            </a:pPr>
            <a:r>
              <a:rPr lang="en-IN" altLang="en-US" sz="1200" dirty="0" smtClean="0">
                <a:cs typeface="Times New Roman" panose="02020603050405020304" pitchFamily="18" charset="0"/>
              </a:rPr>
              <a:t>Belt Grinding</a:t>
            </a:r>
            <a:endParaRPr lang="en-IN" altLang="en-US" sz="1200" dirty="0"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" y="3352800"/>
            <a:ext cx="1341850" cy="7799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>
              <a:defRPr/>
            </a:pPr>
            <a:r>
              <a:rPr lang="en-IN" altLang="en-US" sz="1200" dirty="0" smtClean="0">
                <a:cs typeface="Times New Roman" panose="02020603050405020304" pitchFamily="18" charset="0"/>
              </a:rPr>
              <a:t>Packing and Dispatch</a:t>
            </a:r>
            <a:endParaRPr lang="en-IN" altLang="en-US" sz="1200" dirty="0"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562600" y="3276600"/>
            <a:ext cx="1471034" cy="976613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38800" y="3429000"/>
            <a:ext cx="1312191" cy="77996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Heat Treatment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3962400" y="3429000"/>
            <a:ext cx="1341850" cy="7799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>
              <a:defRPr/>
            </a:pPr>
            <a:r>
              <a:rPr lang="en-IN" altLang="en-US" sz="1200" dirty="0" smtClean="0">
                <a:cs typeface="Times New Roman" panose="02020603050405020304" pitchFamily="18" charset="0"/>
              </a:rPr>
              <a:t>Grinding and Fettling</a:t>
            </a:r>
            <a:endParaRPr lang="en-IN" alt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 txBox="1">
            <a:spLocks/>
          </p:cNvSpPr>
          <p:nvPr/>
        </p:nvSpPr>
        <p:spPr bwMode="auto">
          <a:xfrm>
            <a:off x="93663" y="503336"/>
            <a:ext cx="4431021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UNDERSTANDING OF ACTUAL CONDITION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7150" y="1074738"/>
            <a:ext cx="588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●</a:t>
            </a:r>
            <a:r>
              <a:rPr lang="en-US" altLang="ja-JP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 Understanding the actual cause – </a:t>
            </a:r>
            <a:r>
              <a:rPr lang="en-US" altLang="ja-JP" sz="1400" b="1" dirty="0" smtClean="0">
                <a:latin typeface="Verdana" pitchFamily="34" charset="0"/>
                <a:cs typeface="Verdana" pitchFamily="34" charset="0"/>
              </a:rPr>
              <a:t>(</a:t>
            </a:r>
            <a:r>
              <a:rPr lang="en-US" altLang="ja-JP" sz="1400" b="1" dirty="0">
                <a:latin typeface="Verdana" pitchFamily="34" charset="0"/>
                <a:cs typeface="Verdana" pitchFamily="34" charset="0"/>
              </a:rPr>
              <a:t>Factor analysis)</a:t>
            </a:r>
            <a:endParaRPr lang="en-US" altLang="en-US" sz="1400" b="1" dirty="0"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059235" y="3765550"/>
            <a:ext cx="6559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9185" y="1841191"/>
            <a:ext cx="822325" cy="1916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76898" y="1835481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96185" y="3757282"/>
            <a:ext cx="923925" cy="2038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827585" y="3768725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224460" y="1520825"/>
            <a:ext cx="7620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</a:t>
            </a:r>
            <a:endParaRPr lang="en-IN" altLang="en-US" sz="1400" b="1" dirty="0">
              <a:solidFill>
                <a:srgbClr val="9B2D2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1361653" y="5795631"/>
            <a:ext cx="93186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IN" altLang="en-US" sz="1400" b="1" dirty="0">
              <a:solidFill>
                <a:srgbClr val="9B2D2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4114800" y="5805487"/>
            <a:ext cx="10064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</a:t>
            </a:r>
            <a:endParaRPr lang="en-IN" altLang="en-US" sz="1400" b="1" dirty="0">
              <a:solidFill>
                <a:srgbClr val="9B2D2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65"/>
          <p:cNvSpPr txBox="1">
            <a:spLocks noChangeArrowheads="1"/>
          </p:cNvSpPr>
          <p:nvPr/>
        </p:nvSpPr>
        <p:spPr bwMode="auto">
          <a:xfrm>
            <a:off x="5181600" y="1524000"/>
            <a:ext cx="11747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Machine</a:t>
            </a:r>
            <a:endParaRPr lang="en-IN" altLang="en-US" sz="1400" b="1" dirty="0">
              <a:solidFill>
                <a:srgbClr val="9B2D2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08997" y="1961504"/>
            <a:ext cx="1699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Less Awareness</a:t>
            </a:r>
            <a:endParaRPr lang="en-US" sz="12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64160" y="2192337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77100" y="2929889"/>
            <a:ext cx="2227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Training </a:t>
            </a:r>
            <a:r>
              <a:rPr lang="en-US" sz="1200" dirty="0"/>
              <a:t>not followed for New inspector and operator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782466" y="3160722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359834" y="2423169"/>
            <a:ext cx="1660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Unskilled </a:t>
            </a:r>
            <a:r>
              <a:rPr lang="en-US" sz="1200" dirty="0" smtClean="0"/>
              <a:t>operator &amp; Inspector</a:t>
            </a:r>
            <a:endParaRPr lang="en-US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027414" y="25843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78296" y="3960000"/>
            <a:ext cx="1681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Metal Temp high/low</a:t>
            </a:r>
            <a:endParaRPr lang="en-US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059813" y="4107484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15201" y="3179447"/>
            <a:ext cx="1676400" cy="1170753"/>
          </a:xfrm>
          <a:prstGeom prst="roundRect">
            <a:avLst/>
          </a:prstGeom>
          <a:gradFill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 scaled="0"/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20650" h="88900"/>
            <a:bevelB w="889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Hardness less than specification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IN" sz="1200" dirty="0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48400" y="2133600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Quenching tank not clean 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6019800" y="2362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191000" y="1905000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 Treatment </a:t>
            </a:r>
            <a:r>
              <a:rPr lang="en-US" altLang="en-US" sz="1200" dirty="0" err="1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Furnance</a:t>
            </a:r>
            <a:r>
              <a:rPr lang="en-US" altLang="en-US" sz="1200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Fan bearing  jam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410200" y="2209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590800" y="4495800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dirty="0" smtClean="0"/>
              <a:t> temp variation</a:t>
            </a:r>
            <a:endParaRPr lang="en-GB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2362200" y="45720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99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93663" y="476250"/>
            <a:ext cx="2377440" cy="3651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 smtClean="0">
                <a:solidFill>
                  <a:schemeClr val="bg1"/>
                </a:solidFill>
                <a:latin typeface="Verdana" pitchFamily="34" charset="0"/>
              </a:rPr>
              <a:t>FACTS VERIFICATION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3833662"/>
              </p:ext>
            </p:extLst>
          </p:nvPr>
        </p:nvGraphicFramePr>
        <p:xfrm>
          <a:off x="179618" y="1143000"/>
          <a:ext cx="8811982" cy="500022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07400"/>
                <a:gridCol w="778622"/>
                <a:gridCol w="2477434"/>
                <a:gridCol w="3720503"/>
                <a:gridCol w="1128023"/>
              </a:tblGrid>
              <a:tr h="4389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SR 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4M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PROBABLE CAUSES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FACTS VERIFICATION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Judgment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7742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entury Gothic" pitchFamily="34" charset="0"/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latin typeface="Century Gothic" pitchFamily="34" charset="0"/>
                        </a:rPr>
                        <a:t>MAN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Less Awareness</a:t>
                      </a:r>
                      <a:endParaRPr lang="en-US" sz="1000" dirty="0"/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verify Awareness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operator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found Not Ok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77742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Unskilled operator &amp; Inspector</a:t>
                      </a:r>
                    </a:p>
                    <a:p>
                      <a:endParaRPr lang="en-US" sz="1000" dirty="0"/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Verified skill level of Inspector &amp; fond Ok as per the skill matrix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3388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Training not followed for New inspector and operator</a:t>
                      </a:r>
                      <a:endParaRPr lang="en-US" sz="1000" dirty="0"/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Verified training record and work procedure for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inadequacy while appointing new inspector and found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Ok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777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MACHINE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Fan bearing  not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Quenching tank not clean </a:t>
                      </a: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Heat Treatment </a:t>
                      </a:r>
                      <a:r>
                        <a:rPr lang="en-US" altLang="en-US" sz="1000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Furnance</a:t>
                      </a: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Fan bearing  jam &amp; Also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</a:t>
                      </a:r>
                      <a:r>
                        <a:rPr lang="en-US" sz="1000" kern="12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cleaning tank frequency.</a:t>
                      </a:r>
                      <a:endParaRPr lang="en-US" sz="1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x</a:t>
                      </a:r>
                      <a:endParaRPr lang="en-US" sz="1800" b="0" kern="1200" dirty="0">
                        <a:solidFill>
                          <a:srgbClr val="FF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7777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entury Gothic" pitchFamily="34" charset="0"/>
                        </a:rPr>
                        <a:t>3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METHOD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 temp High/low</a:t>
                      </a:r>
                      <a:endParaRPr lang="en-US" sz="1000" dirty="0"/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temp check found ok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77742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Die</a:t>
                      </a:r>
                      <a:r>
                        <a:rPr lang="en-US" sz="1000" baseline="0" dirty="0" smtClean="0"/>
                        <a:t> temp variation</a:t>
                      </a:r>
                      <a:endParaRPr lang="en-US" sz="1000" dirty="0"/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temp check found ok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06719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-2580" y="354023"/>
            <a:ext cx="9146580" cy="636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b="1" dirty="0" smtClean="0">
                <a:solidFill>
                  <a:srgbClr val="0000FF"/>
                </a:solidFill>
                <a:latin typeface="Arial" pitchFamily="34" charset="0"/>
              </a:rPr>
              <a:t>ROOT CAUSE ESTABLISHMENT </a:t>
            </a:r>
            <a:br>
              <a:rPr lang="en-US" altLang="ja-JP" b="1" dirty="0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en-US" altLang="ja-JP" sz="1400" b="1" dirty="0" smtClean="0">
                <a:latin typeface="Arial" pitchFamily="34" charset="0"/>
              </a:rPr>
              <a:t>(W</a:t>
            </a:r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HY-WHY ANALYSIS)</a:t>
            </a:r>
            <a:endParaRPr lang="en-US" altLang="ja-JP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119838"/>
              </p:ext>
            </p:extLst>
          </p:nvPr>
        </p:nvGraphicFramePr>
        <p:xfrm>
          <a:off x="84106" y="1676400"/>
          <a:ext cx="8907494" cy="3962400"/>
        </p:xfrm>
        <a:graphic>
          <a:graphicData uri="http://schemas.openxmlformats.org/drawingml/2006/table">
            <a:tbl>
              <a:tblPr/>
              <a:tblGrid>
                <a:gridCol w="355514"/>
                <a:gridCol w="1710396"/>
                <a:gridCol w="1710396"/>
                <a:gridCol w="1710396"/>
                <a:gridCol w="1710396"/>
                <a:gridCol w="1710396"/>
              </a:tblGrid>
              <a:tr h="6363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WHY – 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WHY- 2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WHY -3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WHY-4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Why-5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Occurrence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Hardness less than specification</a:t>
                      </a:r>
                      <a:r>
                        <a:rPr lang="en-US" alt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Heat Treatment</a:t>
                      </a:r>
                      <a:r>
                        <a:rPr lang="en-IN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200" b="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Furnance</a:t>
                      </a:r>
                      <a:r>
                        <a:rPr lang="en-IN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Fan suddenly Off &amp;</a:t>
                      </a:r>
                      <a:r>
                        <a:rPr lang="en-IN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Quen</a:t>
                      </a:r>
                      <a:r>
                        <a:rPr lang="en-IN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ching tank not clean, 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Furnance</a:t>
                      </a:r>
                      <a:r>
                        <a:rPr lang="en-US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Fan bearing  jam</a:t>
                      </a:r>
                      <a:endParaRPr lang="en-I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air circulation not proper</a:t>
                      </a:r>
                      <a:endParaRPr lang="en-I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7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Outflow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Hardness less than specification</a:t>
                      </a:r>
                      <a:r>
                        <a:rPr lang="en-US" alt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cap="none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Not detected in Inspection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cap="none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Inspection done on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sampling basis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altLang="ja-JP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-</a:t>
                      </a:r>
                      <a:endParaRPr lang="en-US" altLang="ja-JP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altLang="ja-JP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-</a:t>
                      </a:r>
                      <a:endParaRPr lang="en-US" altLang="ja-JP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470" y="5029200"/>
            <a:ext cx="907253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kumimoji="1" lang="en-US" altLang="ja-JP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6935346" cy="28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buFont typeface="Arial" pitchFamily="34" charset="0"/>
              <a:buNone/>
              <a:defRPr sz="1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ja-JP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altLang="ja-JP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Root cause establishment </a:t>
            </a:r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(Why-Why Analysis)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9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 txBox="1">
            <a:spLocks/>
          </p:cNvSpPr>
          <p:nvPr/>
        </p:nvSpPr>
        <p:spPr>
          <a:xfrm>
            <a:off x="9900" y="456027"/>
            <a:ext cx="3571500" cy="38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sz="2200" b="1" dirty="0" smtClean="0">
                <a:latin typeface="+mn-lt"/>
                <a:ea typeface="HGP創英角ｺﾞｼｯｸUB"/>
                <a:cs typeface="HGP創英角ｺﾞｼｯｸUB"/>
              </a:rPr>
              <a:t>COUNTERMEASURES </a:t>
            </a:r>
          </a:p>
        </p:txBody>
      </p:sp>
      <p:graphicFrame>
        <p:nvGraphicFramePr>
          <p:cNvPr id="2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3232243"/>
              </p:ext>
            </p:extLst>
          </p:nvPr>
        </p:nvGraphicFramePr>
        <p:xfrm>
          <a:off x="0" y="1752600"/>
          <a:ext cx="8955556" cy="3810000"/>
        </p:xfrm>
        <a:graphic>
          <a:graphicData uri="http://schemas.openxmlformats.org/drawingml/2006/table">
            <a:tbl>
              <a:tblPr/>
              <a:tblGrid>
                <a:gridCol w="440503"/>
                <a:gridCol w="1143008"/>
                <a:gridCol w="5284045"/>
                <a:gridCol w="879144"/>
                <a:gridCol w="1208856"/>
              </a:tblGrid>
              <a:tr h="3851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Cause 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Countermeasure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Tgt. Dt.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Status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15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Supplier</a:t>
                      </a:r>
                      <a:r>
                        <a:rPr lang="en-US" altLang="ja-JP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 </a:t>
                      </a:r>
                      <a:r>
                        <a:rPr lang="en-US" altLang="ja-JP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u="none" dirty="0" smtClean="0"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&lt;Occurrence &gt;</a:t>
                      </a:r>
                      <a:endParaRPr lang="en-US" altLang="ja-JP" sz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altLang="en-I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1.Fan  Bearing  changed  &amp; its  Life  monitoring started.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altLang="en-I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Fan check point added in heat Treatment WI.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altLang="en-I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Water tank cleaning frequency  changed to weakly.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altLang="en-I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Tank cleaning check point added in heat Treatment WI</a:t>
                      </a:r>
                      <a:r>
                        <a:rPr kumimoji="0" lang="en-US" altLang="en-I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en-US" sz="1200" b="0" i="0" u="none" strike="noStrike" cap="non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ja-JP" sz="1200" dirty="0" smtClean="0"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15.09.2024</a:t>
                      </a:r>
                      <a:endParaRPr lang="en-US" altLang="ja-JP" sz="1200" dirty="0" smtClean="0"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ja-JP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Completed</a:t>
                      </a:r>
                      <a:endParaRPr lang="en-US" altLang="ja-JP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9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Supplier 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&lt;Outflow&gt;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Checking Hardness  in every Lot after Heat Treatment.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i="0" u="none" strike="noStrike" cap="non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i="0" u="none" strike="noStrike" cap="non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i="0" u="none" strike="noStrike" cap="non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ja-JP" sz="1200" dirty="0" smtClean="0"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15.09.2024</a:t>
                      </a:r>
                      <a:endParaRPr lang="en-US" altLang="ja-JP" sz="1200" dirty="0" smtClean="0"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ja-JP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Completed</a:t>
                      </a:r>
                      <a:endParaRPr lang="en-US" altLang="ja-JP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0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ja-JP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ETL End</a:t>
                      </a:r>
                      <a:endParaRPr lang="en-US" altLang="ja-JP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&lt;Outflow&gt;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200" b="0" i="0" u="none" strike="noStrike" kern="1200" cap="non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1200" b="0" i="0" u="none" strike="noStrike" kern="1200" cap="non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200" b="0" i="0" u="none" strike="noStrike" kern="1200" cap="non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Start inspection in every lot. 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ja-JP" sz="1200" dirty="0" smtClean="0"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15.09.2024</a:t>
                      </a:r>
                      <a:endParaRPr lang="en-US" altLang="ja-JP" sz="1200" dirty="0" smtClean="0"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ja-JP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GP創英角ｺﾞｼｯｸUB" panose="020B0900000000000000" pitchFamily="50" charset="-128"/>
                          <a:cs typeface="Arial" pitchFamily="34" charset="0"/>
                        </a:rPr>
                        <a:t>Completed</a:t>
                      </a:r>
                      <a:endParaRPr lang="en-US" altLang="ja-JP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HGP創英角ｺﾞｼｯｸUB" panose="020B0900000000000000" pitchFamily="50" charset="-128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Oval 1">
            <a:hlinkClick r:id="" action="ppaction://noaction"/>
          </p:cNvPr>
          <p:cNvSpPr/>
          <p:nvPr/>
        </p:nvSpPr>
        <p:spPr>
          <a:xfrm>
            <a:off x="8305800" y="3733800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8305800" y="4876800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8229600" y="2819400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67400" y="2209801"/>
          <a:ext cx="914400" cy="533400"/>
        </p:xfrm>
        <a:graphic>
          <a:graphicData uri="http://schemas.openxmlformats.org/presentationml/2006/ole">
            <p:oleObj spid="_x0000_s1026" name="Acrobat Document" showAsIcon="1" r:id="rId4" imgW="914400" imgH="771480" progId="AcroExch.Document.11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96000" y="2743200"/>
          <a:ext cx="457200" cy="533400"/>
        </p:xfrm>
        <a:graphic>
          <a:graphicData uri="http://schemas.openxmlformats.org/presentationml/2006/ole">
            <p:oleObj spid="_x0000_s1027" name="Document" showAsIcon="1" r:id="rId5" imgW="914400" imgH="7714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32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6644" y="504868"/>
            <a:ext cx="5868000" cy="2923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IN" sz="13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GDC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95942" y="1605887"/>
          <a:ext cx="8763000" cy="4713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634"/>
                <a:gridCol w="4488366"/>
              </a:tblGrid>
              <a:tr h="39282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392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ja-JP" sz="105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Low Hardness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 BHN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="0" dirty="0" smtClean="0"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Hardness  OK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="0" dirty="0" smtClean="0"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r>
                        <a:rPr lang="en-US" sz="1050" b="0" baseline="0" dirty="0" smtClean="0"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dirty="0" smtClean="0"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BHN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42863" y="990600"/>
            <a:ext cx="38267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Shop: </a:t>
            </a:r>
            <a:r>
              <a:rPr lang="en-US" sz="1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GDC</a:t>
            </a:r>
            <a:endParaRPr lang="en-US" sz="12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2864" y="1245989"/>
            <a:ext cx="5393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Operation: Pouring</a:t>
            </a:r>
            <a:r>
              <a:rPr lang="en-US" sz="1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8661097" y="6414448"/>
            <a:ext cx="375399" cy="377280"/>
          </a:xfrm>
          <a:prstGeom prst="leftArrow">
            <a:avLst/>
          </a:prstGeom>
          <a:solidFill>
            <a:srgbClr val="E7A96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069022" y="1644685"/>
            <a:ext cx="1066800" cy="30777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508104" y="1055473"/>
            <a:ext cx="3528392" cy="3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Date: </a:t>
            </a:r>
            <a:r>
              <a:rPr lang="en-IN" altLang="ja-JP" sz="1200" dirty="0" smtClean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15.09.2024</a:t>
            </a:r>
            <a:endParaRPr lang="en-US" altLang="ja-JP" sz="1200" dirty="0" smtClean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79238" y="1644685"/>
            <a:ext cx="1044575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</a:t>
            </a:r>
          </a:p>
        </p:txBody>
      </p:sp>
      <p:pic>
        <p:nvPicPr>
          <p:cNvPr id="19" name="Picture 18" descr="WhatsApp Image 2024-05-12 at 11.35.28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514600"/>
            <a:ext cx="1981200" cy="2514600"/>
          </a:xfrm>
          <a:prstGeom prst="rect">
            <a:avLst/>
          </a:prstGeom>
        </p:spPr>
      </p:pic>
      <p:pic>
        <p:nvPicPr>
          <p:cNvPr id="20" name="Picture 19" descr="WhatsApp Image 2024-05-12 at 11.35.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438400"/>
            <a:ext cx="1752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575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</TotalTime>
  <Words>463</Words>
  <Application>Microsoft Office PowerPoint</Application>
  <PresentationFormat>On-screen Show (4:3)</PresentationFormat>
  <Paragraphs>155</Paragraphs>
  <Slides>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Default Design</vt:lpstr>
      <vt:lpstr>Acrobat Document</vt:lpstr>
      <vt:lpstr>Document</vt:lpstr>
      <vt:lpstr> XF1F1 LOW HARDNESS  Action Plan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gayake</cp:lastModifiedBy>
  <cp:revision>766</cp:revision>
  <cp:lastPrinted>2018-02-10T12:20:32Z</cp:lastPrinted>
  <dcterms:created xsi:type="dcterms:W3CDTF">2013-06-15T06:58:35Z</dcterms:created>
  <dcterms:modified xsi:type="dcterms:W3CDTF">2024-09-27T12:14:23Z</dcterms:modified>
</cp:coreProperties>
</file>