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7178" r:id="rId3"/>
    <p:sldId id="7200" r:id="rId4"/>
    <p:sldId id="285" r:id="rId5"/>
    <p:sldId id="7195" r:id="rId6"/>
    <p:sldId id="7199" r:id="rId7"/>
    <p:sldId id="7197" r:id="rId8"/>
    <p:sldId id="7196" r:id="rId9"/>
    <p:sldId id="7190" r:id="rId10"/>
    <p:sldId id="7201" r:id="rId11"/>
    <p:sldId id="7202" r:id="rId12"/>
    <p:sldId id="7203" r:id="rId13"/>
    <p:sldId id="7204" r:id="rId14"/>
    <p:sldId id="7184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72" d="100"/>
          <a:sy n="72" d="100"/>
        </p:scale>
        <p:origin x="-75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10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1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1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E5F19F-0BE4-4677-9615-11A84B12DC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30-Sep-24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777611-2CA7-4E7F-BE07-72A8004172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1249025" y="28575"/>
            <a:ext cx="919163" cy="492125"/>
          </a:xfrm>
          <a:prstGeom prst="rect">
            <a:avLst/>
          </a:prstGeom>
          <a:solidFill>
            <a:srgbClr val="062A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 Narrow" panose="020B0606020202030204" pitchFamily="34" charset="0"/>
              </a:rPr>
              <a:t>PQR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8" name="Picture 11" descr="endurance-logo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575"/>
            <a:ext cx="1644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53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2973C22-A8D0-48A1-A840-26FF82026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BD9F202-ECE0-4ACD-961D-A7F6F9A95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1D1056A-F00B-4FCE-B038-C70CDAE15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B9F8-437C-444F-8CDF-77F7ECD7D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7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DB2A93-C310-D24D-98A6-9BAEE1D21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720"/>
          <a:stretch/>
        </p:blipFill>
        <p:spPr>
          <a:xfrm>
            <a:off x="0" y="6427304"/>
            <a:ext cx="12192000" cy="430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91AE6-2F90-E047-9188-FF4B532B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0" y="75157"/>
            <a:ext cx="9533351" cy="95197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1200483" y="6550819"/>
            <a:ext cx="914400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>
              <a:defRPr sz="2400">
                <a:solidFill>
                  <a:prstClr val="white"/>
                </a:solidFill>
              </a:defRPr>
            </a:lvl1pPr>
          </a:lstStyle>
          <a:p>
            <a:pPr algn="r"/>
            <a:fld id="{C44559D8-0C49-4A6A-8B0D-7593A9CDB1FC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DB2A93-C310-D24D-98A6-9BAEE1D21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89" b="87343"/>
          <a:stretch/>
        </p:blipFill>
        <p:spPr>
          <a:xfrm>
            <a:off x="0" y="0"/>
            <a:ext cx="12192000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9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1219170" lvl="1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828754" lvl="2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2438339" lvl="3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3047924" lvl="4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1219170" lvl="1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828754" lvl="2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2438339" lvl="3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3047924" lvl="4" indent="-457189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41355" y="719142"/>
            <a:ext cx="10966449" cy="4924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lang="en-US" sz="32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41349" y="1971677"/>
            <a:ext cx="10966451" cy="1384995"/>
          </a:xfrm>
        </p:spPr>
        <p:txBody>
          <a:bodyPr wrap="square">
            <a:spAutoFit/>
          </a:bodyPr>
          <a:lstStyle>
            <a:lvl1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7pPr>
            <a:lvl8pPr marL="1600200" indent="-228600">
              <a:spcBef>
                <a:spcPts val="0"/>
              </a:spcBef>
              <a:spcAft>
                <a:spcPts val="0"/>
              </a:spcAft>
              <a:buSzPct val="70000"/>
              <a:defRPr sz="1800" baseline="0">
                <a:latin typeface="Arial" pitchFamily="34" charset="0"/>
                <a:cs typeface="Arial" pitchFamily="34" charset="0"/>
              </a:defRPr>
            </a:lvl8pPr>
            <a:lvl9pPr marL="1824038" indent="-223838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marL="290513" lvl="0" indent="-290513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71500" lvl="2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850900" lvl="3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marL="1136650" lvl="4" indent="-285750" algn="l" defTabSz="93345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1435100" lvl="5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Wingdings" pitchFamily="2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4" name="Text Placeholder 41"/>
          <p:cNvSpPr>
            <a:spLocks noGrp="1"/>
          </p:cNvSpPr>
          <p:nvPr userDrawn="1">
            <p:ph type="body" sz="quarter" idx="13"/>
          </p:nvPr>
        </p:nvSpPr>
        <p:spPr bwMode="gray">
          <a:xfrm>
            <a:off x="641349" y="1270477"/>
            <a:ext cx="10966451" cy="283711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64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56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9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95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32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EDD-D929-C149-9192-A0246B2C6A63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E19B-BBB1-2246-AAA4-0D48B8609D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7" y="1188483"/>
            <a:ext cx="11454573" cy="5167869"/>
          </a:xfr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428" y="92765"/>
            <a:ext cx="9130473" cy="82266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5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EDD-D929-C149-9192-A0246B2C6A63}" type="datetimeFigureOut">
              <a:rPr lang="en-US" smtClean="0"/>
              <a:t>30-Sep-24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E19B-BBB1-2246-AAA4-0D48B8609D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7" y="1188483"/>
            <a:ext cx="11454573" cy="5167869"/>
          </a:xfr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428" y="92765"/>
            <a:ext cx="9130473" cy="82266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8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F3CC50-050D-494D-9A94-F0AC6C2B2CB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30-Sep-24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BFA402-6329-45D9-B674-5B02D4B048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83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EDD-D929-C149-9192-A0246B2C6A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30-Sep-24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E19B-BBB1-2246-AAA4-0D48B8609D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36" y="1188488"/>
            <a:ext cx="11454573" cy="5167869"/>
          </a:xfrm>
        </p:spPr>
        <p:txBody>
          <a:bodyPr>
            <a:normAutofit/>
          </a:bodyPr>
          <a:lstStyle>
            <a:lvl1pPr>
              <a:defRPr sz="274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68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79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9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9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427" y="92765"/>
            <a:ext cx="9130474" cy="822669"/>
          </a:xfrm>
        </p:spPr>
        <p:txBody>
          <a:bodyPr>
            <a:normAutofit/>
          </a:bodyPr>
          <a:lstStyle>
            <a:lvl1pPr>
              <a:defRPr sz="359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4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249025" y="28575"/>
            <a:ext cx="919163" cy="492125"/>
          </a:xfrm>
          <a:prstGeom prst="rect">
            <a:avLst/>
          </a:prstGeom>
          <a:solidFill>
            <a:srgbClr val="062A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 Narrow" panose="020B0606020202030204" pitchFamily="34" charset="0"/>
              </a:rPr>
              <a:t>PQR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11" descr="endurance-logo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575"/>
            <a:ext cx="1644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1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67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22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33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18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86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3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" y="560294"/>
            <a:ext cx="12172798" cy="629770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93821" b="185"/>
          <a:stretch/>
        </p:blipFill>
        <p:spPr>
          <a:xfrm>
            <a:off x="1" y="6530478"/>
            <a:ext cx="12172798" cy="324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 userDrawn="1"/>
        </p:nvSpPr>
        <p:spPr>
          <a:xfrm>
            <a:off x="3898457" y="6538062"/>
            <a:ext cx="4965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alibri"/>
              </a:rPr>
              <a:t>TPM -  The Prime Mover  Towards Excellence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1249025" y="28575"/>
            <a:ext cx="919163" cy="492125"/>
          </a:xfrm>
          <a:prstGeom prst="rect">
            <a:avLst/>
          </a:prstGeom>
          <a:solidFill>
            <a:srgbClr val="062A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 Narrow" panose="020B0606020202030204" pitchFamily="34" charset="0"/>
              </a:rPr>
              <a:t>PQR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8" name="Picture 11" descr="endurance-logo"/>
          <p:cNvPicPr preferRelativeResize="0">
            <a:picLocks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575"/>
            <a:ext cx="1644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6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1" r:id="rId12"/>
    <p:sldLayoutId id="21474836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5pPr>
      <a:lvl6pPr marL="301814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6pPr>
      <a:lvl7pPr marL="603626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7pPr>
      <a:lvl8pPr marL="905439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8pPr>
      <a:lvl9pPr marL="1207252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9pPr>
    </p:titleStyle>
    <p:bodyStyle>
      <a:lvl1pPr marL="226360" indent="-2263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13" kern="1200">
          <a:solidFill>
            <a:schemeClr val="tx1"/>
          </a:solidFill>
          <a:latin typeface="+mn-lt"/>
          <a:ea typeface="+mn-ea"/>
          <a:cs typeface="+mn-cs"/>
        </a:defRPr>
      </a:lvl1pPr>
      <a:lvl2pPr marL="490446" indent="-18863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48" kern="1200">
          <a:solidFill>
            <a:schemeClr val="tx1"/>
          </a:solidFill>
          <a:latin typeface="+mn-lt"/>
          <a:ea typeface="+mn-ea"/>
          <a:cs typeface="+mn-cs"/>
        </a:defRPr>
      </a:lvl2pPr>
      <a:lvl3pPr marL="754534" indent="-1509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056347" indent="-1509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58160" indent="-1509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59972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1961786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263599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565412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1pPr>
      <a:lvl2pPr marL="301814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603626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3pPr>
      <a:lvl4pPr marL="905439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207252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509066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810879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112692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414505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2F83F2-BA8A-4E99-B1FE-944538553C7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B190B23A-DC3B-438E-8353-DF6B0710B6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2725" y="6532365"/>
            <a:ext cx="549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B82989F-7ADD-44E0-80E7-2076C06C2510}" type="slidenum">
              <a:rPr lang="en-US" sz="1400" b="1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CD5059-6BCA-4154-B3AD-BB8ED0C67E2E}"/>
              </a:ext>
            </a:extLst>
          </p:cNvPr>
          <p:cNvSpPr txBox="1"/>
          <p:nvPr userDrawn="1"/>
        </p:nvSpPr>
        <p:spPr>
          <a:xfrm>
            <a:off x="0" y="6558580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Bajaj Auto - Manufacturing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E61BC5-7FFC-4B70-969A-AC553C506BB2}"/>
              </a:ext>
            </a:extLst>
          </p:cNvPr>
          <p:cNvSpPr/>
          <p:nvPr userDrawn="1"/>
        </p:nvSpPr>
        <p:spPr>
          <a:xfrm>
            <a:off x="0" y="857250"/>
            <a:ext cx="12192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BE5D72-38E8-41B9-9B2B-3AB81CF776A6}"/>
              </a:ext>
            </a:extLst>
          </p:cNvPr>
          <p:cNvSpPr/>
          <p:nvPr userDrawn="1"/>
        </p:nvSpPr>
        <p:spPr>
          <a:xfrm>
            <a:off x="0" y="6287892"/>
            <a:ext cx="12192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4AB2BB9-D621-4821-BC16-D8DCB2EA429D}"/>
              </a:ext>
            </a:extLst>
          </p:cNvPr>
          <p:cNvSpPr txBox="1"/>
          <p:nvPr/>
        </p:nvSpPr>
        <p:spPr>
          <a:xfrm>
            <a:off x="3530995" y="156634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Definition Sheet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AD05308E-4AC7-7632-AFF5-A97C38B27346}"/>
              </a:ext>
            </a:extLst>
          </p:cNvPr>
          <p:cNvSpPr txBox="1">
            <a:spLocks/>
          </p:cNvSpPr>
          <p:nvPr/>
        </p:nvSpPr>
        <p:spPr>
          <a:xfrm>
            <a:off x="11630281" y="6519047"/>
            <a:ext cx="507274" cy="188018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088D9-39F2-4E23-A03E-D90A53757AE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5A9378A8-471F-941C-E492-4AC90137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20" y="674607"/>
            <a:ext cx="1184308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name &amp; Part no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HOLDER BRACKET BODY RAW CASTING-C101 &amp; </a:t>
            </a:r>
            <a:r>
              <a:rPr lang="en-I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B2FP02303O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Customer complaint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Casting (Dimension 16+0.3 mm observed 17.25 mm).</a:t>
            </a:r>
          </a:p>
          <a:p>
            <a:pPr eaLnBrk="1" fontAlgn="ctr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Phenomenon</a:t>
            </a:r>
            <a:r>
              <a:rPr lang="en-US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Extra material observed at the clip fitment area.</a:t>
            </a:r>
            <a:endParaRPr lang="en-IN" dirty="0">
              <a:latin typeface="+mn-l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27F0DADA-FCAE-C8DC-57AD-1D041725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21" y="1839954"/>
            <a:ext cx="43281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Rejection Quantity – Month wise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0DF43EA-A705-6902-ABF8-A4A25A4B1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49596"/>
              </p:ext>
            </p:extLst>
          </p:nvPr>
        </p:nvGraphicFramePr>
        <p:xfrm>
          <a:off x="153929" y="2207623"/>
          <a:ext cx="11638554" cy="71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6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05768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057681">
                  <a:extLst>
                    <a:ext uri="{9D8B030D-6E8A-4147-A177-3AD203B41FA5}">
                      <a16:colId xmlns:a16="http://schemas.microsoft.com/office/drawing/2014/main" xmlns="" val="2128850398"/>
                    </a:ext>
                  </a:extLst>
                </a:gridCol>
                <a:gridCol w="1057681">
                  <a:extLst>
                    <a:ext uri="{9D8B030D-6E8A-4147-A177-3AD203B41FA5}">
                      <a16:colId xmlns:a16="http://schemas.microsoft.com/office/drawing/2014/main" xmlns="" val="246556446"/>
                    </a:ext>
                  </a:extLst>
                </a:gridCol>
                <a:gridCol w="1057681">
                  <a:extLst>
                    <a:ext uri="{9D8B030D-6E8A-4147-A177-3AD203B41FA5}">
                      <a16:colId xmlns:a16="http://schemas.microsoft.com/office/drawing/2014/main" xmlns="" val="1004112970"/>
                    </a:ext>
                  </a:extLst>
                </a:gridCol>
                <a:gridCol w="1057681">
                  <a:extLst>
                    <a:ext uri="{9D8B030D-6E8A-4147-A177-3AD203B41FA5}">
                      <a16:colId xmlns:a16="http://schemas.microsoft.com/office/drawing/2014/main" xmlns="" val="3117255606"/>
                    </a:ext>
                  </a:extLst>
                </a:gridCol>
                <a:gridCol w="1057681">
                  <a:extLst>
                    <a:ext uri="{9D8B030D-6E8A-4147-A177-3AD203B41FA5}">
                      <a16:colId xmlns:a16="http://schemas.microsoft.com/office/drawing/2014/main" xmlns="" val="283397100"/>
                    </a:ext>
                  </a:extLst>
                </a:gridCol>
                <a:gridCol w="1057681">
                  <a:extLst>
                    <a:ext uri="{9D8B030D-6E8A-4147-A177-3AD203B41FA5}">
                      <a16:colId xmlns:a16="http://schemas.microsoft.com/office/drawing/2014/main" xmlns="" val="3555615260"/>
                    </a:ext>
                  </a:extLst>
                </a:gridCol>
                <a:gridCol w="1057681">
                  <a:extLst>
                    <a:ext uri="{9D8B030D-6E8A-4147-A177-3AD203B41FA5}">
                      <a16:colId xmlns:a16="http://schemas.microsoft.com/office/drawing/2014/main" xmlns="" val="3302871017"/>
                    </a:ext>
                  </a:extLst>
                </a:gridCol>
              </a:tblGrid>
              <a:tr h="3927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Mfg. Month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Jan</a:t>
                      </a: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24</a:t>
                      </a:r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Feb</a:t>
                      </a: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24</a:t>
                      </a:r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Mar</a:t>
                      </a: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24</a:t>
                      </a:r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April  24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May 24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June</a:t>
                      </a: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24</a:t>
                      </a:r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July 24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Aug</a:t>
                      </a: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24</a:t>
                      </a:r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Sep 24</a:t>
                      </a: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2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Rejected qty. in nos. 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32D2976A-401E-6469-C839-8565C220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71" y="5604869"/>
            <a:ext cx="1163854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Whether the defect is detectable at part manufacturing line – Yes/No  (please indicate) </a:t>
            </a:r>
          </a:p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ANSWER IS YES</a:t>
            </a:r>
          </a:p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and confirm whether the defective pieces pass the detection stage of the manufacturing line – Yes / No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4BDFEAE-E49B-1940-50E1-DF01F2605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71" y="3022244"/>
            <a:ext cx="43281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Photograph/Video – failure phenomenon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7CFF6AE-B43B-5F9A-7A91-D916E4456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84562"/>
              </p:ext>
            </p:extLst>
          </p:nvPr>
        </p:nvGraphicFramePr>
        <p:xfrm>
          <a:off x="5603825" y="2991847"/>
          <a:ext cx="6026456" cy="1254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277">
                  <a:extLst>
                    <a:ext uri="{9D8B030D-6E8A-4147-A177-3AD203B41FA5}">
                      <a16:colId xmlns:a16="http://schemas.microsoft.com/office/drawing/2014/main" xmlns="" val="770340098"/>
                    </a:ext>
                  </a:extLst>
                </a:gridCol>
                <a:gridCol w="765650">
                  <a:extLst>
                    <a:ext uri="{9D8B030D-6E8A-4147-A177-3AD203B41FA5}">
                      <a16:colId xmlns:a16="http://schemas.microsoft.com/office/drawing/2014/main" xmlns="" val="593926433"/>
                    </a:ext>
                  </a:extLst>
                </a:gridCol>
                <a:gridCol w="974239">
                  <a:extLst>
                    <a:ext uri="{9D8B030D-6E8A-4147-A177-3AD203B41FA5}">
                      <a16:colId xmlns:a16="http://schemas.microsoft.com/office/drawing/2014/main" xmlns="" val="3876333508"/>
                    </a:ext>
                  </a:extLst>
                </a:gridCol>
                <a:gridCol w="893930">
                  <a:extLst>
                    <a:ext uri="{9D8B030D-6E8A-4147-A177-3AD203B41FA5}">
                      <a16:colId xmlns:a16="http://schemas.microsoft.com/office/drawing/2014/main" xmlns="" val="3060875769"/>
                    </a:ext>
                  </a:extLst>
                </a:gridCol>
                <a:gridCol w="1696360">
                  <a:extLst>
                    <a:ext uri="{9D8B030D-6E8A-4147-A177-3AD203B41FA5}">
                      <a16:colId xmlns:a16="http://schemas.microsoft.com/office/drawing/2014/main" xmlns="" val="1696045963"/>
                    </a:ext>
                  </a:extLst>
                </a:gridCol>
              </a:tblGrid>
              <a:tr h="343297"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Containment location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Check Qty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Qty Verified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Not ok Qty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Identification mark if any on Ok parts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7084885"/>
                  </a:ext>
                </a:extLst>
              </a:tr>
              <a:tr h="276559"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BAL (Waluj +Chakan)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2468342"/>
                  </a:ext>
                </a:extLst>
              </a:tr>
              <a:tr h="317358"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Warehouse +Sub</a:t>
                      </a:r>
                      <a:r>
                        <a:rPr lang="en-IN" sz="1100" baseline="0" dirty="0">
                          <a:effectLst/>
                        </a:rPr>
                        <a:t> supplier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1440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1440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 Box – Corrected Lot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7601165"/>
                  </a:ext>
                </a:extLst>
              </a:tr>
              <a:tr h="317358"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ETL (Master+ brake kit)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1450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1450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450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Marking on the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Rej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Box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936683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F2F64B-1A9C-4795-AC59-1EC3815C0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0" y="3377761"/>
            <a:ext cx="3024146" cy="214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3098220" y="3484202"/>
            <a:ext cx="1825734" cy="1155926"/>
          </a:xfrm>
          <a:prstGeom prst="wedgeRectCallout">
            <a:avLst>
              <a:gd name="adj1" fmla="val -88120"/>
              <a:gd name="adj2" fmla="val 3168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material observed at the clip fitment area.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A045239-22DB-4C99-B840-BE5E4DCD8920}"/>
              </a:ext>
            </a:extLst>
          </p:cNvPr>
          <p:cNvCxnSpPr/>
          <p:nvPr/>
        </p:nvCxnSpPr>
        <p:spPr>
          <a:xfrm>
            <a:off x="5755337" y="5952567"/>
            <a:ext cx="72000" cy="7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337B95C-0D55-4020-B374-2F6C09B81360}"/>
              </a:ext>
            </a:extLst>
          </p:cNvPr>
          <p:cNvCxnSpPr/>
          <p:nvPr/>
        </p:nvCxnSpPr>
        <p:spPr>
          <a:xfrm flipV="1">
            <a:off x="5827616" y="5858148"/>
            <a:ext cx="206188" cy="1843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6DBCAF6-60B0-4561-88C8-34306F502A94}"/>
              </a:ext>
            </a:extLst>
          </p:cNvPr>
          <p:cNvCxnSpPr/>
          <p:nvPr/>
        </p:nvCxnSpPr>
        <p:spPr>
          <a:xfrm flipV="1">
            <a:off x="8866651" y="6165463"/>
            <a:ext cx="206188" cy="1843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18E2767-0DFB-4EE8-B169-59226E0A3AB3}"/>
              </a:ext>
            </a:extLst>
          </p:cNvPr>
          <p:cNvCxnSpPr/>
          <p:nvPr/>
        </p:nvCxnSpPr>
        <p:spPr>
          <a:xfrm>
            <a:off x="8794377" y="6257372"/>
            <a:ext cx="72000" cy="7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0;p44"/>
          <p:cNvSpPr txBox="1"/>
          <p:nvPr/>
        </p:nvSpPr>
        <p:spPr>
          <a:xfrm>
            <a:off x="153266" y="884383"/>
            <a:ext cx="11647153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/>
            <a:r>
              <a:rPr lang="en-GB" sz="1600" b="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Area : Fettling Stage			Date : 14.09.2024</a:t>
            </a:r>
          </a:p>
        </p:txBody>
      </p:sp>
      <p:graphicFrame>
        <p:nvGraphicFramePr>
          <p:cNvPr id="6" name="Google Shape;301;p44"/>
          <p:cNvGraphicFramePr/>
          <p:nvPr>
            <p:extLst>
              <p:ext uri="{D42A27DB-BD31-4B8C-83A1-F6EECF244321}">
                <p14:modId xmlns:p14="http://schemas.microsoft.com/office/powerpoint/2010/main" val="3679043193"/>
              </p:ext>
            </p:extLst>
          </p:nvPr>
        </p:nvGraphicFramePr>
        <p:xfrm>
          <a:off x="148586" y="1280016"/>
          <a:ext cx="11765508" cy="49981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76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87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Before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After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37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 panose="020B0604020202020204"/>
                        <a:buNone/>
                      </a:pPr>
                      <a:r>
                        <a:rPr lang="en-GB" sz="37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      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6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(Before)- No work instruction at the fettling stage.</a:t>
                      </a: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300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(After)- SOP displayed at the fettling stage with training of the fettling rework persons.</a:t>
                      </a: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38607" y="103508"/>
            <a:ext cx="7579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Material handling improvement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211244D-C7CE-4A88-9C3F-1E0C2F82AE4C}"/>
              </a:ext>
            </a:extLst>
          </p:cNvPr>
          <p:cNvSpPr/>
          <p:nvPr/>
        </p:nvSpPr>
        <p:spPr>
          <a:xfrm>
            <a:off x="277906" y="3290713"/>
            <a:ext cx="5360890" cy="10556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No work instruction for fettling rework.</a:t>
            </a:r>
            <a:endParaRPr lang="en-IN" sz="2800" b="1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5ED58C8-2DD9-4F67-A908-97B611861864}"/>
              </a:ext>
            </a:extLst>
          </p:cNvPr>
          <p:cNvSpPr/>
          <p:nvPr/>
        </p:nvSpPr>
        <p:spPr>
          <a:xfrm>
            <a:off x="6849035" y="2438400"/>
            <a:ext cx="1228165" cy="852313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7E8CEF-5AB4-46A2-966F-D49C9C92E31D}"/>
              </a:ext>
            </a:extLst>
          </p:cNvPr>
          <p:cNvSpPr/>
          <p:nvPr/>
        </p:nvSpPr>
        <p:spPr>
          <a:xfrm>
            <a:off x="5976842" y="5226424"/>
            <a:ext cx="1562476" cy="18825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1F07441-B152-4943-AD50-FC411F118330}"/>
              </a:ext>
            </a:extLst>
          </p:cNvPr>
          <p:cNvSpPr/>
          <p:nvPr/>
        </p:nvSpPr>
        <p:spPr>
          <a:xfrm>
            <a:off x="5953501" y="5133267"/>
            <a:ext cx="1592504" cy="37457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Limit Sample</a:t>
            </a:r>
            <a:endParaRPr lang="en-IN" sz="1600" b="1" dirty="0"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7CA5BF6-7622-4509-B477-9A2F9DEF8754}"/>
              </a:ext>
            </a:extLst>
          </p:cNvPr>
          <p:cNvSpPr/>
          <p:nvPr/>
        </p:nvSpPr>
        <p:spPr>
          <a:xfrm>
            <a:off x="8014193" y="5098233"/>
            <a:ext cx="1592504" cy="37457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W</a:t>
            </a:r>
            <a:r>
              <a:rPr lang="en-US" sz="1600" b="1" dirty="0"/>
              <a:t>I</a:t>
            </a:r>
            <a:endParaRPr lang="en-IN" sz="1600" b="1" dirty="0"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8E7A6F4-9DBD-40AC-8492-9E72AC8D969E}"/>
              </a:ext>
            </a:extLst>
          </p:cNvPr>
          <p:cNvSpPr/>
          <p:nvPr/>
        </p:nvSpPr>
        <p:spPr>
          <a:xfrm>
            <a:off x="10074886" y="5122150"/>
            <a:ext cx="1592504" cy="37457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Training Record</a:t>
            </a:r>
            <a:endParaRPr lang="en-IN" sz="1600" b="1" dirty="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6B9D811-3AB8-4C84-847F-6EEFF5B8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59" y="1956996"/>
            <a:ext cx="1730189" cy="31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F037A2-915C-4C4D-840C-871052F36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88" y="1988963"/>
            <a:ext cx="2030030" cy="3082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A5519E-D3C3-47C3-BBFB-A64201FEF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232" y="1988962"/>
            <a:ext cx="1940187" cy="30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0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0;p44"/>
          <p:cNvSpPr txBox="1"/>
          <p:nvPr/>
        </p:nvSpPr>
        <p:spPr>
          <a:xfrm>
            <a:off x="153266" y="884383"/>
            <a:ext cx="11647153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/>
            <a:r>
              <a:rPr lang="en-GB" sz="1600" b="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Area : Fettling Stage			Date : 14.09.2024</a:t>
            </a:r>
          </a:p>
        </p:txBody>
      </p:sp>
      <p:graphicFrame>
        <p:nvGraphicFramePr>
          <p:cNvPr id="6" name="Google Shape;301;p44"/>
          <p:cNvGraphicFramePr/>
          <p:nvPr>
            <p:extLst>
              <p:ext uri="{D42A27DB-BD31-4B8C-83A1-F6EECF244321}">
                <p14:modId xmlns:p14="http://schemas.microsoft.com/office/powerpoint/2010/main" val="2715406700"/>
              </p:ext>
            </p:extLst>
          </p:nvPr>
        </p:nvGraphicFramePr>
        <p:xfrm>
          <a:off x="148586" y="1280016"/>
          <a:ext cx="11765508" cy="49981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76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87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Before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After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37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 panose="020B0604020202020204"/>
                        <a:buNone/>
                      </a:pPr>
                      <a:r>
                        <a:rPr lang="en-GB" sz="37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      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6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(Before)- In-adequate Belt used during fettling rework of the casting.</a:t>
                      </a: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300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(After)-  Adequate belt used during fettling rework at clip fitment area of the casting.</a:t>
                      </a: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38607" y="103508"/>
            <a:ext cx="7579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Material handling improvement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5ED58C8-2DD9-4F67-A908-97B611861864}"/>
              </a:ext>
            </a:extLst>
          </p:cNvPr>
          <p:cNvSpPr/>
          <p:nvPr/>
        </p:nvSpPr>
        <p:spPr>
          <a:xfrm>
            <a:off x="6849035" y="2438400"/>
            <a:ext cx="1228165" cy="852313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7E8CEF-5AB4-46A2-966F-D49C9C92E31D}"/>
              </a:ext>
            </a:extLst>
          </p:cNvPr>
          <p:cNvSpPr/>
          <p:nvPr/>
        </p:nvSpPr>
        <p:spPr>
          <a:xfrm>
            <a:off x="5976842" y="5226424"/>
            <a:ext cx="1562476" cy="18825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282737-4727-44EB-AC69-C12ED6AF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56" y="2031151"/>
            <a:ext cx="2289969" cy="3546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1DC37B-BF15-43EF-A0CD-D72A6618D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679" y="2005680"/>
            <a:ext cx="2289968" cy="35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0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0;p44"/>
          <p:cNvSpPr txBox="1"/>
          <p:nvPr/>
        </p:nvSpPr>
        <p:spPr>
          <a:xfrm>
            <a:off x="153266" y="884383"/>
            <a:ext cx="11647153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/>
            <a:r>
              <a:rPr lang="en-GB" sz="1600" b="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Area : Fettling Stage			Date : 14.09.2024</a:t>
            </a:r>
          </a:p>
        </p:txBody>
      </p:sp>
      <p:graphicFrame>
        <p:nvGraphicFramePr>
          <p:cNvPr id="6" name="Google Shape;301;p44"/>
          <p:cNvGraphicFramePr/>
          <p:nvPr>
            <p:extLst>
              <p:ext uri="{D42A27DB-BD31-4B8C-83A1-F6EECF244321}">
                <p14:modId xmlns:p14="http://schemas.microsoft.com/office/powerpoint/2010/main" val="138535557"/>
              </p:ext>
            </p:extLst>
          </p:nvPr>
        </p:nvGraphicFramePr>
        <p:xfrm>
          <a:off x="148586" y="1280016"/>
          <a:ext cx="11765508" cy="49981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76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87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Before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After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37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 panose="020B0604020202020204"/>
                        <a:buNone/>
                      </a:pPr>
                      <a:r>
                        <a:rPr lang="en-GB" sz="37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      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6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(Before)- No belt life monitoring at the fettling stage.</a:t>
                      </a: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300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(After)- Grinding Belt life monitoring is started at fettling stage.</a:t>
                      </a: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38607" y="103508"/>
            <a:ext cx="7579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Material handling improvement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211244D-C7CE-4A88-9C3F-1E0C2F82AE4C}"/>
              </a:ext>
            </a:extLst>
          </p:cNvPr>
          <p:cNvSpPr/>
          <p:nvPr/>
        </p:nvSpPr>
        <p:spPr>
          <a:xfrm>
            <a:off x="277906" y="3529076"/>
            <a:ext cx="5360890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No Belt Life Monitoring</a:t>
            </a:r>
            <a:endParaRPr lang="en-IN" sz="2800" b="1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5ED58C8-2DD9-4F67-A908-97B611861864}"/>
              </a:ext>
            </a:extLst>
          </p:cNvPr>
          <p:cNvSpPr/>
          <p:nvPr/>
        </p:nvSpPr>
        <p:spPr>
          <a:xfrm>
            <a:off x="6849035" y="2438400"/>
            <a:ext cx="1228165" cy="852313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7E8CEF-5AB4-46A2-966F-D49C9C92E31D}"/>
              </a:ext>
            </a:extLst>
          </p:cNvPr>
          <p:cNvSpPr/>
          <p:nvPr/>
        </p:nvSpPr>
        <p:spPr>
          <a:xfrm>
            <a:off x="5976842" y="5226424"/>
            <a:ext cx="1562476" cy="18825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3D225D-9315-4724-BEF8-1CC35451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918" y="1987962"/>
            <a:ext cx="5937501" cy="35720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998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D0721E-19BB-C2B8-C68D-5D0E137EC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1500" dirty="0"/>
              <a:t>Thank You </a:t>
            </a:r>
            <a:endParaRPr lang="en-IN" sz="11500" dirty="0"/>
          </a:p>
        </p:txBody>
      </p:sp>
    </p:spTree>
    <p:extLst>
      <p:ext uri="{BB962C8B-B14F-4D97-AF65-F5344CB8AC3E}">
        <p14:creationId xmlns:p14="http://schemas.microsoft.com/office/powerpoint/2010/main" val="335803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08243" y="58552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Corrective Action sheet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0261FF6-C7D9-4277-8B68-B6F1A68BE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16187"/>
              </p:ext>
            </p:extLst>
          </p:nvPr>
        </p:nvGraphicFramePr>
        <p:xfrm>
          <a:off x="27846" y="664997"/>
          <a:ext cx="12085777" cy="4682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548">
                  <a:extLst>
                    <a:ext uri="{9D8B030D-6E8A-4147-A177-3AD203B41FA5}">
                      <a16:colId xmlns:a16="http://schemas.microsoft.com/office/drawing/2014/main" xmlns="" val="976165809"/>
                    </a:ext>
                  </a:extLst>
                </a:gridCol>
                <a:gridCol w="678206">
                  <a:extLst>
                    <a:ext uri="{9D8B030D-6E8A-4147-A177-3AD203B41FA5}">
                      <a16:colId xmlns:a16="http://schemas.microsoft.com/office/drawing/2014/main" xmlns="" val="1670605009"/>
                    </a:ext>
                  </a:extLst>
                </a:gridCol>
                <a:gridCol w="428905">
                  <a:extLst>
                    <a:ext uri="{9D8B030D-6E8A-4147-A177-3AD203B41FA5}">
                      <a16:colId xmlns:a16="http://schemas.microsoft.com/office/drawing/2014/main" xmlns="" val="4253702927"/>
                    </a:ext>
                  </a:extLst>
                </a:gridCol>
                <a:gridCol w="1321517">
                  <a:extLst>
                    <a:ext uri="{9D8B030D-6E8A-4147-A177-3AD203B41FA5}">
                      <a16:colId xmlns:a16="http://schemas.microsoft.com/office/drawing/2014/main" xmlns="" val="2237263756"/>
                    </a:ext>
                  </a:extLst>
                </a:gridCol>
                <a:gridCol w="2207624">
                  <a:extLst>
                    <a:ext uri="{9D8B030D-6E8A-4147-A177-3AD203B41FA5}">
                      <a16:colId xmlns:a16="http://schemas.microsoft.com/office/drawing/2014/main" xmlns="" val="2372378209"/>
                    </a:ext>
                  </a:extLst>
                </a:gridCol>
                <a:gridCol w="1179511">
                  <a:extLst>
                    <a:ext uri="{9D8B030D-6E8A-4147-A177-3AD203B41FA5}">
                      <a16:colId xmlns:a16="http://schemas.microsoft.com/office/drawing/2014/main" xmlns="" val="339848564"/>
                    </a:ext>
                  </a:extLst>
                </a:gridCol>
                <a:gridCol w="1419997">
                  <a:extLst>
                    <a:ext uri="{9D8B030D-6E8A-4147-A177-3AD203B41FA5}">
                      <a16:colId xmlns:a16="http://schemas.microsoft.com/office/drawing/2014/main" xmlns="" val="3311087302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xmlns="" val="4229188327"/>
                    </a:ext>
                  </a:extLst>
                </a:gridCol>
                <a:gridCol w="784987">
                  <a:extLst>
                    <a:ext uri="{9D8B030D-6E8A-4147-A177-3AD203B41FA5}">
                      <a16:colId xmlns:a16="http://schemas.microsoft.com/office/drawing/2014/main" xmlns="" val="1288867312"/>
                    </a:ext>
                  </a:extLst>
                </a:gridCol>
                <a:gridCol w="986449">
                  <a:extLst>
                    <a:ext uri="{9D8B030D-6E8A-4147-A177-3AD203B41FA5}">
                      <a16:colId xmlns:a16="http://schemas.microsoft.com/office/drawing/2014/main" xmlns="" val="975876589"/>
                    </a:ext>
                  </a:extLst>
                </a:gridCol>
                <a:gridCol w="1354941">
                  <a:extLst>
                    <a:ext uri="{9D8B030D-6E8A-4147-A177-3AD203B41FA5}">
                      <a16:colId xmlns:a16="http://schemas.microsoft.com/office/drawing/2014/main" xmlns="" val="839635838"/>
                    </a:ext>
                  </a:extLst>
                </a:gridCol>
              </a:tblGrid>
              <a:tr h="217997">
                <a:tc rowSpan="2"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Part Name &amp;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number 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Defect Phenomena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Qty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Root Cause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Corrective Action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Target date &amp; Status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Preventive action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Sustenance/ System action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Effectiveness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8237710"/>
                  </a:ext>
                </a:extLst>
              </a:tr>
              <a:tr h="305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Inspection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Cause 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Inspection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Cause 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0069978"/>
                  </a:ext>
                </a:extLst>
              </a:tr>
              <a:tr h="37509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HOLDER BRACKET BODY RAW CASTING-C101 &amp; </a:t>
                      </a:r>
                      <a:r>
                        <a:rPr lang="en-IN" sz="11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B2FP02303O</a:t>
                      </a:r>
                      <a:endParaRPr lang="en-US" sz="1100" kern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Extra material observed at the clip fitment area so dimension 16mm found 17.25mm.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450 nos.</a:t>
                      </a: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Cause 1: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1: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imension 16mm found 17.25mm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W2: Extra material observed at the clip area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W3: No template gauge for checking the dimension due to inspection method is in-adequate.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Root Cause : </a:t>
                      </a: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No template gauge for checking the dimension due to inspection method is in-adequate.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std.</a:t>
                      </a:r>
                      <a:r>
                        <a:rPr lang="en-IN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– Add in PDIR report.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1: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imension 16mm found 17.25mm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W2: Extra Dome observed at the clip fitment area 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W3: In-adequate fettling/belt rework at the clip fitment area 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W4: Dome not removed due to Belt life is over. 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W5:No monitoring of belt life.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Root Cause :</a:t>
                      </a:r>
                      <a:r>
                        <a:rPr lang="en-IN" sz="1100" b="1" i="0" u="sng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lvl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  <a:tabLst/>
                        <a:defRPr/>
                      </a:pPr>
                      <a:endParaRPr lang="en-IN" sz="1100" b="1" i="0" u="sng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No monitoring of fettling rework belt life.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1.Quality alert was displayed at the final inspection area,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2.Training has been provided to the inspector for checking the casting in template gauge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3.Template gauge is provided  for ensure the dimension 16mm,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4.Limit sample displayed at the final inspection area,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5.Rework Limit sample displayed at the fettling area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6.SOP is make for fettling rework,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7.3D scanning of casting after 20000nos for 16mm.</a:t>
                      </a:r>
                    </a:p>
                    <a:p>
                      <a:pPr marL="0" marR="0" lvl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1.Rework Limit sample displayed at the fettling area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2.WI is make for fettling rework,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3.Training is provided to the fettling rework person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Arial" panose="020B0604020202020204"/>
                        </a:rPr>
                        <a:t>4.Belt life monitoring is started,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Arial" panose="020B0604020202020204"/>
                        </a:rPr>
                        <a:t>5.Belt life reduced from the 2000pcs to 1200pcs.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1" i="0" u="sng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Inspection  Side -20.09.2024 – Completed,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Cause Side-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20.09.2024.,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Completed</a:t>
                      </a:r>
                      <a:endParaRPr lang="en-IN" sz="1100" b="1" i="0" u="sng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– PDIR report is updated.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Cause Side –  Belt life monitoring started.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latin typeface="Arial Narrow" panose="020B0606020202030204" pitchFamily="34" charset="0"/>
                          <a:cs typeface="Arial" pitchFamily="34" charset="0"/>
                        </a:rPr>
                        <a:t>Sustenance</a:t>
                      </a:r>
                      <a:r>
                        <a:rPr lang="en-US" sz="1100" b="1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 Side: PDIR report updated.</a:t>
                      </a:r>
                      <a:endParaRPr lang="en-US" sz="1100" b="1" i="0" u="none" strike="noStrike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T. Date &amp; Status: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21.09.2024.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System Side </a:t>
                      </a:r>
                      <a:r>
                        <a:rPr lang="en-US" sz="1100" b="0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Process audit report updated.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T. Date &amp; Status: 21.09.2024 &amp; Completed.</a:t>
                      </a: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Under Monitoring 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/>
                </a:tc>
                <a:extLst>
                  <a:ext uri="{0D108BD9-81ED-4DB2-BD59-A6C34878D82A}">
                    <a16:rowId xmlns:a16="http://schemas.microsoft.com/office/drawing/2014/main" xmlns="" val="350852953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8F0C03-0A7F-32B3-08B1-22E12B9BBD6C}"/>
              </a:ext>
            </a:extLst>
          </p:cNvPr>
          <p:cNvSpPr/>
          <p:nvPr/>
        </p:nvSpPr>
        <p:spPr>
          <a:xfrm>
            <a:off x="331925" y="5973889"/>
            <a:ext cx="2241593" cy="5302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1.No Fettling rework belt life is monitored.</a:t>
            </a:r>
          </a:p>
          <a:p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2.No Template Gauge.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6618E5-57A2-F858-4467-F0E011BF0DA6}"/>
              </a:ext>
            </a:extLst>
          </p:cNvPr>
          <p:cNvSpPr/>
          <p:nvPr/>
        </p:nvSpPr>
        <p:spPr>
          <a:xfrm>
            <a:off x="3092923" y="6013272"/>
            <a:ext cx="1930814" cy="496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>
              <a:defRPr/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1.Fettling rework belt life monitoring started,</a:t>
            </a:r>
          </a:p>
          <a:p>
            <a:pPr fontAlgn="t">
              <a:defRPr/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2.Template gauge made.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DF1F29-E251-F691-752B-19B82B69D14F}"/>
              </a:ext>
            </a:extLst>
          </p:cNvPr>
          <p:cNvSpPr txBox="1"/>
          <p:nvPr/>
        </p:nvSpPr>
        <p:spPr>
          <a:xfrm>
            <a:off x="5368278" y="5869672"/>
            <a:ext cx="1002554" cy="31777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HD Matrix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6C564B-2B3E-6320-828F-0EC9E4D4F1DF}"/>
              </a:ext>
            </a:extLst>
          </p:cNvPr>
          <p:cNvSpPr txBox="1"/>
          <p:nvPr/>
        </p:nvSpPr>
        <p:spPr>
          <a:xfrm>
            <a:off x="1187239" y="5659844"/>
            <a:ext cx="67557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9E9769-0A99-9E90-D53D-03FBF34EC295}"/>
              </a:ext>
            </a:extLst>
          </p:cNvPr>
          <p:cNvSpPr txBox="1"/>
          <p:nvPr/>
        </p:nvSpPr>
        <p:spPr>
          <a:xfrm>
            <a:off x="3811109" y="5696571"/>
            <a:ext cx="610213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xmlns="" id="{E420BE21-1245-429C-2502-EFA4DF25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18229"/>
              </p:ext>
            </p:extLst>
          </p:nvPr>
        </p:nvGraphicFramePr>
        <p:xfrm>
          <a:off x="6483445" y="5509044"/>
          <a:ext cx="4953085" cy="996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495">
                  <a:extLst>
                    <a:ext uri="{9D8B030D-6E8A-4147-A177-3AD203B41FA5}">
                      <a16:colId xmlns:a16="http://schemas.microsoft.com/office/drawing/2014/main" xmlns="" val="2043540181"/>
                    </a:ext>
                  </a:extLst>
                </a:gridCol>
                <a:gridCol w="1094795">
                  <a:extLst>
                    <a:ext uri="{9D8B030D-6E8A-4147-A177-3AD203B41FA5}">
                      <a16:colId xmlns:a16="http://schemas.microsoft.com/office/drawing/2014/main" xmlns="" val="3180680888"/>
                    </a:ext>
                  </a:extLst>
                </a:gridCol>
                <a:gridCol w="1094795">
                  <a:extLst>
                    <a:ext uri="{9D8B030D-6E8A-4147-A177-3AD203B41FA5}">
                      <a16:colId xmlns:a16="http://schemas.microsoft.com/office/drawing/2014/main" xmlns="" val="1459637376"/>
                    </a:ext>
                  </a:extLst>
                </a:gridCol>
              </a:tblGrid>
              <a:tr h="31323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Actions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C101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Avenger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7895516"/>
                  </a:ext>
                </a:extLst>
              </a:tr>
              <a:tr h="294475">
                <a:tc>
                  <a:txBody>
                    <a:bodyPr/>
                    <a:lstStyle/>
                    <a:p>
                      <a:pPr marL="0" marR="0" lvl="0" indent="0" algn="l" defTabSz="6036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1.Belt life monitoring started.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Completed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Completed.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4968990"/>
                  </a:ext>
                </a:extLst>
              </a:tr>
              <a:tr h="388666">
                <a:tc>
                  <a:txBody>
                    <a:bodyPr/>
                    <a:lstStyle/>
                    <a:p>
                      <a:pPr marL="0" marR="0" lvl="0" indent="0" algn="l" defTabSz="6036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2.Template gauge made.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Completed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Completed.</a:t>
                      </a:r>
                      <a:endParaRPr lang="en-IN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912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08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975" y="682824"/>
            <a:ext cx="11797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rgbClr val="0070C0"/>
                </a:solidFill>
                <a:latin typeface="Cambria" pitchFamily="18" charset="0"/>
              </a:rPr>
              <a:t>Process Flow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400" dirty="0">
                <a:solidFill>
                  <a:schemeClr val="tx1"/>
                </a:solidFill>
              </a:rPr>
              <a:t>Receipt of raw material</a:t>
            </a:r>
            <a:r>
              <a:rPr lang="en-US" sz="1400" dirty="0"/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INCOMING INSPECTION of AC2A Alloy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46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FETTLING/Grinding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20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RUNNER/RISER CUTTING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78858" y="3483579"/>
            <a:ext cx="1524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Casting</a:t>
            </a:r>
          </a:p>
        </p:txBody>
      </p:sp>
      <p:cxnSp>
        <p:nvCxnSpPr>
          <p:cNvPr id="4" name="Straight Arrow Connector 3"/>
          <p:cNvCxnSpPr>
            <a:stCxn id="5" idx="3"/>
            <a:endCxn id="7" idx="1"/>
          </p:cNvCxnSpPr>
          <p:nvPr/>
        </p:nvCxnSpPr>
        <p:spPr>
          <a:xfrm>
            <a:off x="3733800" y="1485900"/>
            <a:ext cx="1295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41800" y="1472938"/>
            <a:ext cx="18720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78486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9067800" y="2057400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743200" y="32766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rot="16200000" flipH="1">
            <a:off x="8991601" y="4267199"/>
            <a:ext cx="304800" cy="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714500" y="62454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Note: Fill Red Color in process Block where defect is occurred.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098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Degassing (if DI not ok)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672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Holding Molten metal in Holding chamber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24600" y="21336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Melt treatment inside chamber and at Holding chamber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820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Continuous Charging and Melting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7338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7912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8486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2098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DI and Spectro Check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672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N2 Lance Degassing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24600" y="350520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Die preparation &amp; Die loading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7338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7912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8486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2672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HEAT TREATMENT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209800" y="44196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Heat No. Punching.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2098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Transfer to Inspection &amp;  Final inspection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67200" y="5486400"/>
            <a:ext cx="1524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PACKING</a:t>
            </a:r>
          </a:p>
        </p:txBody>
      </p:sp>
      <p:cxnSp>
        <p:nvCxnSpPr>
          <p:cNvPr id="77" name="Straight Arrow Connector 76"/>
          <p:cNvCxnSpPr>
            <a:stCxn id="73" idx="3"/>
            <a:endCxn id="74" idx="1"/>
          </p:cNvCxnSpPr>
          <p:nvPr/>
        </p:nvCxnSpPr>
        <p:spPr>
          <a:xfrm>
            <a:off x="3733800" y="58674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06D2AEF1-B2FC-4464-90EF-B33C0FD3C086}"/>
              </a:ext>
            </a:extLst>
          </p:cNvPr>
          <p:cNvCxnSpPr/>
          <p:nvPr/>
        </p:nvCxnSpPr>
        <p:spPr>
          <a:xfrm flipH="1">
            <a:off x="5791200" y="48006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80AD641-78C9-41AD-8837-458E57084292}"/>
              </a:ext>
            </a:extLst>
          </p:cNvPr>
          <p:cNvSpPr/>
          <p:nvPr/>
        </p:nvSpPr>
        <p:spPr>
          <a:xfrm>
            <a:off x="6324600" y="5481833"/>
            <a:ext cx="1524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DISPATCH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91F4D626-99C9-481F-A4FE-89B8392D6821}"/>
              </a:ext>
            </a:extLst>
          </p:cNvPr>
          <p:cNvCxnSpPr/>
          <p:nvPr/>
        </p:nvCxnSpPr>
        <p:spPr>
          <a:xfrm flipH="1">
            <a:off x="3733800" y="48006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91C704A2-BBF2-4D03-AFEE-2030CF5C0528}"/>
              </a:ext>
            </a:extLst>
          </p:cNvPr>
          <p:cNvCxnSpPr/>
          <p:nvPr/>
        </p:nvCxnSpPr>
        <p:spPr>
          <a:xfrm rot="5400000">
            <a:off x="2787855" y="5357828"/>
            <a:ext cx="360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3E96E853-68E0-42A7-A06A-18813F1F8DE6}"/>
              </a:ext>
            </a:extLst>
          </p:cNvPr>
          <p:cNvCxnSpPr/>
          <p:nvPr/>
        </p:nvCxnSpPr>
        <p:spPr>
          <a:xfrm>
            <a:off x="5791200" y="58674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4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SpPr txBox="1"/>
          <p:nvPr/>
        </p:nvSpPr>
        <p:spPr>
          <a:xfrm>
            <a:off x="1350102" y="1496897"/>
            <a:ext cx="1964080" cy="272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  <a:round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SpPr txBox="1"/>
          <p:nvPr/>
        </p:nvSpPr>
        <p:spPr>
          <a:xfrm>
            <a:off x="3946659" y="1501685"/>
            <a:ext cx="1898325" cy="26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Machine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SpPr txBox="1"/>
          <p:nvPr/>
        </p:nvSpPr>
        <p:spPr>
          <a:xfrm>
            <a:off x="6549187" y="1501615"/>
            <a:ext cx="1657826" cy="280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Method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0000000-0008-0000-0000-000009000000}"/>
              </a:ext>
            </a:extLst>
          </p:cNvPr>
          <p:cNvSpPr txBox="1"/>
          <p:nvPr/>
        </p:nvSpPr>
        <p:spPr>
          <a:xfrm>
            <a:off x="8627193" y="1501615"/>
            <a:ext cx="1234820" cy="280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Material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00000000-0008-0000-0000-00000C000000}"/>
              </a:ext>
            </a:extLst>
          </p:cNvPr>
          <p:cNvSpPr txBox="1"/>
          <p:nvPr/>
        </p:nvSpPr>
        <p:spPr>
          <a:xfrm>
            <a:off x="65545" y="902751"/>
            <a:ext cx="933450" cy="274748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Defect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00000000-0008-0000-0000-00000D000000}"/>
              </a:ext>
            </a:extLst>
          </p:cNvPr>
          <p:cNvSpPr txBox="1"/>
          <p:nvPr/>
        </p:nvSpPr>
        <p:spPr>
          <a:xfrm>
            <a:off x="58161" y="1920203"/>
            <a:ext cx="1030380" cy="573849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 (Subdivision)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00000000-0008-0000-0000-00000F000000}"/>
              </a:ext>
            </a:extLst>
          </p:cNvPr>
          <p:cNvSpPr txBox="1"/>
          <p:nvPr/>
        </p:nvSpPr>
        <p:spPr>
          <a:xfrm>
            <a:off x="40789" y="1462920"/>
            <a:ext cx="1047751" cy="26670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Contributing factor (4M+1T)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00000000-0008-0000-0000-000010000000}"/>
              </a:ext>
            </a:extLst>
          </p:cNvPr>
          <p:cNvSpPr txBox="1"/>
          <p:nvPr/>
        </p:nvSpPr>
        <p:spPr>
          <a:xfrm>
            <a:off x="58161" y="4004625"/>
            <a:ext cx="994423" cy="464965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Countermeasure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00000000-0008-0000-0000-000012000000}"/>
              </a:ext>
            </a:extLst>
          </p:cNvPr>
          <p:cNvSpPr txBox="1"/>
          <p:nvPr/>
        </p:nvSpPr>
        <p:spPr>
          <a:xfrm>
            <a:off x="78798" y="5356516"/>
            <a:ext cx="1022994" cy="505229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Sustenance Action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A5A8DCA-C52E-4592-B698-5CD31AE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269" y="83364"/>
            <a:ext cx="3298759" cy="40061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FTA (Fault Tree Analysis)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D03FFBBA-FE98-3CDA-1020-636CAFB67D3B}"/>
              </a:ext>
            </a:extLst>
          </p:cNvPr>
          <p:cNvSpPr txBox="1"/>
          <p:nvPr/>
        </p:nvSpPr>
        <p:spPr>
          <a:xfrm>
            <a:off x="65545" y="3315588"/>
            <a:ext cx="1008710" cy="505229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observation  (during Gemba)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067A02FB-F266-2A7A-4F80-239EC9A20C93}"/>
              </a:ext>
            </a:extLst>
          </p:cNvPr>
          <p:cNvSpPr txBox="1"/>
          <p:nvPr/>
        </p:nvSpPr>
        <p:spPr>
          <a:xfrm>
            <a:off x="65545" y="4653399"/>
            <a:ext cx="1022995" cy="505229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Preventive Action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32AC209A-07B3-4D59-7D6F-A3DEA75F7290}"/>
              </a:ext>
            </a:extLst>
          </p:cNvPr>
          <p:cNvSpPr txBox="1"/>
          <p:nvPr/>
        </p:nvSpPr>
        <p:spPr>
          <a:xfrm>
            <a:off x="1325104" y="1916434"/>
            <a:ext cx="2110459" cy="576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  <a:round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j-lt"/>
              </a:rPr>
              <a:t>Skip from the inspection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xmlns="" id="{95B62236-858B-5D3A-84D3-6159519CC941}"/>
              </a:ext>
            </a:extLst>
          </p:cNvPr>
          <p:cNvSpPr txBox="1"/>
          <p:nvPr/>
        </p:nvSpPr>
        <p:spPr>
          <a:xfrm>
            <a:off x="1325105" y="3277279"/>
            <a:ext cx="2110458" cy="608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  <a:round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j-lt"/>
              </a:rPr>
              <a:t>Extra metal observed on the clip fitment area and no gauge concept for checking the dimension.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xmlns="" id="{A167F451-F64B-FDA1-03C6-2BF148193B45}"/>
              </a:ext>
            </a:extLst>
          </p:cNvPr>
          <p:cNvSpPr txBox="1"/>
          <p:nvPr/>
        </p:nvSpPr>
        <p:spPr>
          <a:xfrm>
            <a:off x="3952631" y="1929349"/>
            <a:ext cx="1898326" cy="580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N/A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xmlns="" id="{B1277DFA-8553-CC3C-9621-9B4A369E4FC4}"/>
              </a:ext>
            </a:extLst>
          </p:cNvPr>
          <p:cNvSpPr txBox="1"/>
          <p:nvPr/>
        </p:nvSpPr>
        <p:spPr>
          <a:xfrm>
            <a:off x="3952363" y="2654210"/>
            <a:ext cx="1898327" cy="520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xmlns="" id="{409CEA85-3503-11AB-A997-9E274E9514AD}"/>
              </a:ext>
            </a:extLst>
          </p:cNvPr>
          <p:cNvSpPr txBox="1"/>
          <p:nvPr/>
        </p:nvSpPr>
        <p:spPr>
          <a:xfrm>
            <a:off x="3952364" y="3278765"/>
            <a:ext cx="1898326" cy="620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defTabSz="810433">
              <a:defRPr/>
            </a:pPr>
            <a:endParaRPr lang="en-US" sz="1000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xmlns="" id="{C627D56A-CB42-551D-8664-0A61E9AB51D7}"/>
              </a:ext>
            </a:extLst>
          </p:cNvPr>
          <p:cNvSpPr txBox="1"/>
          <p:nvPr/>
        </p:nvSpPr>
        <p:spPr>
          <a:xfrm>
            <a:off x="3952364" y="4004650"/>
            <a:ext cx="1898326" cy="520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defTabSz="603626"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IN" sz="1000" dirty="0">
              <a:solidFill>
                <a:srgbClr val="000000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xmlns="" id="{B2B12832-E7B5-0384-0886-623FD1CAFDB7}"/>
              </a:ext>
            </a:extLst>
          </p:cNvPr>
          <p:cNvSpPr txBox="1"/>
          <p:nvPr/>
        </p:nvSpPr>
        <p:spPr>
          <a:xfrm>
            <a:off x="3952364" y="4683085"/>
            <a:ext cx="1898326" cy="520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xmlns="" id="{3E59B80B-AC1E-913E-819C-B667F9D5539A}"/>
              </a:ext>
            </a:extLst>
          </p:cNvPr>
          <p:cNvSpPr txBox="1"/>
          <p:nvPr/>
        </p:nvSpPr>
        <p:spPr>
          <a:xfrm>
            <a:off x="10282194" y="1501686"/>
            <a:ext cx="1648216" cy="254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655869-8485-4891-0A25-FA9C9AF315C3}"/>
              </a:ext>
            </a:extLst>
          </p:cNvPr>
          <p:cNvSpPr txBox="1"/>
          <p:nvPr/>
        </p:nvSpPr>
        <p:spPr>
          <a:xfrm>
            <a:off x="1350101" y="5329952"/>
            <a:ext cx="2085462" cy="5072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  <a:round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sz="1000" dirty="0">
                <a:solidFill>
                  <a:srgbClr val="000000"/>
                </a:solidFill>
                <a:latin typeface="+mj-lt"/>
              </a:rPr>
              <a:t>QA Confirmation in PDIR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88E9B37B-3DDE-648B-F71C-6799B74586A5}"/>
              </a:ext>
            </a:extLst>
          </p:cNvPr>
          <p:cNvSpPr txBox="1"/>
          <p:nvPr/>
        </p:nvSpPr>
        <p:spPr>
          <a:xfrm>
            <a:off x="1343262" y="4024787"/>
            <a:ext cx="2143940" cy="520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sz="1000" b="1" i="0" u="none" strike="noStrike" dirty="0">
                <a:solidFill>
                  <a:srgbClr val="00B050"/>
                </a:solidFill>
                <a:effectLst/>
                <a:latin typeface="+mj-lt"/>
              </a:rPr>
              <a:t>We had made the template gauge for measuring the width dimension 29.25mm to ensure CD dimension 16 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xmlns="" id="{1471239D-38E1-2A3C-4859-DE116C75660D}"/>
              </a:ext>
            </a:extLst>
          </p:cNvPr>
          <p:cNvSpPr txBox="1"/>
          <p:nvPr/>
        </p:nvSpPr>
        <p:spPr>
          <a:xfrm>
            <a:off x="58161" y="2619957"/>
            <a:ext cx="1016094" cy="505229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control/Spec.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xmlns="" id="{C24DC61A-968A-B4A0-5260-A48F154A0489}"/>
              </a:ext>
            </a:extLst>
          </p:cNvPr>
          <p:cNvSpPr txBox="1"/>
          <p:nvPr/>
        </p:nvSpPr>
        <p:spPr>
          <a:xfrm>
            <a:off x="1325104" y="2619958"/>
            <a:ext cx="2121788" cy="545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  <a:round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3626" fontAlgn="ctr"/>
            <a:r>
              <a:rPr lang="en-US" sz="1000" dirty="0">
                <a:solidFill>
                  <a:srgbClr val="FF0000"/>
                </a:solidFill>
                <a:latin typeface="+mj-lt"/>
              </a:rPr>
              <a:t>Visual inspection of the casting. Dimension 16mm is from the center of  the casting hence not possible to measure.</a:t>
            </a:r>
          </a:p>
        </p:txBody>
      </p:sp>
      <p:sp>
        <p:nvSpPr>
          <p:cNvPr id="59" name="TextBox 3">
            <a:extLst>
              <a:ext uri="{FF2B5EF4-FFF2-40B4-BE49-F238E27FC236}">
                <a16:creationId xmlns:a16="http://schemas.microsoft.com/office/drawing/2014/main" xmlns="" id="{664B1854-265E-CD02-9DDB-D46AA220FA70}"/>
              </a:ext>
            </a:extLst>
          </p:cNvPr>
          <p:cNvSpPr txBox="1"/>
          <p:nvPr/>
        </p:nvSpPr>
        <p:spPr>
          <a:xfrm>
            <a:off x="3962607" y="5353993"/>
            <a:ext cx="1898326" cy="520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TextBox 3">
            <a:extLst>
              <a:ext uri="{FF2B5EF4-FFF2-40B4-BE49-F238E27FC236}">
                <a16:creationId xmlns:a16="http://schemas.microsoft.com/office/drawing/2014/main" xmlns="" id="{90B43084-7A24-CB86-AFC4-22EA7427EBF3}"/>
              </a:ext>
            </a:extLst>
          </p:cNvPr>
          <p:cNvSpPr txBox="1"/>
          <p:nvPr/>
        </p:nvSpPr>
        <p:spPr>
          <a:xfrm>
            <a:off x="6518462" y="1950601"/>
            <a:ext cx="1688545" cy="5908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sz="1000" dirty="0">
                <a:solidFill>
                  <a:srgbClr val="000000"/>
                </a:solidFill>
                <a:latin typeface="+mj-lt"/>
              </a:rPr>
              <a:t>In-adequate fettling rework at the clip fitment area due to belt wear out issue.</a:t>
            </a:r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xmlns="" id="{3D3D84A0-EF5F-8C3B-C25D-23E13B0432CB}"/>
              </a:ext>
            </a:extLst>
          </p:cNvPr>
          <p:cNvSpPr txBox="1"/>
          <p:nvPr/>
        </p:nvSpPr>
        <p:spPr>
          <a:xfrm>
            <a:off x="6565340" y="2619958"/>
            <a:ext cx="1688543" cy="809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endParaRPr lang="en-US" sz="1000" dirty="0">
              <a:solidFill>
                <a:srgbClr val="FF0000"/>
              </a:solidFill>
            </a:endParaRPr>
          </a:p>
          <a:p>
            <a:pPr algn="ctr" fontAlgn="ctr"/>
            <a:r>
              <a:rPr lang="en-US" sz="1000" dirty="0">
                <a:solidFill>
                  <a:srgbClr val="FF0000"/>
                </a:solidFill>
              </a:rPr>
              <a:t>Visual inspection of the casting. Dimension 16mm is from the center of  the casting hence not possible to measure.</a:t>
            </a:r>
          </a:p>
          <a:p>
            <a:pPr algn="ctr" fontAlgn="ctr"/>
            <a:endParaRPr lang="en-US" sz="1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xmlns="" id="{43AF2881-08FB-4E7F-3CB0-959564FB3DAA}"/>
              </a:ext>
            </a:extLst>
          </p:cNvPr>
          <p:cNvSpPr txBox="1"/>
          <p:nvPr/>
        </p:nvSpPr>
        <p:spPr>
          <a:xfrm>
            <a:off x="6558146" y="3474180"/>
            <a:ext cx="1675282" cy="445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sz="1000" dirty="0">
                <a:solidFill>
                  <a:srgbClr val="FF0000"/>
                </a:solidFill>
                <a:latin typeface="+mj-lt"/>
              </a:rPr>
              <a:t>Dome observed at the clip fitment area.</a:t>
            </a:r>
          </a:p>
        </p:txBody>
      </p:sp>
      <p:sp>
        <p:nvSpPr>
          <p:cNvPr id="64" name="TextBox 3">
            <a:extLst>
              <a:ext uri="{FF2B5EF4-FFF2-40B4-BE49-F238E27FC236}">
                <a16:creationId xmlns:a16="http://schemas.microsoft.com/office/drawing/2014/main" xmlns="" id="{8F987ABA-8D7F-36A9-9406-ABB37A496084}"/>
              </a:ext>
            </a:extLst>
          </p:cNvPr>
          <p:cNvSpPr txBox="1"/>
          <p:nvPr/>
        </p:nvSpPr>
        <p:spPr>
          <a:xfrm>
            <a:off x="6569635" y="4010602"/>
            <a:ext cx="1675283" cy="590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Belt life is change from the 2000 pcs to 1500nos. </a:t>
            </a:r>
          </a:p>
        </p:txBody>
      </p:sp>
      <p:sp>
        <p:nvSpPr>
          <p:cNvPr id="65" name="TextBox 3">
            <a:extLst>
              <a:ext uri="{FF2B5EF4-FFF2-40B4-BE49-F238E27FC236}">
                <a16:creationId xmlns:a16="http://schemas.microsoft.com/office/drawing/2014/main" xmlns="" id="{55BC7552-F668-F706-0D0F-55D34B4241EE}"/>
              </a:ext>
            </a:extLst>
          </p:cNvPr>
          <p:cNvSpPr txBox="1"/>
          <p:nvPr/>
        </p:nvSpPr>
        <p:spPr>
          <a:xfrm>
            <a:off x="6553488" y="4698548"/>
            <a:ext cx="1688543" cy="520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Belt life monitoring is started.</a:t>
            </a:r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xmlns="" id="{76D62583-9A47-398B-09C2-811D39C1B96F}"/>
              </a:ext>
            </a:extLst>
          </p:cNvPr>
          <p:cNvSpPr txBox="1"/>
          <p:nvPr/>
        </p:nvSpPr>
        <p:spPr>
          <a:xfrm>
            <a:off x="6544050" y="5394969"/>
            <a:ext cx="1671718" cy="520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0433"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QA Confirmation in Belt life monitoring sheet.</a:t>
            </a:r>
          </a:p>
        </p:txBody>
      </p:sp>
      <p:sp>
        <p:nvSpPr>
          <p:cNvPr id="73" name="TextBox 3">
            <a:extLst>
              <a:ext uri="{FF2B5EF4-FFF2-40B4-BE49-F238E27FC236}">
                <a16:creationId xmlns:a16="http://schemas.microsoft.com/office/drawing/2014/main" xmlns="" id="{86A61638-7A0E-8B3A-7AF4-E23180E48E42}"/>
              </a:ext>
            </a:extLst>
          </p:cNvPr>
          <p:cNvSpPr txBox="1"/>
          <p:nvPr/>
        </p:nvSpPr>
        <p:spPr>
          <a:xfrm>
            <a:off x="8526972" y="1959505"/>
            <a:ext cx="1539491" cy="533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0433">
              <a:defRPr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j-lt"/>
              </a:rPr>
              <a:t>N/A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EC75DD5-18B8-376E-9B83-DD8A25993B13}"/>
              </a:ext>
            </a:extLst>
          </p:cNvPr>
          <p:cNvSpPr txBox="1"/>
          <p:nvPr/>
        </p:nvSpPr>
        <p:spPr>
          <a:xfrm>
            <a:off x="1568012" y="715691"/>
            <a:ext cx="100982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algn="ctr" fontAlgn="ctr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Defect phenomena - Extra material observed at the clip fitment area so dimension 16mm found 17.25mm.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1350EB9B-0689-A580-48E5-95867594C5FE}"/>
              </a:ext>
            </a:extLst>
          </p:cNvPr>
          <p:cNvSpPr txBox="1"/>
          <p:nvPr/>
        </p:nvSpPr>
        <p:spPr>
          <a:xfrm>
            <a:off x="85697" y="5955523"/>
            <a:ext cx="1022994" cy="477948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reference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1054D3D-9C7F-0940-06B4-136F191C9BBF}"/>
              </a:ext>
            </a:extLst>
          </p:cNvPr>
          <p:cNvSpPr txBox="1"/>
          <p:nvPr/>
        </p:nvSpPr>
        <p:spPr>
          <a:xfrm>
            <a:off x="1345141" y="5930956"/>
            <a:ext cx="2090423" cy="5072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  <a:round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sz="1000" dirty="0">
                <a:solidFill>
                  <a:srgbClr val="000000"/>
                </a:solidFill>
                <a:latin typeface="+mj-lt"/>
              </a:rPr>
              <a:t>PDIR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j-lt"/>
              </a:rPr>
              <a:t> Check sheet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record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xmlns="" id="{4FA3D3B7-6EFB-6F55-7084-F61D92BC4927}"/>
              </a:ext>
            </a:extLst>
          </p:cNvPr>
          <p:cNvSpPr txBox="1"/>
          <p:nvPr/>
        </p:nvSpPr>
        <p:spPr>
          <a:xfrm>
            <a:off x="6544050" y="5980048"/>
            <a:ext cx="1701117" cy="520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0433"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Belt life monitoring sheet.</a:t>
            </a:r>
          </a:p>
        </p:txBody>
      </p:sp>
      <p:sp>
        <p:nvSpPr>
          <p:cNvPr id="87" name="TextBox 3">
            <a:extLst>
              <a:ext uri="{FF2B5EF4-FFF2-40B4-BE49-F238E27FC236}">
                <a16:creationId xmlns:a16="http://schemas.microsoft.com/office/drawing/2014/main" xmlns="" id="{DFFE8D31-3A45-A526-BF26-D46283846D18}"/>
              </a:ext>
            </a:extLst>
          </p:cNvPr>
          <p:cNvSpPr txBox="1"/>
          <p:nvPr/>
        </p:nvSpPr>
        <p:spPr>
          <a:xfrm>
            <a:off x="1350101" y="4677787"/>
            <a:ext cx="2118621" cy="5072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  <a:round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00B050"/>
                </a:solidFill>
                <a:latin typeface="+mj-lt"/>
              </a:rPr>
              <a:t>Template gauge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is added</a:t>
            </a:r>
            <a:r>
              <a:rPr lang="en-US" sz="1000" b="1" kern="0" dirty="0">
                <a:solidFill>
                  <a:srgbClr val="00B050"/>
                </a:solidFill>
                <a:latin typeface="+mj-lt"/>
              </a:rPr>
              <a:t>  in the PDI report. 100% inspection by the inspector at the final inspection.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6" name="TextBox 3">
            <a:extLst>
              <a:ext uri="{FF2B5EF4-FFF2-40B4-BE49-F238E27FC236}">
                <a16:creationId xmlns:a16="http://schemas.microsoft.com/office/drawing/2014/main" xmlns="" id="{E63652C7-E3D8-A6CD-6BCD-BB5126126280}"/>
              </a:ext>
            </a:extLst>
          </p:cNvPr>
          <p:cNvSpPr txBox="1"/>
          <p:nvPr/>
        </p:nvSpPr>
        <p:spPr>
          <a:xfrm>
            <a:off x="3962607" y="5928433"/>
            <a:ext cx="1898326" cy="520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defTabSz="810433">
              <a:defRPr/>
            </a:pPr>
            <a:endParaRPr lang="en-US" sz="10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7" name="TextBox 3">
            <a:extLst>
              <a:ext uri="{FF2B5EF4-FFF2-40B4-BE49-F238E27FC236}">
                <a16:creationId xmlns:a16="http://schemas.microsoft.com/office/drawing/2014/main" xmlns="" id="{DFE5D37A-7BF1-FAB9-0074-83E039AD2CB3}"/>
              </a:ext>
            </a:extLst>
          </p:cNvPr>
          <p:cNvSpPr txBox="1"/>
          <p:nvPr/>
        </p:nvSpPr>
        <p:spPr>
          <a:xfrm>
            <a:off x="10282194" y="1905187"/>
            <a:ext cx="1744859" cy="5908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j-lt"/>
              </a:rPr>
              <a:t>N/A</a:t>
            </a:r>
          </a:p>
        </p:txBody>
      </p:sp>
      <p:sp>
        <p:nvSpPr>
          <p:cNvPr id="98" name="TextBox 3">
            <a:extLst>
              <a:ext uri="{FF2B5EF4-FFF2-40B4-BE49-F238E27FC236}">
                <a16:creationId xmlns:a16="http://schemas.microsoft.com/office/drawing/2014/main" xmlns="" id="{F2CAD2CC-D51C-9BAC-2DB2-72EA38C75FC9}"/>
              </a:ext>
            </a:extLst>
          </p:cNvPr>
          <p:cNvSpPr txBox="1"/>
          <p:nvPr/>
        </p:nvSpPr>
        <p:spPr>
          <a:xfrm>
            <a:off x="10282192" y="2672141"/>
            <a:ext cx="1744859" cy="520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endParaRPr lang="en-US" sz="10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99" name="TextBox 3">
            <a:extLst>
              <a:ext uri="{FF2B5EF4-FFF2-40B4-BE49-F238E27FC236}">
                <a16:creationId xmlns:a16="http://schemas.microsoft.com/office/drawing/2014/main" xmlns="" id="{0D63CE28-18D7-4B59-2704-F297CF8FE1CD}"/>
              </a:ext>
            </a:extLst>
          </p:cNvPr>
          <p:cNvSpPr txBox="1"/>
          <p:nvPr/>
        </p:nvSpPr>
        <p:spPr>
          <a:xfrm>
            <a:off x="10282192" y="3282955"/>
            <a:ext cx="1744859" cy="620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endParaRPr lang="en-US" sz="1000" b="0" i="0" u="none" strike="noStrike" dirty="0">
              <a:effectLst/>
              <a:latin typeface="+mj-lt"/>
            </a:endParaRPr>
          </a:p>
        </p:txBody>
      </p:sp>
      <p:sp>
        <p:nvSpPr>
          <p:cNvPr id="100" name="TextBox 3">
            <a:extLst>
              <a:ext uri="{FF2B5EF4-FFF2-40B4-BE49-F238E27FC236}">
                <a16:creationId xmlns:a16="http://schemas.microsoft.com/office/drawing/2014/main" xmlns="" id="{8C5661B7-F8A5-0331-A7B3-B270F419839E}"/>
              </a:ext>
            </a:extLst>
          </p:cNvPr>
          <p:cNvSpPr txBox="1"/>
          <p:nvPr/>
        </p:nvSpPr>
        <p:spPr>
          <a:xfrm>
            <a:off x="10307651" y="4004651"/>
            <a:ext cx="1744858" cy="520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endParaRPr lang="en-IN" sz="1000" b="1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01" name="TextBox 3">
            <a:extLst>
              <a:ext uri="{FF2B5EF4-FFF2-40B4-BE49-F238E27FC236}">
                <a16:creationId xmlns:a16="http://schemas.microsoft.com/office/drawing/2014/main" xmlns="" id="{9168A534-E968-6853-6F75-83274A2476A2}"/>
              </a:ext>
            </a:extLst>
          </p:cNvPr>
          <p:cNvSpPr txBox="1"/>
          <p:nvPr/>
        </p:nvSpPr>
        <p:spPr>
          <a:xfrm>
            <a:off x="10355335" y="4674051"/>
            <a:ext cx="1688542" cy="529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2" name="TextBox 3">
            <a:extLst>
              <a:ext uri="{FF2B5EF4-FFF2-40B4-BE49-F238E27FC236}">
                <a16:creationId xmlns:a16="http://schemas.microsoft.com/office/drawing/2014/main" xmlns="" id="{7976F462-EDBC-2D56-36A0-E4B8EF045C7C}"/>
              </a:ext>
            </a:extLst>
          </p:cNvPr>
          <p:cNvSpPr txBox="1"/>
          <p:nvPr/>
        </p:nvSpPr>
        <p:spPr>
          <a:xfrm>
            <a:off x="10355336" y="5341510"/>
            <a:ext cx="1706184" cy="520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103" name="TextBox 3">
            <a:extLst>
              <a:ext uri="{FF2B5EF4-FFF2-40B4-BE49-F238E27FC236}">
                <a16:creationId xmlns:a16="http://schemas.microsoft.com/office/drawing/2014/main" xmlns="" id="{9778BF00-B541-F986-B75D-FA8B5958F5FC}"/>
              </a:ext>
            </a:extLst>
          </p:cNvPr>
          <p:cNvSpPr txBox="1"/>
          <p:nvPr/>
        </p:nvSpPr>
        <p:spPr>
          <a:xfrm>
            <a:off x="10372978" y="5915950"/>
            <a:ext cx="1688541" cy="520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endParaRPr lang="en-IN" sz="10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225646B0-EBEB-95D3-7D82-853684A79385}"/>
              </a:ext>
            </a:extLst>
          </p:cNvPr>
          <p:cNvSpPr txBox="1"/>
          <p:nvPr/>
        </p:nvSpPr>
        <p:spPr>
          <a:xfrm>
            <a:off x="8526972" y="2669555"/>
            <a:ext cx="1580607" cy="555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0433">
              <a:defRPr/>
            </a:pPr>
            <a:endParaRPr lang="en-US" sz="1000" b="0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xmlns="" id="{4DC3CF32-E2EC-E9BF-E2D4-52D64C047D5C}"/>
              </a:ext>
            </a:extLst>
          </p:cNvPr>
          <p:cNvSpPr txBox="1"/>
          <p:nvPr/>
        </p:nvSpPr>
        <p:spPr>
          <a:xfrm>
            <a:off x="8526972" y="3313561"/>
            <a:ext cx="1580607" cy="590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0433">
              <a:defRPr/>
            </a:pPr>
            <a:endParaRPr lang="en-US" sz="10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214F9E07-955A-8187-8015-FF7FC1996F7B}"/>
              </a:ext>
            </a:extLst>
          </p:cNvPr>
          <p:cNvSpPr txBox="1"/>
          <p:nvPr/>
        </p:nvSpPr>
        <p:spPr>
          <a:xfrm>
            <a:off x="8483339" y="3989457"/>
            <a:ext cx="1624240" cy="590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000000"/>
              </a:buClr>
              <a:buSzPts val="1200"/>
            </a:pPr>
            <a:endParaRPr lang="en-US" sz="1000" dirty="0">
              <a:solidFill>
                <a:schemeClr val="dk1"/>
              </a:solidFill>
              <a:latin typeface="+mj-lt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78B9EF8B-48DB-6C2A-2289-1620C54E3DFC}"/>
              </a:ext>
            </a:extLst>
          </p:cNvPr>
          <p:cNvSpPr txBox="1"/>
          <p:nvPr/>
        </p:nvSpPr>
        <p:spPr>
          <a:xfrm>
            <a:off x="8457212" y="4716593"/>
            <a:ext cx="1609251" cy="502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0433">
              <a:defRPr/>
            </a:pPr>
            <a:endParaRPr lang="en-US" sz="10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xmlns="" id="{C0C66C3E-68CE-A17B-A5E5-A304CD0E2836}"/>
              </a:ext>
            </a:extLst>
          </p:cNvPr>
          <p:cNvSpPr txBox="1"/>
          <p:nvPr/>
        </p:nvSpPr>
        <p:spPr>
          <a:xfrm>
            <a:off x="8404960" y="5420681"/>
            <a:ext cx="1702619" cy="507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0433">
              <a:defRPr/>
            </a:pPr>
            <a:endParaRPr lang="en-US" sz="10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636D8D1-52B5-3BE0-EDD4-59025E91F90E}"/>
              </a:ext>
            </a:extLst>
          </p:cNvPr>
          <p:cNvSpPr txBox="1"/>
          <p:nvPr/>
        </p:nvSpPr>
        <p:spPr>
          <a:xfrm>
            <a:off x="8491879" y="5970408"/>
            <a:ext cx="1615700" cy="507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0433">
              <a:defRPr/>
            </a:pPr>
            <a:endParaRPr lang="en-US" sz="10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82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19" y="2810196"/>
            <a:ext cx="357961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Arial Narrow" panose="020B0606020202030204" pitchFamily="34" charset="0"/>
              </a:rPr>
              <a:t>1.Extra metal on clip fitment area.</a:t>
            </a:r>
            <a:endParaRPr lang="en-IN" sz="1200" u="sng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6567" y="92669"/>
            <a:ext cx="40786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u="sng" dirty="0"/>
              <a:t>Actions Closure details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8116" y="2810196"/>
            <a:ext cx="27542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Arial Narrow" panose="020B0606020202030204" pitchFamily="34" charset="0"/>
              </a:rPr>
              <a:t>3</a:t>
            </a:r>
            <a:r>
              <a:rPr lang="en-IN" sz="1200" u="sng" dirty="0">
                <a:latin typeface="Arial Narrow" panose="020B0606020202030204" pitchFamily="34" charset="0"/>
              </a:rPr>
              <a:t>.Template gauge is provided for checking the casting 100% at final inspection stage.</a:t>
            </a:r>
          </a:p>
          <a:p>
            <a:pPr algn="ctr"/>
            <a:r>
              <a:rPr lang="en-IN" sz="1200" u="sng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09" y="5315448"/>
            <a:ext cx="415031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200" u="sng" dirty="0">
                <a:latin typeface="Arial Narrow" panose="020B0606020202030204" pitchFamily="34" charset="0"/>
              </a:rPr>
              <a:t>4. Corrected lot send to customer.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9839" y="2810196"/>
            <a:ext cx="357961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u="sng" dirty="0">
                <a:latin typeface="Arial Narrow" panose="020B0606020202030204" pitchFamily="34" charset="0"/>
              </a:rPr>
              <a:t>2</a:t>
            </a:r>
            <a:r>
              <a:rPr lang="en-IN" sz="1200" u="sng" dirty="0">
                <a:latin typeface="Arial Narrow" panose="020B0606020202030204" pitchFamily="34" charset="0"/>
              </a:rPr>
              <a:t>.Template gauge is provided for checking the casting at the rework stage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8933" y="5344423"/>
            <a:ext cx="740913" cy="274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200" u="sng" dirty="0">
                <a:latin typeface="Arial Narrow" panose="020B0606020202030204" pitchFamily="34" charset="0"/>
              </a:rPr>
              <a:t>OK PART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473337" y="4898571"/>
            <a:ext cx="822960" cy="287383"/>
          </a:xfrm>
          <a:prstGeom prst="rightArrow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656732" y="4019344"/>
            <a:ext cx="1045029" cy="5078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F68E68-9625-46B8-88CA-0C62B87E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5" y="636040"/>
            <a:ext cx="3024146" cy="214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4E7996-E44B-48C2-AA47-82C957E3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38" y="584265"/>
            <a:ext cx="3139440" cy="214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C7ECE9C-4C1F-4704-A833-6C89D4AF13EC}"/>
              </a:ext>
            </a:extLst>
          </p:cNvPr>
          <p:cNvSpPr/>
          <p:nvPr/>
        </p:nvSpPr>
        <p:spPr bwMode="auto">
          <a:xfrm>
            <a:off x="8736538" y="584265"/>
            <a:ext cx="2377440" cy="5542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" tIns="0" rIns="0" bIns="0" rtlCol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/>
              <a:t>ABS Bracket check in Template Gauge for dimension.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9E1CD7-172C-4E3A-89E3-39AC2E7C5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705" y="3456527"/>
            <a:ext cx="897954" cy="1776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CCEB39-1F62-42D5-89CD-843D8021B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55" y="3133361"/>
            <a:ext cx="3024146" cy="21000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9E067A98-B673-4F3F-9E56-48BFFD9877DA}"/>
              </a:ext>
            </a:extLst>
          </p:cNvPr>
          <p:cNvSpPr/>
          <p:nvPr/>
        </p:nvSpPr>
        <p:spPr>
          <a:xfrm>
            <a:off x="1299880" y="4527176"/>
            <a:ext cx="1389531" cy="385483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B08A78-3CF6-4803-9934-256A39303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049" y="715278"/>
            <a:ext cx="3741408" cy="196158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7A2D5D4-ECA4-4AA2-A179-5C40CDEA0354}"/>
              </a:ext>
            </a:extLst>
          </p:cNvPr>
          <p:cNvSpPr/>
          <p:nvPr/>
        </p:nvSpPr>
        <p:spPr>
          <a:xfrm>
            <a:off x="4022882" y="1250519"/>
            <a:ext cx="1450455" cy="1152022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14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System failure and concerned horizontal head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751CCBA-93EE-D02B-D0FC-3F61D1C37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19344"/>
              </p:ext>
            </p:extLst>
          </p:nvPr>
        </p:nvGraphicFramePr>
        <p:xfrm>
          <a:off x="278296" y="916872"/>
          <a:ext cx="11635409" cy="2179025"/>
        </p:xfrm>
        <a:graphic>
          <a:graphicData uri="http://schemas.openxmlformats.org/drawingml/2006/table">
            <a:tbl>
              <a:tblPr/>
              <a:tblGrid>
                <a:gridCol w="1450305">
                  <a:extLst>
                    <a:ext uri="{9D8B030D-6E8A-4147-A177-3AD203B41FA5}">
                      <a16:colId xmlns:a16="http://schemas.microsoft.com/office/drawing/2014/main" xmlns="" val="1774088550"/>
                    </a:ext>
                  </a:extLst>
                </a:gridCol>
                <a:gridCol w="1955716">
                  <a:extLst>
                    <a:ext uri="{9D8B030D-6E8A-4147-A177-3AD203B41FA5}">
                      <a16:colId xmlns:a16="http://schemas.microsoft.com/office/drawing/2014/main" xmlns="" val="550754109"/>
                    </a:ext>
                  </a:extLst>
                </a:gridCol>
                <a:gridCol w="340603">
                  <a:extLst>
                    <a:ext uri="{9D8B030D-6E8A-4147-A177-3AD203B41FA5}">
                      <a16:colId xmlns:a16="http://schemas.microsoft.com/office/drawing/2014/main" xmlns="" val="4206503772"/>
                    </a:ext>
                  </a:extLst>
                </a:gridCol>
                <a:gridCol w="1834856">
                  <a:extLst>
                    <a:ext uri="{9D8B030D-6E8A-4147-A177-3AD203B41FA5}">
                      <a16:colId xmlns:a16="http://schemas.microsoft.com/office/drawing/2014/main" xmlns="" val="2422655515"/>
                    </a:ext>
                  </a:extLst>
                </a:gridCol>
                <a:gridCol w="1757947">
                  <a:extLst>
                    <a:ext uri="{9D8B030D-6E8A-4147-A177-3AD203B41FA5}">
                      <a16:colId xmlns:a16="http://schemas.microsoft.com/office/drawing/2014/main" xmlns="" val="2164009495"/>
                    </a:ext>
                  </a:extLst>
                </a:gridCol>
                <a:gridCol w="2472112">
                  <a:extLst>
                    <a:ext uri="{9D8B030D-6E8A-4147-A177-3AD203B41FA5}">
                      <a16:colId xmlns:a16="http://schemas.microsoft.com/office/drawing/2014/main" xmlns="" val="1167673330"/>
                    </a:ext>
                  </a:extLst>
                </a:gridCol>
                <a:gridCol w="1823870">
                  <a:extLst>
                    <a:ext uri="{9D8B030D-6E8A-4147-A177-3AD203B41FA5}">
                      <a16:colId xmlns:a16="http://schemas.microsoft.com/office/drawing/2014/main" xmlns="" val="1069526568"/>
                    </a:ext>
                  </a:extLst>
                </a:gridCol>
              </a:tblGrid>
              <a:tr h="3318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DEFECT PHENOMENON (QSR, EFR, FFR)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ROOT CAUSE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FAILURES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 HORIZONTAL (NAME)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530544"/>
                  </a:ext>
                </a:extLst>
              </a:tr>
              <a:tr h="46462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INSPECTION SIDE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SIDE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44832"/>
                  </a:ext>
                </a:extLst>
              </a:tr>
              <a:tr h="13825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HOLDER BRACKET BODY RAW CASTING-C101 &amp; </a:t>
                      </a:r>
                      <a:r>
                        <a:rPr lang="en-IN" sz="11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B2FP02303O</a:t>
                      </a:r>
                      <a:endParaRPr lang="en-US" sz="1100" kern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Extra material observed at the clip fitment area so dimension 16mm found 17.25mm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No template gauge for checking the dimension as inspection method is in-adequate.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Dome observed on the clip fitment area of the casting due to in-adequate fettling rework because of the belt life is over.</a:t>
                      </a: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Inspection side- CD 16mm dimension not  possible to check. </a:t>
                      </a:r>
                    </a:p>
                    <a:p>
                      <a:pPr marL="0" indent="0"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Process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side-  No belt life monitoring at the fettling stage.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Inspection side-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QA-  Manish Kolte / Rajesh Pandey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Process side-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Prod Dept.- P D Patil.</a:t>
                      </a:r>
                    </a:p>
                    <a:p>
                      <a:pPr marL="0" indent="0" algn="l" fontAlgn="ctr">
                        <a:buNone/>
                      </a:pP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887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41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08243" y="58552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Corrective Action sheet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0261FF6-C7D9-4277-8B68-B6F1A68BE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84204"/>
              </p:ext>
            </p:extLst>
          </p:nvPr>
        </p:nvGraphicFramePr>
        <p:xfrm>
          <a:off x="27846" y="664996"/>
          <a:ext cx="12085777" cy="5457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548">
                  <a:extLst>
                    <a:ext uri="{9D8B030D-6E8A-4147-A177-3AD203B41FA5}">
                      <a16:colId xmlns:a16="http://schemas.microsoft.com/office/drawing/2014/main" xmlns="" val="976165809"/>
                    </a:ext>
                  </a:extLst>
                </a:gridCol>
                <a:gridCol w="678206">
                  <a:extLst>
                    <a:ext uri="{9D8B030D-6E8A-4147-A177-3AD203B41FA5}">
                      <a16:colId xmlns:a16="http://schemas.microsoft.com/office/drawing/2014/main" xmlns="" val="1670605009"/>
                    </a:ext>
                  </a:extLst>
                </a:gridCol>
                <a:gridCol w="428905">
                  <a:extLst>
                    <a:ext uri="{9D8B030D-6E8A-4147-A177-3AD203B41FA5}">
                      <a16:colId xmlns:a16="http://schemas.microsoft.com/office/drawing/2014/main" xmlns="" val="4253702927"/>
                    </a:ext>
                  </a:extLst>
                </a:gridCol>
                <a:gridCol w="1321517">
                  <a:extLst>
                    <a:ext uri="{9D8B030D-6E8A-4147-A177-3AD203B41FA5}">
                      <a16:colId xmlns:a16="http://schemas.microsoft.com/office/drawing/2014/main" xmlns="" val="2237263756"/>
                    </a:ext>
                  </a:extLst>
                </a:gridCol>
                <a:gridCol w="2207624">
                  <a:extLst>
                    <a:ext uri="{9D8B030D-6E8A-4147-A177-3AD203B41FA5}">
                      <a16:colId xmlns:a16="http://schemas.microsoft.com/office/drawing/2014/main" xmlns="" val="2372378209"/>
                    </a:ext>
                  </a:extLst>
                </a:gridCol>
                <a:gridCol w="1179511">
                  <a:extLst>
                    <a:ext uri="{9D8B030D-6E8A-4147-A177-3AD203B41FA5}">
                      <a16:colId xmlns:a16="http://schemas.microsoft.com/office/drawing/2014/main" xmlns="" val="339848564"/>
                    </a:ext>
                  </a:extLst>
                </a:gridCol>
                <a:gridCol w="1419997">
                  <a:extLst>
                    <a:ext uri="{9D8B030D-6E8A-4147-A177-3AD203B41FA5}">
                      <a16:colId xmlns:a16="http://schemas.microsoft.com/office/drawing/2014/main" xmlns="" val="3311087302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xmlns="" val="4229188327"/>
                    </a:ext>
                  </a:extLst>
                </a:gridCol>
                <a:gridCol w="784987">
                  <a:extLst>
                    <a:ext uri="{9D8B030D-6E8A-4147-A177-3AD203B41FA5}">
                      <a16:colId xmlns:a16="http://schemas.microsoft.com/office/drawing/2014/main" xmlns="" val="1288867312"/>
                    </a:ext>
                  </a:extLst>
                </a:gridCol>
                <a:gridCol w="986449">
                  <a:extLst>
                    <a:ext uri="{9D8B030D-6E8A-4147-A177-3AD203B41FA5}">
                      <a16:colId xmlns:a16="http://schemas.microsoft.com/office/drawing/2014/main" xmlns="" val="975876589"/>
                    </a:ext>
                  </a:extLst>
                </a:gridCol>
                <a:gridCol w="1354941">
                  <a:extLst>
                    <a:ext uri="{9D8B030D-6E8A-4147-A177-3AD203B41FA5}">
                      <a16:colId xmlns:a16="http://schemas.microsoft.com/office/drawing/2014/main" xmlns="" val="839635838"/>
                    </a:ext>
                  </a:extLst>
                </a:gridCol>
              </a:tblGrid>
              <a:tr h="286324">
                <a:tc rowSpan="2"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Part Name &amp;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number 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Defect Phenomena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Qty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Root Cause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Corrective Action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Target date &amp; Status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Preventive action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Sustenance/ System action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Effectiveness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8237710"/>
                  </a:ext>
                </a:extLst>
              </a:tr>
              <a:tr h="390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Inspection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Cause 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Inspection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Cause 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0069978"/>
                  </a:ext>
                </a:extLst>
              </a:tr>
              <a:tr h="478075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HOLDER BRACKET BODY RAW CASTING-C101 &amp; </a:t>
                      </a:r>
                      <a:r>
                        <a:rPr lang="en-IN" sz="11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B2FP02303O</a:t>
                      </a:r>
                      <a:endParaRPr lang="en-US" sz="1100" kern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Extra material observed at the clip fitment area so dimension 16mm found 17.25mm.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450 nos.</a:t>
                      </a: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Cause 1: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1: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imension 16mm found 17.25mm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W2: Extra material observed at the clip area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W3: </a:t>
                      </a:r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No template gauge for checking the dimension due to inspection method is in-adequate.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Root </a:t>
                      </a:r>
                      <a:r>
                        <a:rPr lang="en-IN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Cause : </a:t>
                      </a: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No template gauge for checking the dimension due to inspection method is in-adequate.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std.</a:t>
                      </a:r>
                      <a:r>
                        <a:rPr lang="en-IN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– Add in PDIR report.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1: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imension 16mm found 17.25mm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W2: Extra Dome observed at the clip fitment area 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W3: In-adequate fettling/belt rework at the clip fitment area 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W4: Dome not removed due to Belt life is over. 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W5:No monitoring of belt life.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Root Cause :</a:t>
                      </a:r>
                      <a:r>
                        <a:rPr lang="en-IN" sz="1100" b="1" i="0" u="sng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lvl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  <a:tabLst/>
                        <a:defRPr/>
                      </a:pPr>
                      <a:endParaRPr lang="en-IN" sz="1100" b="1" i="0" u="sng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No monitoring of belt life.</a:t>
                      </a:r>
                    </a:p>
                    <a:p>
                      <a:pPr marL="0" marR="0" lvl="0" indent="0" algn="l" defTabSz="6036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1.Quality alert was displayed at the final inspection area,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2.Training has been provided to the inspector for checking the casting in template gauge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3.Template gauge is provided  for ensure the dimension 16mm,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4.Limit sample displayed at the final inspection area,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5.3D scanning of casting after 20000nos for 16mm.</a:t>
                      </a:r>
                    </a:p>
                    <a:p>
                      <a:pPr marL="0" marR="0" lvl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1.Rework Limit sample displayed at the fettling area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2.WI is make for fettling rework,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3.Training is provided to the fettling rework person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Arial" panose="020B0604020202020204"/>
                        </a:rPr>
                        <a:t>4.Belt life monitoring is started,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Arial" panose="020B0604020202020204"/>
                        </a:rPr>
                        <a:t>5.Belt life reduced from 2000pcs to 1200pcs/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1" i="0" u="sng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Inspection  Side -20.09.2024 – Completed,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sng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Cause Side-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20.09.2024.,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Completed</a:t>
                      </a:r>
                      <a:endParaRPr lang="en-IN" sz="1100" b="1" i="0" u="sng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– PDIR report is updated.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Cause Side – Belt life monitoring started.</a:t>
                      </a: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latin typeface="Arial Narrow" panose="020B0606020202030204" pitchFamily="34" charset="0"/>
                          <a:cs typeface="Arial" pitchFamily="34" charset="0"/>
                        </a:rPr>
                        <a:t>Sustenance</a:t>
                      </a:r>
                      <a:r>
                        <a:rPr lang="en-US" sz="1100" b="1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 Side: PDIR report updated.</a:t>
                      </a:r>
                      <a:endParaRPr lang="en-US" sz="1100" b="1" i="0" u="none" strike="noStrike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T. Date &amp; Status: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21.09.2024.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System Side </a:t>
                      </a:r>
                      <a:r>
                        <a:rPr lang="en-US" sz="1100" b="0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latin typeface="Arial Narrow" panose="020B0606020202030204" pitchFamily="34" charset="0"/>
                          <a:cs typeface="Arial" pitchFamily="34" charset="0"/>
                        </a:rPr>
                        <a:t>Process audit report updated.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T. Date &amp; Status: 21.09.2024 &amp; Completed.</a:t>
                      </a: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Under Monitoring 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9097" marR="69097" marT="38997" marB="38997"/>
                </a:tc>
                <a:extLst>
                  <a:ext uri="{0D108BD9-81ED-4DB2-BD59-A6C34878D82A}">
                    <a16:rowId xmlns:a16="http://schemas.microsoft.com/office/drawing/2014/main" xmlns="" val="350852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26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E7922B-93D4-4255-9454-D46063BB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423" y="1997234"/>
            <a:ext cx="5769906" cy="3580750"/>
          </a:xfrm>
          <a:prstGeom prst="rect">
            <a:avLst/>
          </a:prstGeom>
        </p:spPr>
      </p:pic>
      <p:sp>
        <p:nvSpPr>
          <p:cNvPr id="5" name="Google Shape;300;p44"/>
          <p:cNvSpPr txBox="1"/>
          <p:nvPr/>
        </p:nvSpPr>
        <p:spPr>
          <a:xfrm>
            <a:off x="153266" y="884383"/>
            <a:ext cx="11647153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/>
            <a:r>
              <a:rPr lang="en-GB" sz="1600" b="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Area : Final Inspection stage			Date : 14.09.2024</a:t>
            </a:r>
          </a:p>
        </p:txBody>
      </p:sp>
      <p:graphicFrame>
        <p:nvGraphicFramePr>
          <p:cNvPr id="6" name="Google Shape;301;p44"/>
          <p:cNvGraphicFramePr/>
          <p:nvPr>
            <p:extLst>
              <p:ext uri="{D42A27DB-BD31-4B8C-83A1-F6EECF244321}">
                <p14:modId xmlns:p14="http://schemas.microsoft.com/office/powerpoint/2010/main" val="1407057175"/>
              </p:ext>
            </p:extLst>
          </p:nvPr>
        </p:nvGraphicFramePr>
        <p:xfrm>
          <a:off x="148586" y="1280016"/>
          <a:ext cx="11651834" cy="49981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21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9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87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Before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After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37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 panose="020B0604020202020204"/>
                        <a:buNone/>
                      </a:pPr>
                      <a:r>
                        <a:rPr lang="en-GB" sz="37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      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6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(Before)- No template gauge for checking the dimension.</a:t>
                      </a: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300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(After)- Template gauge is provided for checking the dimension.</a:t>
                      </a: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38607" y="103508"/>
            <a:ext cx="7579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Material handling improvement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211244D-C7CE-4A88-9C3F-1E0C2F82AE4C}"/>
              </a:ext>
            </a:extLst>
          </p:cNvPr>
          <p:cNvSpPr/>
          <p:nvPr/>
        </p:nvSpPr>
        <p:spPr>
          <a:xfrm>
            <a:off x="591671" y="3290713"/>
            <a:ext cx="4930588" cy="10556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No Template Gauge for checking the width.</a:t>
            </a:r>
            <a:endParaRPr lang="en-IN" sz="2800" b="1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5ED58C8-2DD9-4F67-A908-97B611861864}"/>
              </a:ext>
            </a:extLst>
          </p:cNvPr>
          <p:cNvSpPr/>
          <p:nvPr/>
        </p:nvSpPr>
        <p:spPr>
          <a:xfrm>
            <a:off x="6849035" y="2438400"/>
            <a:ext cx="1228165" cy="852313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37D0AC7-C967-43AB-8087-7851F26DDD70}"/>
              </a:ext>
            </a:extLst>
          </p:cNvPr>
          <p:cNvSpPr/>
          <p:nvPr/>
        </p:nvSpPr>
        <p:spPr>
          <a:xfrm>
            <a:off x="7264921" y="2666495"/>
            <a:ext cx="2228703" cy="1341436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96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0;p44"/>
          <p:cNvSpPr txBox="1"/>
          <p:nvPr/>
        </p:nvSpPr>
        <p:spPr>
          <a:xfrm>
            <a:off x="153266" y="884383"/>
            <a:ext cx="11647153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/>
            <a:r>
              <a:rPr lang="en-GB" sz="1600" b="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Area : Final Inspection stage			Date : 14.09.2024</a:t>
            </a:r>
          </a:p>
        </p:txBody>
      </p:sp>
      <p:graphicFrame>
        <p:nvGraphicFramePr>
          <p:cNvPr id="6" name="Google Shape;301;p44"/>
          <p:cNvGraphicFramePr/>
          <p:nvPr>
            <p:extLst>
              <p:ext uri="{D42A27DB-BD31-4B8C-83A1-F6EECF244321}">
                <p14:modId xmlns:p14="http://schemas.microsoft.com/office/powerpoint/2010/main" val="3020432760"/>
              </p:ext>
            </p:extLst>
          </p:nvPr>
        </p:nvGraphicFramePr>
        <p:xfrm>
          <a:off x="148586" y="1280016"/>
          <a:ext cx="11765508" cy="49981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76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87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Before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6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After Improvement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37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 panose="020B0604020202020204"/>
                        <a:buNone/>
                      </a:pP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 panose="020B0604020202020204"/>
                        <a:buNone/>
                      </a:pPr>
                      <a:r>
                        <a:rPr lang="en-GB" sz="37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      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6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GB" sz="13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(Before)- No Limit sample at final inspection area.</a:t>
                      </a:r>
                    </a:p>
                  </a:txBody>
                  <a:tcPr marL="121933" marR="121933" marT="60967" marB="60967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300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Description (After)- Limit sample displayed at the final inspection area with training of the inspector and also quality alert was displayed.</a:t>
                      </a:r>
                    </a:p>
                  </a:txBody>
                  <a:tcPr marL="121933" marR="121933" marT="60967" marB="609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38607" y="103508"/>
            <a:ext cx="7579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Material handling improvement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211244D-C7CE-4A88-9C3F-1E0C2F82AE4C}"/>
              </a:ext>
            </a:extLst>
          </p:cNvPr>
          <p:cNvSpPr/>
          <p:nvPr/>
        </p:nvSpPr>
        <p:spPr>
          <a:xfrm>
            <a:off x="591671" y="3529076"/>
            <a:ext cx="4930588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No limit Sample</a:t>
            </a:r>
            <a:endParaRPr lang="en-IN" sz="2800" b="1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5ED58C8-2DD9-4F67-A908-97B611861864}"/>
              </a:ext>
            </a:extLst>
          </p:cNvPr>
          <p:cNvSpPr/>
          <p:nvPr/>
        </p:nvSpPr>
        <p:spPr>
          <a:xfrm>
            <a:off x="6849035" y="2438400"/>
            <a:ext cx="1228165" cy="852313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07BDC6-E773-4D2A-A597-57A85701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59" y="1956996"/>
            <a:ext cx="1730189" cy="31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44F19B-6AF4-4FCD-ACBA-9CD95FB8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2" y="1956995"/>
            <a:ext cx="1954306" cy="310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16F0C4A-BC12-45BB-BABC-BA0F4D33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58" y="1960798"/>
            <a:ext cx="1858561" cy="310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7E8CEF-5AB4-46A2-966F-D49C9C92E31D}"/>
              </a:ext>
            </a:extLst>
          </p:cNvPr>
          <p:cNvSpPr/>
          <p:nvPr/>
        </p:nvSpPr>
        <p:spPr>
          <a:xfrm>
            <a:off x="5976842" y="5226424"/>
            <a:ext cx="1562476" cy="18825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IN" sz="28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1F07441-B152-4943-AD50-FC411F118330}"/>
              </a:ext>
            </a:extLst>
          </p:cNvPr>
          <p:cNvSpPr/>
          <p:nvPr/>
        </p:nvSpPr>
        <p:spPr>
          <a:xfrm>
            <a:off x="5953501" y="5133267"/>
            <a:ext cx="1592504" cy="37457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Limit Sample</a:t>
            </a:r>
            <a:endParaRPr lang="en-IN" sz="1600" b="1" dirty="0"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7CA5BF6-7622-4509-B477-9A2F9DEF8754}"/>
              </a:ext>
            </a:extLst>
          </p:cNvPr>
          <p:cNvSpPr/>
          <p:nvPr/>
        </p:nvSpPr>
        <p:spPr>
          <a:xfrm>
            <a:off x="7911352" y="5108418"/>
            <a:ext cx="1592504" cy="37457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Quality Alert</a:t>
            </a:r>
            <a:endParaRPr lang="en-IN" sz="1600" b="1" dirty="0"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8E7A6F4-9DBD-40AC-8492-9E72AC8D969E}"/>
              </a:ext>
            </a:extLst>
          </p:cNvPr>
          <p:cNvSpPr/>
          <p:nvPr/>
        </p:nvSpPr>
        <p:spPr>
          <a:xfrm>
            <a:off x="10074886" y="5122150"/>
            <a:ext cx="1592504" cy="37457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Training Record</a:t>
            </a:r>
            <a:endParaRPr lang="en-IN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589926"/>
      </p:ext>
    </p:extLst>
  </p:cSld>
  <p:clrMapOvr>
    <a:masterClrMapping/>
  </p:clrMapOvr>
</p:sld>
</file>

<file path=ppt/theme/theme1.xml><?xml version="1.0" encoding="utf-8"?>
<a:theme xmlns:a="http://schemas.openxmlformats.org/drawingml/2006/main" name="1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b="1" dirty="0"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1621</Words>
  <Application>Microsoft Office PowerPoint</Application>
  <PresentationFormat>Custom</PresentationFormat>
  <Paragraphs>359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11_Office Theme</vt:lpstr>
      <vt:lpstr>1_Office Theme</vt:lpstr>
      <vt:lpstr>PowerPoint Presentation</vt:lpstr>
      <vt:lpstr>PowerPoint Presentation</vt:lpstr>
      <vt:lpstr>PowerPoint Presentation</vt:lpstr>
      <vt:lpstr>FTA (Fault Tree Analysis)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SOURABH S DAROLE</dc:creator>
  <cp:lastModifiedBy>admin</cp:lastModifiedBy>
  <cp:revision>344</cp:revision>
  <cp:lastPrinted>2024-09-04T03:51:06Z</cp:lastPrinted>
  <dcterms:created xsi:type="dcterms:W3CDTF">2021-10-27T04:01:42Z</dcterms:created>
  <dcterms:modified xsi:type="dcterms:W3CDTF">2024-09-30T11:23:04Z</dcterms:modified>
</cp:coreProperties>
</file>