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144000" cy="6858000" type="screen4x3"/>
  <p:notesSz cx="6888163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57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CC00"/>
    <a:srgbClr val="0000FF"/>
    <a:srgbClr val="CC3300"/>
    <a:srgbClr val="FF5050"/>
    <a:srgbClr val="003BB0"/>
    <a:srgbClr val="F7F7F7"/>
    <a:srgbClr val="009900"/>
    <a:srgbClr val="00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5501" autoAdjust="0"/>
  </p:normalViewPr>
  <p:slideViewPr>
    <p:cSldViewPr>
      <p:cViewPr>
        <p:scale>
          <a:sx n="86" d="100"/>
          <a:sy n="86" d="100"/>
        </p:scale>
        <p:origin x="-1306" y="-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646" y="-102"/>
      </p:cViewPr>
      <p:guideLst>
        <p:guide orient="horz" pos="3157"/>
        <p:guide pos="217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519056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700" y="9519056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r">
              <a:defRPr sz="1200"/>
            </a:lvl1pPr>
          </a:lstStyle>
          <a:p>
            <a:fld id="{504CFE14-DB25-45E5-9B3E-2648B5020E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6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700" y="1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/>
          <a:lstStyle>
            <a:lvl1pPr algn="r">
              <a:defRPr sz="1200"/>
            </a:lvl1pPr>
          </a:lstStyle>
          <a:p>
            <a:fld id="{C635A1B1-06B7-43B0-B905-33353EFD058E}" type="datetimeFigureOut">
              <a:rPr lang="en-US" smtClean="0"/>
              <a:pPr/>
              <a:t>11/19/2024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2" tIns="46566" rIns="93132" bIns="4656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8" y="4760404"/>
            <a:ext cx="5510530" cy="4509850"/>
          </a:xfrm>
          <a:prstGeom prst="rect">
            <a:avLst/>
          </a:prstGeom>
        </p:spPr>
        <p:txBody>
          <a:bodyPr vert="horz" lIns="93132" tIns="46566" rIns="93132" bIns="4656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519056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700" y="9519056"/>
            <a:ext cx="2984872" cy="501095"/>
          </a:xfrm>
          <a:prstGeom prst="rect">
            <a:avLst/>
          </a:prstGeom>
        </p:spPr>
        <p:txBody>
          <a:bodyPr vert="horz" lIns="93132" tIns="46566" rIns="93132" bIns="46566" rtlCol="0" anchor="b"/>
          <a:lstStyle>
            <a:lvl1pPr algn="r">
              <a:defRPr sz="1200"/>
            </a:lvl1pPr>
          </a:lstStyle>
          <a:p>
            <a:fld id="{5306EA6C-AE34-4657-B468-A3D0AE769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80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7800" y="6330288"/>
            <a:ext cx="6245556" cy="396875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TPM</a:t>
            </a:r>
            <a:r>
              <a:rPr lang="en-US" dirty="0"/>
              <a:t> – 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/>
              <a:t>he 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/>
              <a:t>erfect </a:t>
            </a:r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/>
              <a:t>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ctr"/>
            <a:fld id="{A9D5DB2B-9734-48BD-9E68-FEC48DE20D88}" type="slidenum">
              <a:rPr lang="en-US" smtClean="0"/>
              <a:pPr algn="ctr"/>
              <a:t>‹#›</a:t>
            </a:fld>
            <a:r>
              <a:rPr lang="en-US"/>
              <a:t> of 127  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7556" y="0"/>
            <a:ext cx="8839200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76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14400" y="152400"/>
            <a:ext cx="8839200" cy="7620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TPM – The Perfect Move towards mindset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330288"/>
            <a:ext cx="6245556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tx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sz="2000">
                <a:solidFill>
                  <a:srgbClr val="FF0000"/>
                </a:solidFill>
              </a:rPr>
              <a:t>TPM</a:t>
            </a:r>
            <a:r>
              <a:rPr lang="en-US"/>
              <a:t> – </a:t>
            </a:r>
            <a:r>
              <a:rPr lang="en-US" sz="2200">
                <a:solidFill>
                  <a:srgbClr val="FF0000"/>
                </a:solidFill>
              </a:rPr>
              <a:t>T</a:t>
            </a:r>
            <a:r>
              <a:rPr lang="en-US"/>
              <a:t>he </a:t>
            </a:r>
            <a:r>
              <a:rPr lang="en-US" sz="2200">
                <a:solidFill>
                  <a:srgbClr val="FF0000"/>
                </a:solidFill>
              </a:rPr>
              <a:t>P</a:t>
            </a:r>
            <a:r>
              <a:rPr lang="en-US"/>
              <a:t>erfect </a:t>
            </a:r>
            <a:r>
              <a:rPr lang="en-US" sz="2200">
                <a:solidFill>
                  <a:srgbClr val="FF0000"/>
                </a:solidFill>
              </a:rPr>
              <a:t>M</a:t>
            </a:r>
            <a:r>
              <a:rPr lang="en-US"/>
              <a:t>ove towards mindset change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324600"/>
            <a:ext cx="1358900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 1</a:t>
            </a:r>
            <a:endParaRPr lang="en-US" dirty="0"/>
          </a:p>
        </p:txBody>
      </p:sp>
      <p:cxnSp>
        <p:nvCxnSpPr>
          <p:cNvPr id="25" name="Straight Connector 24"/>
          <p:cNvCxnSpPr/>
          <p:nvPr userDrawn="1"/>
        </p:nvCxnSpPr>
        <p:spPr>
          <a:xfrm rot="5400000">
            <a:off x="1155700" y="533400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4300" y="139700"/>
            <a:ext cx="8940800" cy="7747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914400"/>
            <a:ext cx="8940800" cy="5410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7389111" y="532606"/>
            <a:ext cx="762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111456" y="6330288"/>
            <a:ext cx="1336344" cy="39687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 eaLnBrk="1" hangingPunct="1">
              <a:defRPr/>
            </a:pPr>
            <a:r>
              <a:rPr lang="en-US" sz="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Metaforge Engg. (I) Pvt Ltd</a:t>
            </a:r>
            <a:r>
              <a:rPr lang="en-US" altLang="en-US" sz="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Mhasrul, Nasik</a:t>
            </a:r>
            <a:endParaRPr lang="en-IN" altLang="en-US" sz="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1" descr="ASK.bmp"/>
          <p:cNvPicPr>
            <a:picLocks noChangeAspect="1" noChangeArrowheads="1"/>
          </p:cNvPicPr>
          <p:nvPr userDrawn="1"/>
        </p:nvPicPr>
        <p:blipFill>
          <a:blip r:embed="rId1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84" y="234288"/>
            <a:ext cx="994416" cy="6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7769317" y="152400"/>
            <a:ext cx="1285783" cy="762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QM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TPM – The Perfect Move towards mindset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5DB2B-9734-48BD-9E68-FEC48DE20D88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FA89B8EF-65FD-4AA1-B1E6-A482F48AC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897850"/>
              </p:ext>
            </p:extLst>
          </p:nvPr>
        </p:nvGraphicFramePr>
        <p:xfrm>
          <a:off x="189077" y="1056713"/>
          <a:ext cx="8763002" cy="5191688"/>
        </p:xfrm>
        <a:graphic>
          <a:graphicData uri="http://schemas.openxmlformats.org/drawingml/2006/table">
            <a:tbl>
              <a:tblPr/>
              <a:tblGrid>
                <a:gridCol w="342305">
                  <a:extLst>
                    <a:ext uri="{9D8B030D-6E8A-4147-A177-3AD203B41FA5}">
                      <a16:colId xmlns="" xmlns:a16="http://schemas.microsoft.com/office/drawing/2014/main" val="3643848047"/>
                    </a:ext>
                  </a:extLst>
                </a:gridCol>
                <a:gridCol w="479227">
                  <a:extLst>
                    <a:ext uri="{9D8B030D-6E8A-4147-A177-3AD203B41FA5}">
                      <a16:colId xmlns="" xmlns:a16="http://schemas.microsoft.com/office/drawing/2014/main" val="1296905522"/>
                    </a:ext>
                  </a:extLst>
                </a:gridCol>
                <a:gridCol w="684609">
                  <a:extLst>
                    <a:ext uri="{9D8B030D-6E8A-4147-A177-3AD203B41FA5}">
                      <a16:colId xmlns="" xmlns:a16="http://schemas.microsoft.com/office/drawing/2014/main" val="1579029867"/>
                    </a:ext>
                  </a:extLst>
                </a:gridCol>
                <a:gridCol w="821530">
                  <a:extLst>
                    <a:ext uri="{9D8B030D-6E8A-4147-A177-3AD203B41FA5}">
                      <a16:colId xmlns="" xmlns:a16="http://schemas.microsoft.com/office/drawing/2014/main" val="2285636794"/>
                    </a:ext>
                  </a:extLst>
                </a:gridCol>
                <a:gridCol w="342306">
                  <a:extLst>
                    <a:ext uri="{9D8B030D-6E8A-4147-A177-3AD203B41FA5}">
                      <a16:colId xmlns="" xmlns:a16="http://schemas.microsoft.com/office/drawing/2014/main" val="3505580690"/>
                    </a:ext>
                  </a:extLst>
                </a:gridCol>
                <a:gridCol w="646146">
                  <a:extLst>
                    <a:ext uri="{9D8B030D-6E8A-4147-A177-3AD203B41FA5}">
                      <a16:colId xmlns="" xmlns:a16="http://schemas.microsoft.com/office/drawing/2014/main" val="322361204"/>
                    </a:ext>
                  </a:extLst>
                </a:gridCol>
                <a:gridCol w="312308">
                  <a:extLst>
                    <a:ext uri="{9D8B030D-6E8A-4147-A177-3AD203B41FA5}">
                      <a16:colId xmlns="" xmlns:a16="http://schemas.microsoft.com/office/drawing/2014/main" val="1457162293"/>
                    </a:ext>
                  </a:extLst>
                </a:gridCol>
                <a:gridCol w="479226">
                  <a:extLst>
                    <a:ext uri="{9D8B030D-6E8A-4147-A177-3AD203B41FA5}">
                      <a16:colId xmlns="" xmlns:a16="http://schemas.microsoft.com/office/drawing/2014/main" val="1904113841"/>
                    </a:ext>
                  </a:extLst>
                </a:gridCol>
                <a:gridCol w="1574603">
                  <a:extLst>
                    <a:ext uri="{9D8B030D-6E8A-4147-A177-3AD203B41FA5}">
                      <a16:colId xmlns="" xmlns:a16="http://schemas.microsoft.com/office/drawing/2014/main" val="3862942909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3819015253"/>
                    </a:ext>
                  </a:extLst>
                </a:gridCol>
                <a:gridCol w="410766">
                  <a:extLst>
                    <a:ext uri="{9D8B030D-6E8A-4147-A177-3AD203B41FA5}">
                      <a16:colId xmlns="" xmlns:a16="http://schemas.microsoft.com/office/drawing/2014/main" val="2101923214"/>
                    </a:ext>
                  </a:extLst>
                </a:gridCol>
                <a:gridCol w="698531">
                  <a:extLst>
                    <a:ext uri="{9D8B030D-6E8A-4147-A177-3AD203B41FA5}">
                      <a16:colId xmlns="" xmlns:a16="http://schemas.microsoft.com/office/drawing/2014/main" val="4168203398"/>
                    </a:ext>
                  </a:extLst>
                </a:gridCol>
                <a:gridCol w="670688">
                  <a:extLst>
                    <a:ext uri="{9D8B030D-6E8A-4147-A177-3AD203B41FA5}">
                      <a16:colId xmlns="" xmlns:a16="http://schemas.microsoft.com/office/drawing/2014/main" val="4008884611"/>
                    </a:ext>
                  </a:extLst>
                </a:gridCol>
                <a:gridCol w="504199">
                  <a:extLst>
                    <a:ext uri="{9D8B030D-6E8A-4147-A177-3AD203B41FA5}">
                      <a16:colId xmlns="" xmlns:a16="http://schemas.microsoft.com/office/drawing/2014/main" val="325418278"/>
                    </a:ext>
                  </a:extLst>
                </a:gridCol>
                <a:gridCol w="385792">
                  <a:extLst>
                    <a:ext uri="{9D8B030D-6E8A-4147-A177-3AD203B41FA5}">
                      <a16:colId xmlns="" xmlns:a16="http://schemas.microsoft.com/office/drawing/2014/main" val="4209844598"/>
                    </a:ext>
                  </a:extLst>
                </a:gridCol>
              </a:tblGrid>
              <a:tr h="18504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Sr. No.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What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Which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Where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How </a:t>
                      </a:r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many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Why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Corrective action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When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94275090"/>
                  </a:ext>
                </a:extLst>
              </a:tr>
              <a:tr h="32422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No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 Name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38582755"/>
                  </a:ext>
                </a:extLst>
              </a:tr>
              <a:tr h="48215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Customer Complaint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Defect Phenomenon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6422692"/>
                  </a:ext>
                </a:extLst>
              </a:tr>
              <a:tr h="2477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17.09.24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Head crack</a:t>
                      </a:r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head</a:t>
                      </a:r>
                      <a:r>
                        <a:rPr lang="en-US" sz="9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crack</a:t>
                      </a:r>
                      <a:endParaRPr lang="en-US" sz="9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520KS03602</a:t>
                      </a:r>
                      <a:endParaRPr lang="en-IN" sz="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M5 Bolt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ETL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8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Arial" panose="020B0604020202020204" pitchFamily="34" charset="0"/>
                        </a:rPr>
                        <a:t>336</a:t>
                      </a:r>
                      <a:endParaRPr lang="en-IN" sz="800" b="0" i="0" u="none" strike="noStrike" dirty="0">
                        <a:solidFill>
                          <a:srgbClr val="9C000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nsp side:  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W1: Sampling inspection as per sampling plan</a:t>
                      </a:r>
                    </a:p>
                    <a:p>
                      <a:pPr algn="l" fontAlgn="ctr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W1: </a:t>
                      </a:r>
                      <a:r>
                        <a:rPr lang="en-IN" sz="900" dirty="0" smtClean="0"/>
                        <a:t>Crack rivet</a:t>
                      </a:r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W2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IN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Head crack</a:t>
                      </a:r>
                    </a:p>
                    <a:p>
                      <a:pPr algn="l" fontAlgn="ctr"/>
                      <a:r>
                        <a:rPr lang="en-IN" sz="9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W3:</a:t>
                      </a:r>
                      <a:r>
                        <a:rPr lang="en-IN" sz="9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IN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During forging head crack</a:t>
                      </a:r>
                      <a:endParaRPr 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IN" sz="9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W4-</a:t>
                      </a:r>
                      <a:r>
                        <a:rPr lang="en-IN" sz="9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seam line crack open in forging </a:t>
                      </a:r>
                      <a:endParaRPr lang="en-IN" sz="9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Insp Side: </a:t>
                      </a:r>
                      <a: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100% inspection by vision</a:t>
                      </a:r>
                      <a:r>
                        <a:rPr lang="en-IN" sz="900" b="0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inspection machine </a:t>
                      </a:r>
                      <a:endParaRPr lang="en-IN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9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Cause </a:t>
                      </a:r>
                      <a:r>
                        <a:rPr lang="en-IN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side</a:t>
                      </a:r>
                      <a:r>
                        <a:rPr lang="en-IN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Start inspection of wire coil end by acid dip of</a:t>
                      </a:r>
                      <a:r>
                        <a:rPr 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surface crack</a:t>
                      </a:r>
                      <a:endParaRPr lang="en-IN" sz="9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SCA</a:t>
                      </a: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Santosh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20.09.24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25.09.24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85123891"/>
                  </a:ext>
                </a:extLst>
              </a:tr>
              <a:tr h="173815"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4419573"/>
                  </a:ext>
                </a:extLst>
              </a:tr>
              <a:tr h="405961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Sustenance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Target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Preventive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</a:t>
                      </a:r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System action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Tgt date 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Status</a:t>
                      </a: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80486472"/>
                  </a:ext>
                </a:extLst>
              </a:tr>
              <a:tr h="114256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QA Alert</a:t>
                      </a:r>
                      <a:r>
                        <a:rPr lang="en-GB" sz="9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display</a:t>
                      </a:r>
                      <a:endParaRPr lang="en-IN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20.09.2024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Upsetting testing started </a:t>
                      </a:r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25.09.24</a:t>
                      </a:r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IP</a:t>
                      </a:r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sz="900" dirty="0"/>
                    </a:p>
                  </a:txBody>
                  <a:tcPr marL="8476" marR="8476" marT="847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sv-SE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I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en-IN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76" marR="8476" marT="8476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93564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3E675DB9-9BEB-4E26-8B12-1E1BA90FCEB3}"/>
              </a:ext>
            </a:extLst>
          </p:cNvPr>
          <p:cNvSpPr txBox="1"/>
          <p:nvPr/>
        </p:nvSpPr>
        <p:spPr>
          <a:xfrm>
            <a:off x="2057400" y="26680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/>
              <a:t>Action plan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29689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 bwMode="auto">
        <a:noFill/>
        <a:ln w="3175" algn="ctr">
          <a:solidFill>
            <a:schemeClr val="tx1"/>
          </a:solidFill>
          <a:round/>
          <a:headEnd/>
          <a:tailEnd/>
        </a:ln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24437</TotalTime>
  <Words>83</Words>
  <Application>Microsoft Office PowerPoint</Application>
  <PresentationFormat>On-screen Show (4:3)</PresentationFormat>
  <Paragraphs>90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qh</cp:lastModifiedBy>
  <cp:revision>1740</cp:revision>
  <cp:lastPrinted>2019-08-06T08:39:18Z</cp:lastPrinted>
  <dcterms:created xsi:type="dcterms:W3CDTF">2013-09-14T13:07:09Z</dcterms:created>
  <dcterms:modified xsi:type="dcterms:W3CDTF">2024-11-19T05:15:34Z</dcterms:modified>
</cp:coreProperties>
</file>