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8" r:id="rId3"/>
    <p:sldId id="267" r:id="rId4"/>
    <p:sldId id="269" r:id="rId5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CC00"/>
    <a:srgbClr val="0000FF"/>
    <a:srgbClr val="CC3300"/>
    <a:srgbClr val="FF5050"/>
    <a:srgbClr val="003BB0"/>
    <a:srgbClr val="F7F7F7"/>
    <a:srgbClr val="0099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5501" autoAdjust="0"/>
  </p:normalViewPr>
  <p:slideViewPr>
    <p:cSldViewPr>
      <p:cViewPr>
        <p:scale>
          <a:sx n="86" d="100"/>
          <a:sy n="86" d="100"/>
        </p:scale>
        <p:origin x="-1243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504CFE14-DB25-45E5-9B3E-2648B5020E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C635A1B1-06B7-43B0-B905-33353EFD058E}" type="datetimeFigureOut">
              <a:rPr lang="en-US" smtClean="0"/>
              <a:pPr/>
              <a:t>7/10/2024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8" y="4760404"/>
            <a:ext cx="5510530" cy="4509850"/>
          </a:xfrm>
          <a:prstGeom prst="rect">
            <a:avLst/>
          </a:prstGeom>
        </p:spPr>
        <p:txBody>
          <a:bodyPr vert="horz" lIns="93132" tIns="46566" rIns="93132" bIns="465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9056"/>
            <a:ext cx="2984872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5306EA6C-AE34-4657-B468-A3D0AE769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0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30288"/>
            <a:ext cx="6245556" cy="39687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TPM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he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erfect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fld id="{A9D5DB2B-9734-48BD-9E68-FEC48DE20D88}" type="slidenum">
              <a:rPr lang="en-US" smtClean="0"/>
              <a:pPr algn="ctr"/>
              <a:t>‹#›</a:t>
            </a:fld>
            <a:r>
              <a:rPr lang="en-US"/>
              <a:t> of 127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7556" y="0"/>
            <a:ext cx="88392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152400"/>
            <a:ext cx="8839200" cy="76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TPM – The Perfect Move towards mindset change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330288"/>
            <a:ext cx="6245556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2000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 sz="2200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 sz="2200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 sz="2200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24600"/>
            <a:ext cx="1358900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 1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 rot="5400000">
            <a:off x="1155700" y="533400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4300" y="139700"/>
            <a:ext cx="8940800" cy="7747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300" y="914400"/>
            <a:ext cx="8940800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7389111" y="5326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11456" y="6330288"/>
            <a:ext cx="1336344" cy="3968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 eaLnBrk="1" hangingPunct="1">
              <a:defRPr/>
            </a:pPr>
            <a:r>
              <a:rPr 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Metaforge Engg. (I) Pvt Ltd</a:t>
            </a:r>
            <a:r>
              <a:rPr lang="en-US" altLang="en-US" sz="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Mhasrul, Nasik</a:t>
            </a:r>
            <a:endParaRPr lang="en-IN" alt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1" descr="ASK.bmp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4" y="234288"/>
            <a:ext cx="994416" cy="6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7769317" y="152400"/>
            <a:ext cx="1285783" cy="76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006233-6DC0-4D8F-8F58-11197BA6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TPM</a:t>
            </a:r>
            <a:r>
              <a:rPr lang="en-US"/>
              <a:t> –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he </a:t>
            </a:r>
            <a:r>
              <a:rPr lang="en-US">
                <a:solidFill>
                  <a:srgbClr val="FF0000"/>
                </a:solidFill>
              </a:rPr>
              <a:t>P</a:t>
            </a:r>
            <a:r>
              <a:rPr lang="en-US"/>
              <a:t>erfect </a:t>
            </a: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/>
              <a:t>ove towards mindset change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DBB4EC-1398-4F29-BFD3-E02E1D40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A9D5DB2B-9734-48BD-9E68-FEC48DE20D88}" type="slidenum">
              <a:rPr lang="en-US" smtClean="0"/>
              <a:pPr algn="ctr"/>
              <a:t>1</a:t>
            </a:fld>
            <a:r>
              <a:rPr lang="en-US"/>
              <a:t> of 127 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2FA22EF-F7F9-431E-9FD1-BD50CE7EEF49}"/>
              </a:ext>
            </a:extLst>
          </p:cNvPr>
          <p:cNvSpPr txBox="1"/>
          <p:nvPr/>
        </p:nvSpPr>
        <p:spPr>
          <a:xfrm>
            <a:off x="1905000" y="2444735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/>
              <a:t>ENDURANCE TECHNOLOGIES </a:t>
            </a:r>
          </a:p>
          <a:p>
            <a:pPr algn="ctr"/>
            <a:endParaRPr lang="en-IN" sz="2400" dirty="0"/>
          </a:p>
          <a:p>
            <a:pPr algn="ctr"/>
            <a:r>
              <a:rPr lang="en-IN" sz="2400" dirty="0"/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226696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7" t="13667" r="34758" b="18568"/>
          <a:stretch/>
        </p:blipFill>
        <p:spPr>
          <a:xfrm>
            <a:off x="2368118" y="2514600"/>
            <a:ext cx="3915052" cy="2885243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362200" y="1600200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xtra </a:t>
            </a:r>
            <a:r>
              <a:rPr lang="en-US" dirty="0"/>
              <a:t>material on middle in the thread issue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761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94419"/>
              </p:ext>
            </p:extLst>
          </p:nvPr>
        </p:nvGraphicFramePr>
        <p:xfrm>
          <a:off x="189077" y="1056713"/>
          <a:ext cx="8763002" cy="5191687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914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354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987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563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Extra material on middle in the thread issue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plating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520FK00102/520ks00302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M5 Bolt/M6 bolt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8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IN" sz="8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US" sz="900" dirty="0" smtClean="0"/>
                        <a:t>Extra material on middle in the thread issue</a:t>
                      </a:r>
                      <a:endParaRPr lang="en-IN" sz="900" dirty="0" smtClean="0"/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More plating deformation in threads 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During plating process small parts </a:t>
                      </a:r>
                      <a:r>
                        <a:rPr lang="en-IN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stucked</a:t>
                      </a:r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up in corners and trap points</a:t>
                      </a:r>
                      <a:endParaRPr lang="en-IN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W4-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Barrels trap points are open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100% visual inspection  and fix</a:t>
                      </a:r>
                      <a:r>
                        <a:rPr lang="en-IN" sz="9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the lady inspector for this part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Close the trap points </a:t>
                      </a:r>
                      <a:endParaRPr lang="en-IN" sz="9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Jaikishan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13/04/24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9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3509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0719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Trap point audit 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25.04.24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009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TPM – The Perfect Move towards mindset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DB2B-9734-48BD-9E68-FEC48DE20D8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FA89B8EF-65FD-4AA1-B1E6-A482F48AC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98192"/>
              </p:ext>
            </p:extLst>
          </p:nvPr>
        </p:nvGraphicFramePr>
        <p:xfrm>
          <a:off x="189077" y="1056713"/>
          <a:ext cx="8763002" cy="5370669"/>
        </p:xfrm>
        <a:graphic>
          <a:graphicData uri="http://schemas.openxmlformats.org/drawingml/2006/table">
            <a:tbl>
              <a:tblPr/>
              <a:tblGrid>
                <a:gridCol w="342305">
                  <a:extLst>
                    <a:ext uri="{9D8B030D-6E8A-4147-A177-3AD203B41FA5}">
                      <a16:colId xmlns="" xmlns:a16="http://schemas.microsoft.com/office/drawing/2014/main" val="3643848047"/>
                    </a:ext>
                  </a:extLst>
                </a:gridCol>
                <a:gridCol w="479227">
                  <a:extLst>
                    <a:ext uri="{9D8B030D-6E8A-4147-A177-3AD203B41FA5}">
                      <a16:colId xmlns="" xmlns:a16="http://schemas.microsoft.com/office/drawing/2014/main" val="1296905522"/>
                    </a:ext>
                  </a:extLst>
                </a:gridCol>
                <a:gridCol w="684609">
                  <a:extLst>
                    <a:ext uri="{9D8B030D-6E8A-4147-A177-3AD203B41FA5}">
                      <a16:colId xmlns="" xmlns:a16="http://schemas.microsoft.com/office/drawing/2014/main" val="1579029867"/>
                    </a:ext>
                  </a:extLst>
                </a:gridCol>
                <a:gridCol w="821530">
                  <a:extLst>
                    <a:ext uri="{9D8B030D-6E8A-4147-A177-3AD203B41FA5}">
                      <a16:colId xmlns="" xmlns:a16="http://schemas.microsoft.com/office/drawing/2014/main" val="2285636794"/>
                    </a:ext>
                  </a:extLst>
                </a:gridCol>
                <a:gridCol w="342306">
                  <a:extLst>
                    <a:ext uri="{9D8B030D-6E8A-4147-A177-3AD203B41FA5}">
                      <a16:colId xmlns="" xmlns:a16="http://schemas.microsoft.com/office/drawing/2014/main" val="3505580690"/>
                    </a:ext>
                  </a:extLst>
                </a:gridCol>
                <a:gridCol w="722346">
                  <a:extLst>
                    <a:ext uri="{9D8B030D-6E8A-4147-A177-3AD203B41FA5}">
                      <a16:colId xmlns="" xmlns:a16="http://schemas.microsoft.com/office/drawing/2014/main" val="322361204"/>
                    </a:ext>
                  </a:extLst>
                </a:gridCol>
                <a:gridCol w="236108">
                  <a:extLst>
                    <a:ext uri="{9D8B030D-6E8A-4147-A177-3AD203B41FA5}">
                      <a16:colId xmlns="" xmlns:a16="http://schemas.microsoft.com/office/drawing/2014/main" val="1457162293"/>
                    </a:ext>
                  </a:extLst>
                </a:gridCol>
                <a:gridCol w="479226">
                  <a:extLst>
                    <a:ext uri="{9D8B030D-6E8A-4147-A177-3AD203B41FA5}">
                      <a16:colId xmlns="" xmlns:a16="http://schemas.microsoft.com/office/drawing/2014/main" val="1904113841"/>
                    </a:ext>
                  </a:extLst>
                </a:gridCol>
                <a:gridCol w="1574603">
                  <a:extLst>
                    <a:ext uri="{9D8B030D-6E8A-4147-A177-3AD203B41FA5}">
                      <a16:colId xmlns="" xmlns:a16="http://schemas.microsoft.com/office/drawing/2014/main" val="3862942909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3819015253"/>
                    </a:ext>
                  </a:extLst>
                </a:gridCol>
                <a:gridCol w="410766">
                  <a:extLst>
                    <a:ext uri="{9D8B030D-6E8A-4147-A177-3AD203B41FA5}">
                      <a16:colId xmlns="" xmlns:a16="http://schemas.microsoft.com/office/drawing/2014/main" val="2101923214"/>
                    </a:ext>
                  </a:extLst>
                </a:gridCol>
                <a:gridCol w="698531">
                  <a:extLst>
                    <a:ext uri="{9D8B030D-6E8A-4147-A177-3AD203B41FA5}">
                      <a16:colId xmlns="" xmlns:a16="http://schemas.microsoft.com/office/drawing/2014/main" val="4168203398"/>
                    </a:ext>
                  </a:extLst>
                </a:gridCol>
                <a:gridCol w="670688">
                  <a:extLst>
                    <a:ext uri="{9D8B030D-6E8A-4147-A177-3AD203B41FA5}">
                      <a16:colId xmlns="" xmlns:a16="http://schemas.microsoft.com/office/drawing/2014/main" val="4008884611"/>
                    </a:ext>
                  </a:extLst>
                </a:gridCol>
                <a:gridCol w="504199">
                  <a:extLst>
                    <a:ext uri="{9D8B030D-6E8A-4147-A177-3AD203B41FA5}">
                      <a16:colId xmlns="" xmlns:a16="http://schemas.microsoft.com/office/drawing/2014/main" val="325418278"/>
                    </a:ext>
                  </a:extLst>
                </a:gridCol>
                <a:gridCol w="385792">
                  <a:extLst>
                    <a:ext uri="{9D8B030D-6E8A-4147-A177-3AD203B41FA5}">
                      <a16:colId xmlns="" xmlns:a16="http://schemas.microsoft.com/office/drawing/2014/main" val="4209844598"/>
                    </a:ext>
                  </a:extLst>
                </a:gridCol>
              </a:tblGrid>
              <a:tr h="1914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Sr. No.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Which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many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Corrective action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4275090"/>
                  </a:ext>
                </a:extLst>
              </a:tr>
              <a:tr h="3354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No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 Name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8582755"/>
                  </a:ext>
                </a:extLst>
              </a:tr>
              <a:tr h="4987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Complaint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Defect Phenomenon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6422692"/>
                  </a:ext>
                </a:extLst>
              </a:tr>
              <a:tr h="2563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27.06.24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Fitment not ok 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Thread</a:t>
                      </a:r>
                      <a:r>
                        <a:rPr lang="en-US" sz="900" b="0" i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itching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520FK00102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M5 Bolt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ETL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8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IN" sz="800" b="0" i="0" u="none" strike="noStrike" dirty="0">
                        <a:solidFill>
                          <a:srgbClr val="9C000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 side:  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W1: Sampling inspection as per sampling plan</a:t>
                      </a:r>
                    </a:p>
                    <a:p>
                      <a:pPr algn="l" fontAlgn="ctr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W1: </a:t>
                      </a:r>
                      <a:r>
                        <a:rPr lang="en-US" sz="900" dirty="0" smtClean="0"/>
                        <a:t>Fitment not ok </a:t>
                      </a:r>
                      <a:endParaRPr lang="en-IN" sz="900" dirty="0" smtClean="0"/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W2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IN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More plating deformation in threads </a:t>
                      </a:r>
                    </a:p>
                    <a:p>
                      <a:pPr algn="l" fontAlgn="ctr"/>
                      <a:r>
                        <a:rPr lang="en-IN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W3</a:t>
                      </a:r>
                      <a:r>
                        <a:rPr lang="en-IN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Itching for thread area and un uniform plating for thread are </a:t>
                      </a:r>
                    </a:p>
                    <a:p>
                      <a:pPr algn="l" fontAlgn="ctr"/>
                      <a:r>
                        <a:rPr lang="en-IN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W4-</a:t>
                      </a:r>
                      <a:r>
                        <a:rPr lang="en-IN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 proper cleaning for heat treatment scale for thread area </a:t>
                      </a:r>
                      <a:endParaRPr lang="en-IN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Insp Side: </a:t>
                      </a:r>
                      <a: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100% visual inspection  and fix</a:t>
                      </a:r>
                      <a:r>
                        <a:rPr lang="en-IN" sz="900" b="0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the lady inspector for this part</a:t>
                      </a: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Cause </a:t>
                      </a:r>
                      <a:r>
                        <a:rPr lang="en-IN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side</a:t>
                      </a:r>
                      <a:r>
                        <a:rPr lang="en-IN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Anodic cleaning and De-scaling chemical concentration maintain higher side   (Anodic cleaning and descaling chemical concentration is low that time also itching observed for thread area  )</a:t>
                      </a:r>
                      <a:endParaRPr lang="en-IN" sz="9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</a:t>
                      </a: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Jaikishan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28.06.2024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04.07.2024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5123891"/>
                  </a:ext>
                </a:extLst>
              </a:tr>
              <a:tr h="179807"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19573"/>
                  </a:ext>
                </a:extLst>
              </a:tr>
              <a:tr h="35095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Sustenance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Preventive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</a:t>
                      </a:r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System action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Tgt date 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0486472"/>
                  </a:ext>
                </a:extLst>
              </a:tr>
              <a:tr h="10719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QA Alert</a:t>
                      </a:r>
                      <a:r>
                        <a:rPr lang="en-GB" sz="9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display</a:t>
                      </a:r>
                      <a:endParaRPr lang="en-IN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27.06.2024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Anodic cleaning and De-scaling current increased from 0.5 am/dm2 to 0.7 amps/dm2                     3, Preventive maintenance side barrel inside </a:t>
                      </a:r>
                      <a:r>
                        <a:rPr lang="en-US" sz="7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danglar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hole area sticky material barrel wise check and material scraped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04.07.024</a:t>
                      </a:r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</a:t>
                      </a:r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Change the control plan for small parts of plating 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04.07.02024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900" dirty="0" smtClean="0"/>
                        <a:t>C</a:t>
                      </a:r>
                      <a:endParaRPr lang="en-IN" sz="900" dirty="0"/>
                    </a:p>
                  </a:txBody>
                  <a:tcPr marL="8476" marR="8476" marT="84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en-I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6" marR="8476" marT="8476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9356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675DB9-9BEB-4E26-8B12-1E1BA90FCEB3}"/>
              </a:ext>
            </a:extLst>
          </p:cNvPr>
          <p:cNvSpPr txBox="1"/>
          <p:nvPr/>
        </p:nvSpPr>
        <p:spPr>
          <a:xfrm>
            <a:off x="2057400" y="26680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Action plan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57493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3175" algn="ctr">
          <a:solidFill>
            <a:schemeClr val="tx1"/>
          </a:solidFill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24369</TotalTime>
  <Words>241</Words>
  <Application>Microsoft Office PowerPoint</Application>
  <PresentationFormat>On-screen Show (4:3)</PresentationFormat>
  <Paragraphs>191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qh</cp:lastModifiedBy>
  <cp:revision>1738</cp:revision>
  <cp:lastPrinted>2019-08-06T08:39:18Z</cp:lastPrinted>
  <dcterms:created xsi:type="dcterms:W3CDTF">2013-09-14T13:07:09Z</dcterms:created>
  <dcterms:modified xsi:type="dcterms:W3CDTF">2024-07-10T04:06:55Z</dcterms:modified>
</cp:coreProperties>
</file>