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415" r:id="rId2"/>
    <p:sldId id="492" r:id="rId3"/>
    <p:sldId id="493" r:id="rId4"/>
    <p:sldId id="454" r:id="rId5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619" autoAdjust="0"/>
    <p:restoredTop sz="94671" autoAdjust="0"/>
  </p:normalViewPr>
  <p:slideViewPr>
    <p:cSldViewPr>
      <p:cViewPr varScale="1">
        <p:scale>
          <a:sx n="87" d="100"/>
          <a:sy n="87" d="100"/>
        </p:scale>
        <p:origin x="-1278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8" y="0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AA5B35-33B0-4964-9B23-409634129DC9}" type="datetimeFigureOut">
              <a:rPr lang="en-US" smtClean="0"/>
              <a:pPr/>
              <a:t>16/10/2024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8888" y="720725"/>
            <a:ext cx="4797425" cy="3598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1" y="4560570"/>
            <a:ext cx="5852160" cy="432054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8" y="9119474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21D7D2-936A-41FA-8801-BAF5CC74358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84959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59CD8-3F7E-45AA-9A93-F610AFC2A6A8}" type="datetimeFigureOut">
              <a:rPr lang="en-US" smtClean="0"/>
              <a:pPr/>
              <a:t>16/10/2024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3131A-BE19-4E72-8F0D-5E2D4838471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54430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59CD8-3F7E-45AA-9A93-F610AFC2A6A8}" type="datetimeFigureOut">
              <a:rPr lang="en-US" smtClean="0"/>
              <a:pPr/>
              <a:t>16/10/2024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3131A-BE19-4E72-8F0D-5E2D4838471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1281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59CD8-3F7E-45AA-9A93-F610AFC2A6A8}" type="datetimeFigureOut">
              <a:rPr lang="en-US" smtClean="0"/>
              <a:pPr/>
              <a:t>16/10/2024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3131A-BE19-4E72-8F0D-5E2D4838471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60958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 userDrawn="1"/>
        </p:nvSpPr>
        <p:spPr>
          <a:xfrm>
            <a:off x="0" y="-1"/>
            <a:ext cx="8629651" cy="497195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anchor="ctr">
            <a:normAutofit fontScale="700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4400" dirty="0"/>
          </a:p>
        </p:txBody>
      </p:sp>
      <p:sp>
        <p:nvSpPr>
          <p:cNvPr id="9" name="Rectangle 8"/>
          <p:cNvSpPr/>
          <p:nvPr userDrawn="1"/>
        </p:nvSpPr>
        <p:spPr>
          <a:xfrm>
            <a:off x="1" y="571500"/>
            <a:ext cx="971551" cy="635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1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1028701" y="571500"/>
            <a:ext cx="8115300" cy="635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1" dirty="0"/>
          </a:p>
        </p:txBody>
      </p:sp>
      <p:pic>
        <p:nvPicPr>
          <p:cNvPr id="2" name="Picture 1" descr="Description: Description: Description: Description: Description: Description: cid:image003.jpg@01D1D647.3E329720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29652" y="0"/>
            <a:ext cx="514351" cy="4971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ctangle 11"/>
          <p:cNvSpPr/>
          <p:nvPr userDrawn="1"/>
        </p:nvSpPr>
        <p:spPr>
          <a:xfrm>
            <a:off x="9526" y="6807202"/>
            <a:ext cx="971551" cy="45719"/>
          </a:xfrm>
          <a:prstGeom prst="rect">
            <a:avLst/>
          </a:prstGeom>
          <a:solidFill>
            <a:schemeClr val="accent2">
              <a:alpha val="100000"/>
            </a:schemeClr>
          </a:solidFill>
          <a:ln w="9525" cap="rnd" cmpd="dbl" algn="ctr">
            <a:solidFill>
              <a:schemeClr val="tx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401" dirty="0"/>
          </a:p>
        </p:txBody>
      </p:sp>
      <p:sp>
        <p:nvSpPr>
          <p:cNvPr id="13" name="Rectangle 12"/>
          <p:cNvSpPr/>
          <p:nvPr userDrawn="1"/>
        </p:nvSpPr>
        <p:spPr>
          <a:xfrm>
            <a:off x="1038226" y="6807202"/>
            <a:ext cx="8115300" cy="4571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9525" cap="rnd" cmpd="dbl" algn="ctr">
            <a:solidFill>
              <a:schemeClr val="tx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401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25400" y="6540500"/>
            <a:ext cx="9118600" cy="2616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100" b="1" dirty="0" smtClean="0">
                <a:solidFill>
                  <a:schemeClr val="bg1">
                    <a:lumMod val="65000"/>
                  </a:schemeClr>
                </a:solidFill>
              </a:rPr>
              <a:t>  Accrete Electromech Pvt. Ltd.       Yoganand</a:t>
            </a:r>
            <a:r>
              <a:rPr lang="en-US" sz="1100" b="1" baseline="0" dirty="0" smtClean="0">
                <a:solidFill>
                  <a:schemeClr val="bg1">
                    <a:lumMod val="65000"/>
                  </a:schemeClr>
                </a:solidFill>
              </a:rPr>
              <a:t>  Autocomp Pvt. Ltd.      Mahesh Industries     SM Sales     Progressive Industries         Shree Pressings Unit I &amp; II </a:t>
            </a:r>
            <a:r>
              <a:rPr lang="en-US" sz="1100" b="1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endParaRPr lang="en-US" sz="1100" b="1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86696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59CD8-3F7E-45AA-9A93-F610AFC2A6A8}" type="datetimeFigureOut">
              <a:rPr lang="en-US" smtClean="0"/>
              <a:pPr/>
              <a:t>16/10/2024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3131A-BE19-4E72-8F0D-5E2D4838471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47209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59CD8-3F7E-45AA-9A93-F610AFC2A6A8}" type="datetimeFigureOut">
              <a:rPr lang="en-US" smtClean="0"/>
              <a:pPr/>
              <a:t>16/10/2024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3131A-BE19-4E72-8F0D-5E2D4838471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64303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59CD8-3F7E-45AA-9A93-F610AFC2A6A8}" type="datetimeFigureOut">
              <a:rPr lang="en-US" smtClean="0"/>
              <a:pPr/>
              <a:t>16/10/2024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3131A-BE19-4E72-8F0D-5E2D4838471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44040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59CD8-3F7E-45AA-9A93-F610AFC2A6A8}" type="datetimeFigureOut">
              <a:rPr lang="en-US" smtClean="0"/>
              <a:pPr/>
              <a:t>16/10/2024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3131A-BE19-4E72-8F0D-5E2D4838471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53125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59CD8-3F7E-45AA-9A93-F610AFC2A6A8}" type="datetimeFigureOut">
              <a:rPr lang="en-US" smtClean="0"/>
              <a:pPr/>
              <a:t>16/10/2024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3131A-BE19-4E72-8F0D-5E2D4838471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60445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59CD8-3F7E-45AA-9A93-F610AFC2A6A8}" type="datetimeFigureOut">
              <a:rPr lang="en-US" smtClean="0"/>
              <a:pPr/>
              <a:t>16/10/2024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3131A-BE19-4E72-8F0D-5E2D4838471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47845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59CD8-3F7E-45AA-9A93-F610AFC2A6A8}" type="datetimeFigureOut">
              <a:rPr lang="en-US" smtClean="0"/>
              <a:pPr/>
              <a:t>16/10/2024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3131A-BE19-4E72-8F0D-5E2D4838471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79310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59CD8-3F7E-45AA-9A93-F610AFC2A6A8}" type="datetimeFigureOut">
              <a:rPr lang="en-US" smtClean="0"/>
              <a:pPr/>
              <a:t>16/10/2024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3131A-BE19-4E72-8F0D-5E2D4838471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6796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C59CD8-3F7E-45AA-9A93-F610AFC2A6A8}" type="datetimeFigureOut">
              <a:rPr lang="en-US" smtClean="0"/>
              <a:pPr/>
              <a:t>16/10/2024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A3131A-BE19-4E72-8F0D-5E2D4838471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5737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3"/>
          <p:cNvSpPr txBox="1"/>
          <p:nvPr/>
        </p:nvSpPr>
        <p:spPr>
          <a:xfrm>
            <a:off x="0" y="2971800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 b="1" dirty="0" smtClean="0">
                <a:solidFill>
                  <a:srgbClr val="0070C0"/>
                </a:solidFill>
              </a:rPr>
              <a:t>Suggestions to reduced rejection - H105 Front outer tube sub assembly</a:t>
            </a:r>
            <a:endParaRPr lang="en-US" sz="2000" b="1" dirty="0">
              <a:solidFill>
                <a:srgbClr val="0070C0"/>
              </a:solidFill>
            </a:endParaRPr>
          </a:p>
        </p:txBody>
      </p:sp>
      <p:sp>
        <p:nvSpPr>
          <p:cNvPr id="3" name="AutoShape 4" descr="Image result for quality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" name="AutoShape 6" descr="Image result for quality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447800" y="762000"/>
            <a:ext cx="60198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</a:rPr>
              <a:t>Accrete Electromech Pvt Ltd -II</a:t>
            </a:r>
            <a:endParaRPr lang="en-US" sz="3200" b="1" dirty="0" smtClean="0">
              <a:solidFill>
                <a:srgbClr val="92D05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477000" y="5867400"/>
            <a:ext cx="2286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b="1" dirty="0" smtClean="0"/>
              <a:t>Date 10.10.2023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0" y="57090"/>
            <a:ext cx="8610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Accrete Electromech Pvt Ltd </a:t>
            </a:r>
            <a:endParaRPr 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5556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57090"/>
            <a:ext cx="8610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Outer tube assembly nut welding 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0" y="762000"/>
            <a:ext cx="3429000" cy="36933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Before 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029200" y="750332"/>
            <a:ext cx="3429000" cy="3693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00B050"/>
                </a:solidFill>
              </a:rPr>
              <a:t>After 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562476" y="4831481"/>
            <a:ext cx="4450896" cy="369332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                only projection welding </a:t>
            </a:r>
            <a:r>
              <a:rPr lang="en-US" dirty="0"/>
              <a:t>	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29986" y="4692982"/>
            <a:ext cx="3581400" cy="646331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Nut projection welding + MIG welding</a:t>
            </a:r>
            <a:endParaRPr lang="en-US" dirty="0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1371600"/>
            <a:ext cx="4114800" cy="311739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225" y="1371602"/>
            <a:ext cx="4029075" cy="311739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4524376" y="5339313"/>
            <a:ext cx="4527096" cy="1200329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B050"/>
                </a:solidFill>
              </a:rPr>
              <a:t>Benefits:- </a:t>
            </a:r>
            <a:r>
              <a:rPr lang="en-US" dirty="0" smtClean="0"/>
              <a:t>To eliminate deformation of the nut due to MIG welding temperature which is resulting in thread go gauge not pass &amp; re-tapping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2442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57090"/>
            <a:ext cx="8610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Process Flow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0" y="762000"/>
            <a:ext cx="3429000" cy="36933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Before 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029200" y="750332"/>
            <a:ext cx="3429000" cy="3693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00B050"/>
                </a:solidFill>
              </a:rPr>
              <a:t>After </a:t>
            </a:r>
            <a:endParaRPr lang="en-US" b="1" dirty="0">
              <a:solidFill>
                <a:srgbClr val="00B050"/>
              </a:soli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4252491"/>
              </p:ext>
            </p:extLst>
          </p:nvPr>
        </p:nvGraphicFramePr>
        <p:xfrm>
          <a:off x="5029200" y="1163989"/>
          <a:ext cx="3429000" cy="5437448"/>
        </p:xfrm>
        <a:graphic>
          <a:graphicData uri="http://schemas.openxmlformats.org/drawingml/2006/table">
            <a:tbl>
              <a:tblPr/>
              <a:tblGrid>
                <a:gridCol w="933856"/>
                <a:gridCol w="2495144"/>
              </a:tblGrid>
              <a:tr h="20028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Sr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No</a:t>
                      </a:r>
                    </a:p>
                  </a:txBody>
                  <a:tcPr marL="5225" marR="5225" marT="52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H105 FR Process Flow </a:t>
                      </a:r>
                    </a:p>
                  </a:txBody>
                  <a:tcPr marL="5225" marR="5225" marT="52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84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5225" marR="5225" marT="52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RM 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Receiving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25" marR="5225" marT="52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84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5225" marR="5225" marT="52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RM Inspection </a:t>
                      </a:r>
                    </a:p>
                  </a:txBody>
                  <a:tcPr marL="5225" marR="5225" marT="52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84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5225" marR="5225" marT="52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Tube Cutting  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84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5225" marR="5225" marT="52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Chamfering  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84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5225" marR="5225" marT="52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Marking   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84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5225" marR="5225" marT="52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Squeezing       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84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5225" marR="5225" marT="52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Machining (ID and OD)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84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25" marR="5225" marT="52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Bottom cap inward Inspection 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84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25" marR="5225" marT="52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Bottom Cap pressing &amp; Crimping in Tube 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0584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25" marR="5225" marT="52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Knuckle 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bracket - Inner and Outer  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sub-assembly 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84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25" marR="5225" marT="52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Knuckle 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bracket pressing</a:t>
                      </a:r>
                    </a:p>
                  </a:txBody>
                  <a:tcPr marL="5225" marR="5225" marT="52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500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25" marR="5225" marT="52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MiG </a:t>
                      </a:r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welding (Bottom cap,  C bracket + Tube )</a:t>
                      </a:r>
                    </a:p>
                  </a:txBody>
                  <a:tcPr marL="5225" marR="5225" marT="52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84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25" marR="5225" marT="52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Leak Test</a:t>
                      </a:r>
                    </a:p>
                  </a:txBody>
                  <a:tcPr marL="5225" marR="5225" marT="52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84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25" marR="5225" marT="52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Knuckle Bracket Sizing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25" marR="5225" marT="52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84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25" marR="5225" marT="52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Knuckle Bracket Piercing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25" marR="5225" marT="52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84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25" marR="5225" marT="52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Knuckle Bracket Sizing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225" marR="5225" marT="52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84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25" marR="5225" marT="52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Nut 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Projection 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welding </a:t>
                      </a:r>
                    </a:p>
                  </a:txBody>
                  <a:tcPr marL="5225" marR="5225" marT="52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84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25" marR="5225" marT="52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Inward Inspection </a:t>
                      </a:r>
                    </a:p>
                  </a:txBody>
                  <a:tcPr marL="5225" marR="5225" marT="52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84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25" marR="5225" marT="52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Spatter 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removing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25" marR="5225" marT="52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84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25" marR="5225" marT="52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Final Inspection </a:t>
                      </a:r>
                    </a:p>
                  </a:txBody>
                  <a:tcPr marL="5225" marR="5225" marT="52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500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25" marR="5225" marT="52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Sampling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inspection by Tapping Gauge &amp; PPG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25" marR="5225" marT="52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84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25" marR="5225" marT="52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Dispatch </a:t>
                      </a:r>
                    </a:p>
                  </a:txBody>
                  <a:tcPr marL="5225" marR="5225" marT="52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2091994"/>
              </p:ext>
            </p:extLst>
          </p:nvPr>
        </p:nvGraphicFramePr>
        <p:xfrm>
          <a:off x="533400" y="1219208"/>
          <a:ext cx="3276600" cy="5157728"/>
        </p:xfrm>
        <a:graphic>
          <a:graphicData uri="http://schemas.openxmlformats.org/drawingml/2006/table">
            <a:tbl>
              <a:tblPr/>
              <a:tblGrid>
                <a:gridCol w="844599"/>
                <a:gridCol w="2432001"/>
              </a:tblGrid>
              <a:tr h="161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Sr</a:t>
                      </a: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No</a:t>
                      </a:r>
                    </a:p>
                  </a:txBody>
                  <a:tcPr marL="4139" marR="4139" marT="41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H105 FR Process Flow </a:t>
                      </a:r>
                    </a:p>
                  </a:txBody>
                  <a:tcPr marL="4139" marR="4139" marT="41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4139" marR="4139" marT="41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RM 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Receiving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139" marR="4139" marT="41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4139" marR="4139" marT="41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RM Inspection </a:t>
                      </a:r>
                    </a:p>
                  </a:txBody>
                  <a:tcPr marL="4139" marR="4139" marT="41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4139" marR="4139" marT="41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Tube Cutting  </a:t>
                      </a:r>
                    </a:p>
                  </a:txBody>
                  <a:tcPr marL="4139" marR="4139" marT="4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4139" marR="4139" marT="41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Chamfering  </a:t>
                      </a:r>
                    </a:p>
                  </a:txBody>
                  <a:tcPr marL="4139" marR="4139" marT="4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4139" marR="4139" marT="41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Marking   </a:t>
                      </a:r>
                    </a:p>
                  </a:txBody>
                  <a:tcPr marL="4139" marR="4139" marT="4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4139" marR="4139" marT="41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Squeezing       </a:t>
                      </a:r>
                    </a:p>
                  </a:txBody>
                  <a:tcPr marL="4139" marR="4139" marT="4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4139" marR="4139" marT="41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Machining (ID and OD)</a:t>
                      </a:r>
                    </a:p>
                  </a:txBody>
                  <a:tcPr marL="4139" marR="4139" marT="4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43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4139" marR="4139" marT="41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Knuckle 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bracket - Inner and Outer  sub-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assly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4139" marR="4139" marT="4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43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4139" marR="4139" marT="41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Knuckle 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bracket - Inner and Outer  tag welding</a:t>
                      </a:r>
                    </a:p>
                  </a:txBody>
                  <a:tcPr marL="4139" marR="4139" marT="4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0043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4139" marR="4139" marT="41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Knuckle 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bracket pressing</a:t>
                      </a:r>
                    </a:p>
                  </a:txBody>
                  <a:tcPr marL="4139" marR="4139" marT="41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4139" marR="4139" marT="41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Spot welding  C bracket + Tube </a:t>
                      </a:r>
                    </a:p>
                  </a:txBody>
                  <a:tcPr marL="4139" marR="4139" marT="4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61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4139" marR="4139" marT="41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Knuckle 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bracket grinding</a:t>
                      </a:r>
                    </a:p>
                  </a:txBody>
                  <a:tcPr marL="4139" marR="4139" marT="41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61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</a:t>
                      </a:r>
                    </a:p>
                  </a:txBody>
                  <a:tcPr marL="4139" marR="4139" marT="41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Bottomcap inward Inspection </a:t>
                      </a:r>
                    </a:p>
                  </a:txBody>
                  <a:tcPr marL="4139" marR="4139" marT="41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</a:t>
                      </a:r>
                    </a:p>
                  </a:txBody>
                  <a:tcPr marL="4139" marR="4139" marT="41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Bottom Cap CNC</a:t>
                      </a:r>
                    </a:p>
                  </a:txBody>
                  <a:tcPr marL="4139" marR="4139" marT="41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0043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</a:t>
                      </a:r>
                    </a:p>
                  </a:txBody>
                  <a:tcPr marL="4139" marR="4139" marT="41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Bottom Cap pressing in Tube sub assly </a:t>
                      </a:r>
                    </a:p>
                  </a:txBody>
                  <a:tcPr marL="4139" marR="4139" marT="41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3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</a:t>
                      </a:r>
                    </a:p>
                  </a:txBody>
                  <a:tcPr marL="4139" marR="4139" marT="41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MiG </a:t>
                      </a:r>
                      <a:r>
                        <a:rPr lang="sv-S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welding (Bottom cap,  C bracket + Tube )</a:t>
                      </a:r>
                    </a:p>
                  </a:txBody>
                  <a:tcPr marL="4139" marR="4139" marT="41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</a:t>
                      </a:r>
                    </a:p>
                  </a:txBody>
                  <a:tcPr marL="4139" marR="4139" marT="41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Leak Test</a:t>
                      </a:r>
                    </a:p>
                  </a:txBody>
                  <a:tcPr marL="4139" marR="4139" marT="41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</a:t>
                      </a:r>
                    </a:p>
                  </a:txBody>
                  <a:tcPr marL="4139" marR="4139" marT="41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Knuckle Bracket Sizing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139" marR="4139" marT="41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</a:t>
                      </a:r>
                    </a:p>
                  </a:txBody>
                  <a:tcPr marL="4139" marR="4139" marT="41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Knuckle Bracket Piercing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139" marR="4139" marT="41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4139" marR="4139" marT="41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Knuckle Bracket Sizing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139" marR="4139" marT="41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4139" marR="4139" marT="41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Nut 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Projection</a:t>
                      </a:r>
                      <a:r>
                        <a:rPr lang="en-US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welding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139" marR="4139" marT="41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4139" marR="4139" marT="41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Inward Inspection </a:t>
                      </a:r>
                    </a:p>
                  </a:txBody>
                  <a:tcPr marL="4139" marR="4139" marT="41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</a:t>
                      </a:r>
                    </a:p>
                  </a:txBody>
                  <a:tcPr marL="4139" marR="4139" marT="41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Nut MiG welding </a:t>
                      </a:r>
                    </a:p>
                  </a:txBody>
                  <a:tcPr marL="4139" marR="4139" marT="41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61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4139" marR="4139" marT="41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Spatter removeing </a:t>
                      </a:r>
                    </a:p>
                  </a:txBody>
                  <a:tcPr marL="4139" marR="4139" marT="41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</a:t>
                      </a:r>
                    </a:p>
                  </a:txBody>
                  <a:tcPr marL="4139" marR="4139" marT="41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Final 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Inspection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139" marR="4139" marT="41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3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</a:t>
                      </a:r>
                    </a:p>
                  </a:txBody>
                  <a:tcPr marL="4139" marR="4139" marT="41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100 % nut threading inspection by Tapping gauge &amp; PPG</a:t>
                      </a:r>
                    </a:p>
                  </a:txBody>
                  <a:tcPr marL="4139" marR="4139" marT="41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58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</a:t>
                      </a:r>
                    </a:p>
                  </a:txBody>
                  <a:tcPr marL="4139" marR="4139" marT="41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100 % nut threading inspection by 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Bolt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139" marR="4139" marT="41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61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</a:t>
                      </a:r>
                    </a:p>
                  </a:txBody>
                  <a:tcPr marL="4139" marR="4139" marT="41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Dispatch </a:t>
                      </a:r>
                    </a:p>
                  </a:txBody>
                  <a:tcPr marL="4139" marR="4139" marT="41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6388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57090"/>
            <a:ext cx="8610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Accrete Electromech Pvt Ltd </a:t>
            </a:r>
            <a:endParaRPr lang="en-US" sz="2000" b="1" dirty="0">
              <a:solidFill>
                <a:schemeClr val="bg1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453" b="16731"/>
          <a:stretch/>
        </p:blipFill>
        <p:spPr>
          <a:xfrm>
            <a:off x="0" y="1676400"/>
            <a:ext cx="9144000" cy="2985371"/>
          </a:xfrm>
          <a:prstGeom prst="rect">
            <a:avLst/>
          </a:prstGeom>
          <a:solidFill>
            <a:srgbClr val="FFC000"/>
          </a:solidFill>
        </p:spPr>
      </p:pic>
    </p:spTree>
    <p:extLst>
      <p:ext uri="{BB962C8B-B14F-4D97-AF65-F5344CB8AC3E}">
        <p14:creationId xmlns:p14="http://schemas.microsoft.com/office/powerpoint/2010/main" val="559024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6218</TotalTime>
  <Words>316</Words>
  <Application>Microsoft Office PowerPoint</Application>
  <PresentationFormat>On-screen Show (4:3)</PresentationFormat>
  <Paragraphs>118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515</cp:revision>
  <cp:lastPrinted>2020-10-07T08:17:32Z</cp:lastPrinted>
  <dcterms:created xsi:type="dcterms:W3CDTF">2020-06-24T09:38:42Z</dcterms:created>
  <dcterms:modified xsi:type="dcterms:W3CDTF">2024-10-16T09:53:20Z</dcterms:modified>
</cp:coreProperties>
</file>