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7204" r:id="rId3"/>
    <p:sldId id="4983" r:id="rId4"/>
    <p:sldId id="7190" r:id="rId5"/>
    <p:sldId id="7183" r:id="rId6"/>
    <p:sldId id="7205" r:id="rId7"/>
    <p:sldId id="7189" r:id="rId8"/>
    <p:sldId id="7191" r:id="rId9"/>
    <p:sldId id="7194" r:id="rId10"/>
    <p:sldId id="7206" r:id="rId11"/>
    <p:sldId id="7199" r:id="rId12"/>
    <p:sldId id="7200" r:id="rId13"/>
    <p:sldId id="7203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2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674907002780889"/>
          <c:y val="0.27012751538086477"/>
          <c:w val="0.6412058940373434"/>
          <c:h val="0.36308525951792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Defective Qty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2.10.2024</c:v>
                </c:pt>
                <c:pt idx="1">
                  <c:v>3.10.2024</c:v>
                </c:pt>
                <c:pt idx="2">
                  <c:v>4.10.2024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E0-467C-A785-E8A092287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064896"/>
        <c:axId val="144066432"/>
      </c:barChart>
      <c:catAx>
        <c:axId val="1440648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066432"/>
        <c:crosses val="autoZero"/>
        <c:auto val="1"/>
        <c:lblAlgn val="ctr"/>
        <c:lblOffset val="100"/>
        <c:noMultiLvlLbl val="0"/>
      </c:catAx>
      <c:valAx>
        <c:axId val="1440664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0648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I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6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5674907002780889"/>
          <c:y val="0.27012751538086477"/>
          <c:w val="0.6412058940373434"/>
          <c:h val="0.3630852595179297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Defective Qty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3"/>
                <c:pt idx="0">
                  <c:v>2.10.2024</c:v>
                </c:pt>
                <c:pt idx="1">
                  <c:v>3.10.2024</c:v>
                </c:pt>
                <c:pt idx="2">
                  <c:v>4.10.2024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22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7E0-467C-A785-E8A092287F8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4827520"/>
        <c:axId val="144829056"/>
      </c:barChart>
      <c:catAx>
        <c:axId val="1448275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29056"/>
        <c:crosses val="autoZero"/>
        <c:auto val="1"/>
        <c:lblAlgn val="ctr"/>
        <c:lblOffset val="100"/>
        <c:noMultiLvlLbl val="0"/>
      </c:catAx>
      <c:valAx>
        <c:axId val="144829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4827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5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1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36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05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072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09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108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126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145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33E5F19F-0BE4-4677-9615-11A84B12DCE5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A9777611-2CA7-4E7F-BE07-72A8004172E4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5329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="" xmlns:a16="http://schemas.microsoft.com/office/drawing/2014/main" id="{22973C22-A8D0-48A1-A840-26FF82026E6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="" xmlns:a16="http://schemas.microsoft.com/office/drawing/2014/main" id="{ABD9F202-ECE0-4ACD-961D-A7F6F9A9537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="" xmlns:a16="http://schemas.microsoft.com/office/drawing/2014/main" id="{31D1056A-F00B-4FCE-B038-C70CDAE150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5B9F8-437C-444F-8CDF-77F7ECD7D28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22079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84DB2A93-C310-D24D-98A6-9BAEE1D21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93720"/>
          <a:stretch/>
        </p:blipFill>
        <p:spPr>
          <a:xfrm>
            <a:off x="0" y="6427304"/>
            <a:ext cx="12192000" cy="4306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F91AE6-2F90-E047-9188-FF4B532B8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320" y="75157"/>
            <a:ext cx="9533351" cy="951977"/>
          </a:xfrm>
        </p:spPr>
        <p:txBody>
          <a:bodyPr>
            <a:normAutofit/>
          </a:bodyPr>
          <a:lstStyle>
            <a:lvl1pPr>
              <a:defRPr sz="3200" b="1" i="0">
                <a:solidFill>
                  <a:schemeClr val="bg1"/>
                </a:solidFill>
                <a:latin typeface="Helvetica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lide Number Placeholder 3"/>
          <p:cNvSpPr txBox="1">
            <a:spLocks/>
          </p:cNvSpPr>
          <p:nvPr userDrawn="1"/>
        </p:nvSpPr>
        <p:spPr>
          <a:xfrm>
            <a:off x="11200483" y="6550819"/>
            <a:ext cx="914400" cy="265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>
            <a:defPPr>
              <a:defRPr lang="en-US"/>
            </a:defPPr>
            <a:lvl1pPr algn="ctr">
              <a:defRPr sz="2400">
                <a:solidFill>
                  <a:prstClr val="white"/>
                </a:solidFill>
              </a:defRPr>
            </a:lvl1pPr>
          </a:lstStyle>
          <a:p>
            <a:pPr algn="r"/>
            <a:fld id="{C44559D8-0C49-4A6A-8B0D-7593A9CDB1FC}" type="slidenum">
              <a:rPr lang="en-US" sz="1400" b="1" smtClean="0">
                <a:latin typeface="Arial" panose="020B0604020202020204" pitchFamily="34" charset="0"/>
                <a:cs typeface="Arial" panose="020B0604020202020204" pitchFamily="34" charset="0"/>
              </a:rPr>
              <a:pPr algn="r"/>
              <a:t>‹#›</a:t>
            </a:fld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84DB2A93-C310-D24D-98A6-9BAEE1D2113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3189" b="87343"/>
          <a:stretch/>
        </p:blipFill>
        <p:spPr>
          <a:xfrm>
            <a:off x="0" y="0"/>
            <a:ext cx="12192000" cy="649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1978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568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2690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7955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3287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2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BF6CA717-E1B3-4022-A43C-C536F3E9BA8F}" type="datetimeFigureOut">
              <a:rPr lang="en-US" smtClean="0"/>
              <a:pPr/>
              <a:t>10/11/2024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4674BE24-E541-45E3-9B8C-CDC36EA5773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61237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EDD-D929-C149-9192-A0246B2C6A6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E19B-BBB1-2246-AAA4-0D48B8609D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9F75E69-E80F-0246-AD16-E625D6637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27" y="1188483"/>
            <a:ext cx="11454573" cy="5167869"/>
          </a:xfrm>
        </p:spPr>
        <p:txBody>
          <a:bodyPr>
            <a:normAutofit/>
          </a:bodyPr>
          <a:lstStyle>
            <a:lvl1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6428" y="92765"/>
            <a:ext cx="9130473" cy="82266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5539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EDD-D929-C149-9192-A0246B2C6A63}" type="datetimeFigureOut">
              <a:rPr lang="en-US" smtClean="0"/>
              <a:t>10/11/2024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E19B-BBB1-2246-AAA4-0D48B8609D3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9F75E69-E80F-0246-AD16-E625D6637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27" y="1188483"/>
            <a:ext cx="11454573" cy="5167869"/>
          </a:xfrm>
        </p:spPr>
        <p:txBody>
          <a:bodyPr>
            <a:normAutofit/>
          </a:bodyPr>
          <a:lstStyle>
            <a:lvl1pPr>
              <a:defRPr sz="2400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000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1800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60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6428" y="92765"/>
            <a:ext cx="9130473" cy="822669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89859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FFEDD-D929-C149-9192-A0246B2C6A6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10/11/2024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42E19B-BBB1-2246-AAA4-0D48B8609D3A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9F75E69-E80F-0246-AD16-E625D6637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6436" y="1188488"/>
            <a:ext cx="11454573" cy="5167869"/>
          </a:xfrm>
        </p:spPr>
        <p:txBody>
          <a:bodyPr>
            <a:normAutofit/>
          </a:bodyPr>
          <a:lstStyle>
            <a:lvl1pPr>
              <a:defRPr sz="2741"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>
              <a:defRPr sz="2268">
                <a:latin typeface="Helvetica" panose="020B0604020202020204" pitchFamily="34" charset="0"/>
                <a:cs typeface="Helvetica" panose="020B0604020202020204" pitchFamily="34" charset="0"/>
              </a:defRPr>
            </a:lvl2pPr>
            <a:lvl3pPr>
              <a:defRPr sz="2079">
                <a:latin typeface="Helvetica" panose="020B0604020202020204" pitchFamily="34" charset="0"/>
                <a:cs typeface="Helvetica" panose="020B0604020202020204" pitchFamily="34" charset="0"/>
              </a:defRPr>
            </a:lvl3pPr>
            <a:lvl4pPr>
              <a:defRPr sz="1890">
                <a:latin typeface="Helvetica" panose="020B0604020202020204" pitchFamily="34" charset="0"/>
                <a:cs typeface="Helvetica" panose="020B0604020202020204" pitchFamily="34" charset="0"/>
              </a:defRPr>
            </a:lvl4pPr>
            <a:lvl5pPr>
              <a:defRPr sz="1890">
                <a:latin typeface="Helvetica" panose="020B0604020202020204" pitchFamily="34" charset="0"/>
                <a:cs typeface="Helvetica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6427" y="92765"/>
            <a:ext cx="9130474" cy="822669"/>
          </a:xfrm>
        </p:spPr>
        <p:txBody>
          <a:bodyPr>
            <a:normAutofit/>
          </a:bodyPr>
          <a:lstStyle>
            <a:lvl1pPr>
              <a:defRPr sz="3591" b="1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09468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8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EF3CC50-050D-494D-9A94-F0AC6C2B2CB3}" type="datetimeFigureOut">
              <a:rPr lang="en-US">
                <a:solidFill>
                  <a:prstClr val="black"/>
                </a:solidFill>
              </a:rPr>
              <a:pPr>
                <a:defRPr/>
              </a:pPr>
              <a:t>10/11/2024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356381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81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5FBFA402-6329-45D9-B674-5B02D4B04871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32837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131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596793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32243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9331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181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858628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64362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2.jpg"/><Relationship Id="rId4" Type="http://schemas.openxmlformats.org/officeDocument/2006/relationships/slideLayout" Target="../slideLayouts/slideLayout15.xml"/><Relationship Id="rId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86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/>
          <p:cNvSpPr>
            <a:spLocks noChangeArrowheads="1"/>
          </p:cNvSpPr>
          <p:nvPr/>
        </p:nvSpPr>
        <p:spPr bwMode="auto">
          <a:xfrm>
            <a:off x="1" y="560294"/>
            <a:ext cx="12172798" cy="6297706"/>
          </a:xfrm>
          <a:prstGeom prst="rect">
            <a:avLst/>
          </a:prstGeom>
          <a:noFill/>
          <a:ln w="9525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99F75E69-E80F-0246-AD16-E625D6637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93821" b="185"/>
          <a:stretch/>
        </p:blipFill>
        <p:spPr>
          <a:xfrm>
            <a:off x="1" y="6530478"/>
            <a:ext cx="12172798" cy="3245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6" name="Rectangle 15"/>
          <p:cNvSpPr/>
          <p:nvPr userDrawn="1"/>
        </p:nvSpPr>
        <p:spPr>
          <a:xfrm>
            <a:off x="3898457" y="6538062"/>
            <a:ext cx="49650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bg1"/>
                </a:solidFill>
                <a:latin typeface="Calibri"/>
              </a:rPr>
              <a:t>TPM -  The Prime Mover  Towards Excellence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99F75E69-E80F-0246-AD16-E625D66376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t="3148" b="87408"/>
          <a:stretch/>
        </p:blipFill>
        <p:spPr>
          <a:xfrm>
            <a:off x="4289" y="0"/>
            <a:ext cx="12187711" cy="64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611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90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5pPr>
      <a:lvl6pPr marL="301814" algn="ctr" rtl="0" fontAlgn="base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6pPr>
      <a:lvl7pPr marL="603626" algn="ctr" rtl="0" fontAlgn="base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7pPr>
      <a:lvl8pPr marL="905439" algn="ctr" rtl="0" fontAlgn="base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8pPr>
      <a:lvl9pPr marL="1207252" algn="ctr" rtl="0" fontAlgn="base">
        <a:spcBef>
          <a:spcPct val="0"/>
        </a:spcBef>
        <a:spcAft>
          <a:spcPct val="0"/>
        </a:spcAft>
        <a:defRPr sz="2905">
          <a:solidFill>
            <a:schemeClr val="tx1"/>
          </a:solidFill>
          <a:latin typeface="Calibri" pitchFamily="34" charset="0"/>
        </a:defRPr>
      </a:lvl9pPr>
    </p:titleStyle>
    <p:bodyStyle>
      <a:lvl1pPr marL="226360" indent="-22636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113" kern="1200">
          <a:solidFill>
            <a:schemeClr val="tx1"/>
          </a:solidFill>
          <a:latin typeface="+mn-lt"/>
          <a:ea typeface="+mn-ea"/>
          <a:cs typeface="+mn-cs"/>
        </a:defRPr>
      </a:lvl1pPr>
      <a:lvl2pPr marL="490446" indent="-188633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848" kern="1200">
          <a:solidFill>
            <a:schemeClr val="tx1"/>
          </a:solidFill>
          <a:latin typeface="+mn-lt"/>
          <a:ea typeface="+mn-ea"/>
          <a:cs typeface="+mn-cs"/>
        </a:defRPr>
      </a:lvl2pPr>
      <a:lvl3pPr marL="754534" indent="-1509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584" kern="1200">
          <a:solidFill>
            <a:schemeClr val="tx1"/>
          </a:solidFill>
          <a:latin typeface="+mn-lt"/>
          <a:ea typeface="+mn-ea"/>
          <a:cs typeface="+mn-cs"/>
        </a:defRPr>
      </a:lvl3pPr>
      <a:lvl4pPr marL="1056347" indent="-1509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320" kern="1200">
          <a:solidFill>
            <a:schemeClr val="tx1"/>
          </a:solidFill>
          <a:latin typeface="+mn-lt"/>
          <a:ea typeface="+mn-ea"/>
          <a:cs typeface="+mn-cs"/>
        </a:defRPr>
      </a:lvl4pPr>
      <a:lvl5pPr marL="1358160" indent="-150906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320" kern="1200">
          <a:solidFill>
            <a:schemeClr val="tx1"/>
          </a:solidFill>
          <a:latin typeface="+mn-lt"/>
          <a:ea typeface="+mn-ea"/>
          <a:cs typeface="+mn-cs"/>
        </a:defRPr>
      </a:lvl5pPr>
      <a:lvl6pPr marL="1659972" indent="-150906" algn="l" defTabSz="603626" rtl="0" eaLnBrk="1" latinLnBrk="0" hangingPunct="1">
        <a:spcBef>
          <a:spcPct val="20000"/>
        </a:spcBef>
        <a:buFont typeface="Arial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6pPr>
      <a:lvl7pPr marL="1961786" indent="-150906" algn="l" defTabSz="603626" rtl="0" eaLnBrk="1" latinLnBrk="0" hangingPunct="1">
        <a:spcBef>
          <a:spcPct val="20000"/>
        </a:spcBef>
        <a:buFont typeface="Arial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7pPr>
      <a:lvl8pPr marL="2263599" indent="-150906" algn="l" defTabSz="603626" rtl="0" eaLnBrk="1" latinLnBrk="0" hangingPunct="1">
        <a:spcBef>
          <a:spcPct val="20000"/>
        </a:spcBef>
        <a:buFont typeface="Arial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8pPr>
      <a:lvl9pPr marL="2565412" indent="-150906" algn="l" defTabSz="603626" rtl="0" eaLnBrk="1" latinLnBrk="0" hangingPunct="1">
        <a:spcBef>
          <a:spcPct val="20000"/>
        </a:spcBef>
        <a:buFont typeface="Arial" pitchFamily="34" charset="0"/>
        <a:buChar char="•"/>
        <a:defRPr sz="13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1pPr>
      <a:lvl2pPr marL="301814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2pPr>
      <a:lvl3pPr marL="603626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3pPr>
      <a:lvl4pPr marL="905439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4pPr>
      <a:lvl5pPr marL="1207252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5pPr>
      <a:lvl6pPr marL="1509066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6pPr>
      <a:lvl7pPr marL="1810879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7pPr>
      <a:lvl8pPr marL="2112692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8pPr>
      <a:lvl9pPr marL="2414505" algn="l" defTabSz="603626" rtl="0" eaLnBrk="1" latinLnBrk="0" hangingPunct="1">
        <a:defRPr sz="11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4A2F83F2-BA8A-4E99-B1FE-944538553C7B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extBox 11">
            <a:extLst>
              <a:ext uri="{FF2B5EF4-FFF2-40B4-BE49-F238E27FC236}">
                <a16:creationId xmlns="" xmlns:a16="http://schemas.microsoft.com/office/drawing/2014/main" id="{B190B23A-DC3B-438E-8353-DF6B0710B6F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642725" y="6532365"/>
            <a:ext cx="5492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fld id="{DB82989F-7ADD-44E0-80E7-2076C06C2510}" type="slidenum">
              <a:rPr lang="en-US" sz="1400" b="1">
                <a:solidFill>
                  <a:schemeClr val="bg1"/>
                </a:solidFill>
                <a:cs typeface="Arial" pitchFamily="34" charset="0"/>
              </a:rPr>
              <a:pPr algn="ctr"/>
              <a:t>‹#›</a:t>
            </a:fld>
            <a:endParaRPr 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FCD5059-6BCA-4154-B3AD-BB8ED0C67E2E}"/>
              </a:ext>
            </a:extLst>
          </p:cNvPr>
          <p:cNvSpPr txBox="1"/>
          <p:nvPr userDrawn="1"/>
        </p:nvSpPr>
        <p:spPr>
          <a:xfrm>
            <a:off x="0" y="6558580"/>
            <a:ext cx="27432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kern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Bajaj Auto - Manufacturing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F0E61BC5-7FFC-4B70-969A-AC553C506BB2}"/>
              </a:ext>
            </a:extLst>
          </p:cNvPr>
          <p:cNvSpPr/>
          <p:nvPr userDrawn="1"/>
        </p:nvSpPr>
        <p:spPr>
          <a:xfrm>
            <a:off x="0" y="857250"/>
            <a:ext cx="12192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44BE5D72-38E8-41B9-9B2B-3AB81CF776A6}"/>
              </a:ext>
            </a:extLst>
          </p:cNvPr>
          <p:cNvSpPr/>
          <p:nvPr userDrawn="1"/>
        </p:nvSpPr>
        <p:spPr>
          <a:xfrm>
            <a:off x="0" y="6287892"/>
            <a:ext cx="12192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249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Box 5">
            <a:extLst>
              <a:ext uri="{FF2B5EF4-FFF2-40B4-BE49-F238E27FC236}">
                <a16:creationId xmlns="" xmlns:a16="http://schemas.microsoft.com/office/drawing/2014/main" id="{EDDDB573-3991-46B1-9A53-D7514F499C7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618" y="1760850"/>
            <a:ext cx="6373940" cy="738664"/>
          </a:xfrm>
          <a:prstGeom prst="rect">
            <a:avLst/>
          </a:prstGeom>
          <a:solidFill>
            <a:srgbClr val="D6DCE5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lvl="0"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Part name &amp; Part no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. : </a:t>
            </a:r>
            <a:r>
              <a:rPr lang="en-US" sz="1400" b="1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UBA / E101B </a:t>
            </a:r>
            <a:r>
              <a:rPr kumimoji="0" lang="en-IN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	</a:t>
            </a:r>
            <a:r>
              <a:rPr kumimoji="0" lang="en-IN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/ </a:t>
            </a:r>
            <a:r>
              <a:rPr lang="en-US" sz="1200" b="1" dirty="0"/>
              <a:t>F20514702O</a:t>
            </a:r>
            <a:endParaRPr kumimoji="0" lang="en-US" sz="105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Customer complaint 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:  </a:t>
            </a:r>
            <a:r>
              <a:rPr kumimoji="0" lang="en-US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Calibri" panose="020F0502020204030204" pitchFamily="34" charset="0"/>
              </a:rPr>
              <a:t>Side Bore bottom  side chamfer missing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	</a:t>
            </a:r>
          </a:p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Defect Phenomenon</a:t>
            </a:r>
            <a:r>
              <a:rPr kumimoji="0" lang="en-US" sz="1400" b="0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</a:t>
            </a:r>
            <a:r>
              <a:rPr lang="en-US" sz="14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1400" b="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Side bore chamfer 2X 10° Missing </a:t>
            </a:r>
            <a:endParaRPr kumimoji="0" lang="en-I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D4AB2BB9-D621-4821-BC16-D8DCB2EA429D}"/>
              </a:ext>
            </a:extLst>
          </p:cNvPr>
          <p:cNvSpPr txBox="1"/>
          <p:nvPr/>
        </p:nvSpPr>
        <p:spPr>
          <a:xfrm>
            <a:off x="3530995" y="156634"/>
            <a:ext cx="506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Problem Definition Sheet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0893382D-B5FF-46F9-B47E-129B8748609B}"/>
              </a:ext>
            </a:extLst>
          </p:cNvPr>
          <p:cNvSpPr txBox="1"/>
          <p:nvPr/>
        </p:nvSpPr>
        <p:spPr>
          <a:xfrm>
            <a:off x="88849" y="2545391"/>
            <a:ext cx="1196193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Photographs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8891F98-8FAC-B0C7-392C-7B92752F7357}"/>
              </a:ext>
            </a:extLst>
          </p:cNvPr>
          <p:cNvSpPr txBox="1"/>
          <p:nvPr/>
        </p:nvSpPr>
        <p:spPr>
          <a:xfrm>
            <a:off x="0" y="6037336"/>
            <a:ext cx="9243753" cy="461665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b="1" dirty="0"/>
              <a:t>Containment Action</a:t>
            </a:r>
            <a:r>
              <a:rPr lang="en-US" sz="1200" b="1" dirty="0" smtClean="0"/>
              <a:t>: All lot at Customer End checked 525 no's 22 Nos not ok . In WIP 250 no's rechecked 9 </a:t>
            </a:r>
            <a:r>
              <a:rPr lang="en-US" sz="1200" b="1" dirty="0" err="1" smtClean="0"/>
              <a:t>nos</a:t>
            </a:r>
            <a:r>
              <a:rPr lang="en-US" sz="1200" b="1" dirty="0" smtClean="0"/>
              <a:t>  defected part found . </a:t>
            </a:r>
            <a:endParaRPr lang="en-US" sz="1200" dirty="0"/>
          </a:p>
          <a:p>
            <a:r>
              <a:rPr lang="en-US" sz="1200" b="1" dirty="0"/>
              <a:t>Target Date &amp; Status</a:t>
            </a:r>
            <a:r>
              <a:rPr lang="en-US" sz="1200" dirty="0" smtClean="0"/>
              <a:t>: 01</a:t>
            </a:r>
            <a:r>
              <a:rPr lang="en-US" sz="1200" b="1" dirty="0" smtClean="0"/>
              <a:t>.10.2024- Completed </a:t>
            </a:r>
            <a:r>
              <a:rPr lang="en-US" sz="1200" dirty="0" smtClean="0"/>
              <a:t>.   </a:t>
            </a:r>
            <a:endParaRPr lang="en-IN" sz="1200" dirty="0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3E6AD9C-BCF2-764A-5809-31104EE5E9C0}"/>
              </a:ext>
            </a:extLst>
          </p:cNvPr>
          <p:cNvSpPr txBox="1"/>
          <p:nvPr/>
        </p:nvSpPr>
        <p:spPr>
          <a:xfrm>
            <a:off x="1656202" y="5529793"/>
            <a:ext cx="94753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Not Ok </a:t>
            </a:r>
            <a:endParaRPr lang="en-IN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3E6AD9C-BCF2-764A-5809-31104EE5E9C0}"/>
              </a:ext>
            </a:extLst>
          </p:cNvPr>
          <p:cNvSpPr txBox="1"/>
          <p:nvPr/>
        </p:nvSpPr>
        <p:spPr>
          <a:xfrm>
            <a:off x="5383061" y="5272933"/>
            <a:ext cx="947532" cy="30777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Ok </a:t>
            </a:r>
            <a:endParaRPr lang="en-IN" sz="1400" dirty="0"/>
          </a:p>
        </p:txBody>
      </p:sp>
      <p:graphicFrame>
        <p:nvGraphicFramePr>
          <p:cNvPr id="11" name="Table 10">
            <a:extLst>
              <a:ext uri="{FF2B5EF4-FFF2-40B4-BE49-F238E27FC236}">
                <a16:creationId xmlns="" xmlns:a16="http://schemas.microsoft.com/office/drawing/2014/main" id="{50DF43EA-A705-6902-ABF8-A4A25A4B172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88849" y="1188721"/>
          <a:ext cx="8970347" cy="5453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8816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9191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4306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63461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5888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588840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588840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58884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58884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  <a:gridCol w="720013">
                  <a:extLst>
                    <a:ext uri="{9D8B030D-6E8A-4147-A177-3AD203B41FA5}">
                      <a16:colId xmlns="" xmlns:a16="http://schemas.microsoft.com/office/drawing/2014/main" val="20009"/>
                    </a:ext>
                  </a:extLst>
                </a:gridCol>
                <a:gridCol w="580883">
                  <a:extLst>
                    <a:ext uri="{9D8B030D-6E8A-4147-A177-3AD203B41FA5}">
                      <a16:colId xmlns="" xmlns:a16="http://schemas.microsoft.com/office/drawing/2014/main" val="20010"/>
                    </a:ext>
                  </a:extLst>
                </a:gridCol>
                <a:gridCol w="629288">
                  <a:extLst>
                    <a:ext uri="{9D8B030D-6E8A-4147-A177-3AD203B41FA5}">
                      <a16:colId xmlns="" xmlns:a16="http://schemas.microsoft.com/office/drawing/2014/main" val="20011"/>
                    </a:ext>
                  </a:extLst>
                </a:gridCol>
                <a:gridCol w="738204">
                  <a:extLst>
                    <a:ext uri="{9D8B030D-6E8A-4147-A177-3AD203B41FA5}">
                      <a16:colId xmlns="" xmlns:a16="http://schemas.microsoft.com/office/drawing/2014/main" val="20012"/>
                    </a:ext>
                  </a:extLst>
                </a:gridCol>
              </a:tblGrid>
              <a:tr h="306602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Mfg. Month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Jan.24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Feb.24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1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Mar.24</a:t>
                      </a:r>
                      <a:endParaRPr lang="en-US" sz="11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 smtClean="0">
                          <a:effectLst/>
                        </a:rPr>
                        <a:t>Apr.24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 smtClean="0">
                          <a:effectLst/>
                        </a:rPr>
                        <a:t>May.24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 smtClean="0">
                          <a:effectLst/>
                        </a:rPr>
                        <a:t>Jun.24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 smtClean="0">
                          <a:effectLst/>
                        </a:rPr>
                        <a:t>Jul.24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 smtClean="0">
                          <a:effectLst/>
                        </a:rPr>
                        <a:t>Aug.24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>
                          <a:effectLst/>
                        </a:rPr>
                        <a:t>Sept. </a:t>
                      </a:r>
                      <a:r>
                        <a:rPr lang="en-US" sz="1500" u="none" strike="noStrike" dirty="0" smtClean="0">
                          <a:effectLst/>
                        </a:rPr>
                        <a:t>24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 smtClean="0">
                          <a:effectLst/>
                        </a:rPr>
                        <a:t>Oct.24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 dirty="0" smtClean="0">
                          <a:effectLst/>
                        </a:rPr>
                        <a:t>Nov.24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2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Dec.24</a:t>
                      </a:r>
                      <a:endParaRPr lang="en-US" sz="12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8760"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u="none" strike="noStrike">
                          <a:effectLst/>
                        </a:rPr>
                        <a:t>Rejected qty. in nos. </a:t>
                      </a:r>
                      <a:endParaRPr lang="en-US" sz="15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>
                          <a:effectLst/>
                          <a:latin typeface="Arial" panose="020B0604020202020204" pitchFamily="34" charset="0"/>
                        </a:rPr>
                        <a:t>0</a:t>
                      </a: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377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5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0</a:t>
                      </a:r>
                      <a:endParaRPr kumimoji="0" lang="en-US" sz="1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0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1500" b="0" i="0" u="none" strike="noStrike" dirty="0" smtClean="0">
                          <a:effectLst/>
                          <a:latin typeface="Arial" panose="020B0604020202020204" pitchFamily="34" charset="0"/>
                        </a:rPr>
                        <a:t>525</a:t>
                      </a:r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en-US" sz="15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351" marR="6351" marT="635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4" name="TextBox 5">
            <a:extLst>
              <a:ext uri="{FF2B5EF4-FFF2-40B4-BE49-F238E27FC236}">
                <a16:creationId xmlns="" xmlns:a16="http://schemas.microsoft.com/office/drawing/2014/main" id="{27F0DADA-FCAE-C8DC-57AD-1D041725F5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49" y="836784"/>
            <a:ext cx="4328160" cy="33855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t" hangingPunct="1">
              <a:defRPr/>
            </a:pPr>
            <a:r>
              <a:rPr lang="en-US" sz="1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Rejection Quantity – month wise</a:t>
            </a:r>
            <a:endParaRPr lang="en-US" sz="1600" dirty="0">
              <a:solidFill>
                <a:srgbClr val="002060"/>
              </a:solidFill>
              <a:latin typeface="Calibri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849" y="3022005"/>
            <a:ext cx="1786256" cy="19852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1640" y="2762982"/>
            <a:ext cx="3210373" cy="2479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28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308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Set Up Approval Updated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61061" y="985148"/>
            <a:ext cx="6720029" cy="5125577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98302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308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Calibri"/>
                <a:cs typeface="Calibri"/>
              </a:rPr>
              <a:t>Q alert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622" y="877898"/>
            <a:ext cx="6448620" cy="535536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44771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172989" y="2886021"/>
            <a:ext cx="3366655" cy="578882"/>
          </a:xfrm>
          <a:prstGeom prst="roundRect">
            <a:avLst/>
          </a:prstGeom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>
                <a:latin typeface="+mn-lt"/>
              </a:rPr>
              <a:t>Thank You !</a:t>
            </a:r>
            <a:endParaRPr lang="en-US" sz="2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186227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">
            <a:extLst>
              <a:ext uri="{FF2B5EF4-FFF2-40B4-BE49-F238E27FC236}">
                <a16:creationId xmlns="" xmlns:a16="http://schemas.microsoft.com/office/drawing/2014/main" id="{1A5A8DCA-C52E-4592-B698-5CD31AE6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56" y="226839"/>
            <a:ext cx="2743200" cy="400616"/>
          </a:xfrm>
        </p:spPr>
        <p:txBody>
          <a:bodyPr>
            <a:no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Process Flow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2077" name="Line 14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" y="361950"/>
            <a:ext cx="152400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0939" y="876300"/>
            <a:ext cx="3865418" cy="5665816"/>
          </a:xfrm>
          <a:prstGeom prst="rect">
            <a:avLst/>
          </a:prstGeom>
        </p:spPr>
      </p:pic>
      <p:sp>
        <p:nvSpPr>
          <p:cNvPr id="89" name="Rounded Rectangle 88"/>
          <p:cNvSpPr/>
          <p:nvPr/>
        </p:nvSpPr>
        <p:spPr>
          <a:xfrm>
            <a:off x="2464725" y="5419898"/>
            <a:ext cx="3445624" cy="266007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 w="28575">
                <a:solidFill>
                  <a:srgbClr val="FF0000"/>
                </a:solidFill>
              </a:ln>
            </a:endParaRPr>
          </a:p>
        </p:txBody>
      </p:sp>
      <p:pic>
        <p:nvPicPr>
          <p:cNvPr id="90" name="Picture 8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92239" y="2801388"/>
            <a:ext cx="5145009" cy="694359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cxnSp>
        <p:nvCxnSpPr>
          <p:cNvPr id="92" name="Straight Arrow Connector 91"/>
          <p:cNvCxnSpPr/>
          <p:nvPr/>
        </p:nvCxnSpPr>
        <p:spPr>
          <a:xfrm flipH="1">
            <a:off x="3616036" y="3350029"/>
            <a:ext cx="2876204" cy="20698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7" name="AutoShape 1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790575"/>
            <a:ext cx="609600" cy="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 type="triangle" w="med" len="med"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541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="" xmlns:a16="http://schemas.microsoft.com/office/drawing/2014/main" id="{61F0F710-A078-4345-84D2-85A21B85AE6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945628"/>
              </p:ext>
            </p:extLst>
          </p:nvPr>
        </p:nvGraphicFramePr>
        <p:xfrm>
          <a:off x="1169507" y="896241"/>
          <a:ext cx="10566402" cy="5427636"/>
        </p:xfrm>
        <a:graphic>
          <a:graphicData uri="http://schemas.openxmlformats.org/drawingml/2006/table">
            <a:tbl>
              <a:tblPr/>
              <a:tblGrid>
                <a:gridCol w="754743">
                  <a:extLst>
                    <a:ext uri="{9D8B030D-6E8A-4147-A177-3AD203B41FA5}">
                      <a16:colId xmlns="" xmlns:a16="http://schemas.microsoft.com/office/drawing/2014/main" val="1352422686"/>
                    </a:ext>
                  </a:extLst>
                </a:gridCol>
                <a:gridCol w="754743">
                  <a:extLst>
                    <a:ext uri="{9D8B030D-6E8A-4147-A177-3AD203B41FA5}">
                      <a16:colId xmlns="" xmlns:a16="http://schemas.microsoft.com/office/drawing/2014/main" val="1097440725"/>
                    </a:ext>
                  </a:extLst>
                </a:gridCol>
                <a:gridCol w="754743">
                  <a:extLst>
                    <a:ext uri="{9D8B030D-6E8A-4147-A177-3AD203B41FA5}">
                      <a16:colId xmlns="" xmlns:a16="http://schemas.microsoft.com/office/drawing/2014/main" val="1751440652"/>
                    </a:ext>
                  </a:extLst>
                </a:gridCol>
                <a:gridCol w="754743">
                  <a:extLst>
                    <a:ext uri="{9D8B030D-6E8A-4147-A177-3AD203B41FA5}">
                      <a16:colId xmlns="" xmlns:a16="http://schemas.microsoft.com/office/drawing/2014/main" val="1018944471"/>
                    </a:ext>
                  </a:extLst>
                </a:gridCol>
                <a:gridCol w="754743">
                  <a:extLst>
                    <a:ext uri="{9D8B030D-6E8A-4147-A177-3AD203B41FA5}">
                      <a16:colId xmlns="" xmlns:a16="http://schemas.microsoft.com/office/drawing/2014/main" val="3260786873"/>
                    </a:ext>
                  </a:extLst>
                </a:gridCol>
                <a:gridCol w="754743">
                  <a:extLst>
                    <a:ext uri="{9D8B030D-6E8A-4147-A177-3AD203B41FA5}">
                      <a16:colId xmlns="" xmlns:a16="http://schemas.microsoft.com/office/drawing/2014/main" val="1198753306"/>
                    </a:ext>
                  </a:extLst>
                </a:gridCol>
                <a:gridCol w="754743">
                  <a:extLst>
                    <a:ext uri="{9D8B030D-6E8A-4147-A177-3AD203B41FA5}">
                      <a16:colId xmlns="" xmlns:a16="http://schemas.microsoft.com/office/drawing/2014/main" val="4111247254"/>
                    </a:ext>
                  </a:extLst>
                </a:gridCol>
                <a:gridCol w="754743">
                  <a:extLst>
                    <a:ext uri="{9D8B030D-6E8A-4147-A177-3AD203B41FA5}">
                      <a16:colId xmlns="" xmlns:a16="http://schemas.microsoft.com/office/drawing/2014/main" val="3239001575"/>
                    </a:ext>
                  </a:extLst>
                </a:gridCol>
                <a:gridCol w="754743">
                  <a:extLst>
                    <a:ext uri="{9D8B030D-6E8A-4147-A177-3AD203B41FA5}">
                      <a16:colId xmlns="" xmlns:a16="http://schemas.microsoft.com/office/drawing/2014/main" val="1693154077"/>
                    </a:ext>
                  </a:extLst>
                </a:gridCol>
                <a:gridCol w="754743">
                  <a:extLst>
                    <a:ext uri="{9D8B030D-6E8A-4147-A177-3AD203B41FA5}">
                      <a16:colId xmlns="" xmlns:a16="http://schemas.microsoft.com/office/drawing/2014/main" val="941189262"/>
                    </a:ext>
                  </a:extLst>
                </a:gridCol>
                <a:gridCol w="754743">
                  <a:extLst>
                    <a:ext uri="{9D8B030D-6E8A-4147-A177-3AD203B41FA5}">
                      <a16:colId xmlns="" xmlns:a16="http://schemas.microsoft.com/office/drawing/2014/main" val="2164038361"/>
                    </a:ext>
                  </a:extLst>
                </a:gridCol>
                <a:gridCol w="754743">
                  <a:extLst>
                    <a:ext uri="{9D8B030D-6E8A-4147-A177-3AD203B41FA5}">
                      <a16:colId xmlns="" xmlns:a16="http://schemas.microsoft.com/office/drawing/2014/main" val="1008074031"/>
                    </a:ext>
                  </a:extLst>
                </a:gridCol>
                <a:gridCol w="754743">
                  <a:extLst>
                    <a:ext uri="{9D8B030D-6E8A-4147-A177-3AD203B41FA5}">
                      <a16:colId xmlns="" xmlns:a16="http://schemas.microsoft.com/office/drawing/2014/main" val="2996739617"/>
                    </a:ext>
                  </a:extLst>
                </a:gridCol>
                <a:gridCol w="754743">
                  <a:extLst>
                    <a:ext uri="{9D8B030D-6E8A-4147-A177-3AD203B41FA5}">
                      <a16:colId xmlns="" xmlns:a16="http://schemas.microsoft.com/office/drawing/2014/main" val="393907350"/>
                    </a:ext>
                  </a:extLst>
                </a:gridCol>
              </a:tblGrid>
              <a:tr h="2267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Defect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– M16 Tight</a:t>
                      </a:r>
                      <a:r>
                        <a:rPr lang="en-US" sz="11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100" b="1" i="0" u="none" strike="noStrike">
                          <a:solidFill>
                            <a:srgbClr val="FF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85904923"/>
                  </a:ext>
                </a:extLst>
              </a:tr>
              <a:tr h="23806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644618219"/>
                  </a:ext>
                </a:extLst>
              </a:tr>
              <a:tr h="226726"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33544769"/>
                  </a:ext>
                </a:extLst>
              </a:tr>
              <a:tr h="30608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9537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9537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 dirty="0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9537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050" b="1" i="0" u="none" strike="noStrike">
                          <a:solidFill>
                            <a:srgbClr val="953735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050" b="1" i="0" u="none" strike="noStrike">
                          <a:solidFill>
                            <a:srgbClr val="008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174484992"/>
                  </a:ext>
                </a:extLst>
              </a:tr>
              <a:tr h="359032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Unskilled Operator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Cycle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control electrical limit switch not working 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Chamfer Cartage moved back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55998171"/>
                  </a:ext>
                </a:extLst>
              </a:tr>
              <a:tr h="226726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154836"/>
                  </a:ext>
                </a:extLst>
              </a:tr>
              <a:tr h="356369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Less awareness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Dust build up on switch &amp; Dog control area 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>
                        <a:solidFill>
                          <a:srgbClr val="9537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9537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>
                        <a:solidFill>
                          <a:srgbClr val="953735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Resting Bolt not used to cartage  </a:t>
                      </a:r>
                      <a:endParaRPr lang="en-US" sz="1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0474246"/>
                  </a:ext>
                </a:extLst>
              </a:tr>
              <a:tr h="226726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395027556"/>
                  </a:ext>
                </a:extLst>
              </a:tr>
              <a:tr h="226726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Training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 new operators 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Not cleaned regularly 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Tool using training to operators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33412203"/>
                  </a:ext>
                </a:extLst>
              </a:tr>
              <a:tr h="0"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44867055"/>
                  </a:ext>
                </a:extLst>
              </a:tr>
              <a:tr h="226726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653364751"/>
                  </a:ext>
                </a:extLst>
              </a:tr>
              <a:tr h="307109"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New operator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n-US" sz="1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Not</a:t>
                      </a:r>
                      <a:r>
                        <a:rPr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 aligned to </a:t>
                      </a:r>
                      <a:r>
                        <a:rPr lang="en-US" sz="1000" b="0" i="0" u="none" strike="noStrike" kern="1200" baseline="0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to</a:t>
                      </a:r>
                      <a:r>
                        <a:rPr lang="en-US" sz="1000" b="0" i="0" u="none" strike="noStrike" kern="1200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JH Sheet  </a:t>
                      </a:r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1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Check point not aligned in set up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391838025"/>
                  </a:ext>
                </a:extLst>
              </a:tr>
              <a:tr h="226726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438204528"/>
                  </a:ext>
                </a:extLst>
              </a:tr>
              <a:tr h="356370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L4 Level person will be deployed with training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Limit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switch &amp; controlling dog to be address in JH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008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Check point to be address in Set up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97743126"/>
                  </a:ext>
                </a:extLst>
              </a:tr>
              <a:tr h="226726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292966361"/>
                  </a:ext>
                </a:extLst>
              </a:tr>
              <a:tr h="226726"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Marking on each part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Addressed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 JH Sheet .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2"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Marking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to each part at chamfer point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1207860"/>
                  </a:ext>
                </a:extLst>
              </a:tr>
              <a:tr h="76635"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 v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726115517"/>
                  </a:ext>
                </a:extLst>
              </a:tr>
              <a:tr h="226726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693249478"/>
                  </a:ext>
                </a:extLst>
              </a:tr>
              <a:tr h="300764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inspection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record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Daily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record of JH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Set up record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78150890"/>
                  </a:ext>
                </a:extLst>
              </a:tr>
              <a:tr h="226726"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3096008681"/>
                  </a:ext>
                </a:extLst>
              </a:tr>
              <a:tr h="405061"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Final inspection check sheet updated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Jh</a:t>
                      </a:r>
                      <a:r>
                        <a:rPr lang="en-US" sz="10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sheet updated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endParaRPr lang="en-US" sz="10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/>
                      <a:endParaRPr lang="en-US" sz="1050" b="1" i="0" u="none" strike="noStrike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en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CP Updated </a:t>
                      </a:r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42398068"/>
                  </a:ext>
                </a:extLst>
              </a:tr>
            </a:tbl>
          </a:graphicData>
        </a:graphic>
      </p:graphicFrame>
      <p:sp>
        <p:nvSpPr>
          <p:cNvPr id="5" name="TextBox 3">
            <a:extLst>
              <a:ext uri="{FF2B5EF4-FFF2-40B4-BE49-F238E27FC236}">
                <a16:creationId xmlns="" xmlns:a16="http://schemas.microsoft.com/office/drawing/2014/main" id="{00000000-0008-0000-0000-000002000000}"/>
              </a:ext>
            </a:extLst>
          </p:cNvPr>
          <p:cNvSpPr txBox="1"/>
          <p:nvPr/>
        </p:nvSpPr>
        <p:spPr>
          <a:xfrm>
            <a:off x="1169507" y="1464238"/>
            <a:ext cx="1593873" cy="30389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  <a:round/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Man</a:t>
            </a:r>
          </a:p>
        </p:txBody>
      </p:sp>
      <p:sp>
        <p:nvSpPr>
          <p:cNvPr id="6" name="TextBox 3">
            <a:extLst>
              <a:ext uri="{FF2B5EF4-FFF2-40B4-BE49-F238E27FC236}">
                <a16:creationId xmlns="" xmlns:a16="http://schemas.microsoft.com/office/drawing/2014/main" id="{00000000-0008-0000-0000-000007000000}"/>
              </a:ext>
            </a:extLst>
          </p:cNvPr>
          <p:cNvSpPr txBox="1"/>
          <p:nvPr/>
        </p:nvSpPr>
        <p:spPr>
          <a:xfrm>
            <a:off x="3397360" y="1455019"/>
            <a:ext cx="1556222" cy="28052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Machine</a:t>
            </a:r>
          </a:p>
        </p:txBody>
      </p:sp>
      <p:sp>
        <p:nvSpPr>
          <p:cNvPr id="7" name="TextBox 3">
            <a:extLst>
              <a:ext uri="{FF2B5EF4-FFF2-40B4-BE49-F238E27FC236}">
                <a16:creationId xmlns="" xmlns:a16="http://schemas.microsoft.com/office/drawing/2014/main" id="{00000000-0008-0000-0000-000008000000}"/>
              </a:ext>
            </a:extLst>
          </p:cNvPr>
          <p:cNvSpPr txBox="1"/>
          <p:nvPr/>
        </p:nvSpPr>
        <p:spPr>
          <a:xfrm>
            <a:off x="5673822" y="1475926"/>
            <a:ext cx="1581322" cy="2805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Method</a:t>
            </a:r>
          </a:p>
        </p:txBody>
      </p:sp>
      <p:sp>
        <p:nvSpPr>
          <p:cNvPr id="8" name="TextBox 3">
            <a:extLst>
              <a:ext uri="{FF2B5EF4-FFF2-40B4-BE49-F238E27FC236}">
                <a16:creationId xmlns="" xmlns:a16="http://schemas.microsoft.com/office/drawing/2014/main" id="{00000000-0008-0000-0000-000009000000}"/>
              </a:ext>
            </a:extLst>
          </p:cNvPr>
          <p:cNvSpPr txBox="1"/>
          <p:nvPr/>
        </p:nvSpPr>
        <p:spPr>
          <a:xfrm>
            <a:off x="7903203" y="1464238"/>
            <a:ext cx="1581322" cy="30389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Material</a:t>
            </a:r>
          </a:p>
        </p:txBody>
      </p:sp>
      <p:sp>
        <p:nvSpPr>
          <p:cNvPr id="9" name="TextBox 3">
            <a:extLst>
              <a:ext uri="{FF2B5EF4-FFF2-40B4-BE49-F238E27FC236}">
                <a16:creationId xmlns="" xmlns:a16="http://schemas.microsoft.com/office/drawing/2014/main" id="{00000000-0008-0000-0000-00000A000000}"/>
              </a:ext>
            </a:extLst>
          </p:cNvPr>
          <p:cNvSpPr txBox="1"/>
          <p:nvPr/>
        </p:nvSpPr>
        <p:spPr>
          <a:xfrm>
            <a:off x="10218844" y="1487614"/>
            <a:ext cx="1478575" cy="28052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Tooling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="" xmlns:a16="http://schemas.microsoft.com/office/drawing/2014/main" id="{00000000-0008-0000-0000-00000C000000}"/>
              </a:ext>
            </a:extLst>
          </p:cNvPr>
          <p:cNvSpPr txBox="1"/>
          <p:nvPr/>
        </p:nvSpPr>
        <p:spPr>
          <a:xfrm>
            <a:off x="39041" y="1022019"/>
            <a:ext cx="933450" cy="171450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Defect</a:t>
            </a:r>
          </a:p>
        </p:txBody>
      </p:sp>
      <p:sp>
        <p:nvSpPr>
          <p:cNvPr id="11" name="TextBox 3">
            <a:extLst>
              <a:ext uri="{FF2B5EF4-FFF2-40B4-BE49-F238E27FC236}">
                <a16:creationId xmlns="" xmlns:a16="http://schemas.microsoft.com/office/drawing/2014/main" id="{00000000-0008-0000-0000-00000D000000}"/>
              </a:ext>
            </a:extLst>
          </p:cNvPr>
          <p:cNvSpPr txBox="1"/>
          <p:nvPr/>
        </p:nvSpPr>
        <p:spPr>
          <a:xfrm>
            <a:off x="27165" y="1907645"/>
            <a:ext cx="933450" cy="266700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Cause (Subdivision)</a:t>
            </a:r>
          </a:p>
        </p:txBody>
      </p:sp>
      <p:sp>
        <p:nvSpPr>
          <p:cNvPr id="12" name="TextBox 3">
            <a:extLst>
              <a:ext uri="{FF2B5EF4-FFF2-40B4-BE49-F238E27FC236}">
                <a16:creationId xmlns="" xmlns:a16="http://schemas.microsoft.com/office/drawing/2014/main" id="{00000000-0008-0000-0000-00000E000000}"/>
              </a:ext>
            </a:extLst>
          </p:cNvPr>
          <p:cNvSpPr txBox="1"/>
          <p:nvPr/>
        </p:nvSpPr>
        <p:spPr>
          <a:xfrm>
            <a:off x="14285" y="2531868"/>
            <a:ext cx="904875" cy="190500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0" cap="none" spc="0" normalizeH="0" baseline="0" noProof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Why</a:t>
            </a:r>
          </a:p>
        </p:txBody>
      </p:sp>
      <p:sp>
        <p:nvSpPr>
          <p:cNvPr id="13" name="TextBox 3">
            <a:extLst>
              <a:ext uri="{FF2B5EF4-FFF2-40B4-BE49-F238E27FC236}">
                <a16:creationId xmlns="" xmlns:a16="http://schemas.microsoft.com/office/drawing/2014/main" id="{00000000-0008-0000-0000-00000F000000}"/>
              </a:ext>
            </a:extLst>
          </p:cNvPr>
          <p:cNvSpPr txBox="1"/>
          <p:nvPr/>
        </p:nvSpPr>
        <p:spPr>
          <a:xfrm>
            <a:off x="0" y="1475926"/>
            <a:ext cx="1047751" cy="266700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Contributing factor (4M+1T)</a:t>
            </a:r>
          </a:p>
        </p:txBody>
      </p:sp>
      <p:sp>
        <p:nvSpPr>
          <p:cNvPr id="14" name="TextBox 3">
            <a:extLst>
              <a:ext uri="{FF2B5EF4-FFF2-40B4-BE49-F238E27FC236}">
                <a16:creationId xmlns="" xmlns:a16="http://schemas.microsoft.com/office/drawing/2014/main" id="{00000000-0008-0000-0000-000010000000}"/>
              </a:ext>
            </a:extLst>
          </p:cNvPr>
          <p:cNvSpPr txBox="1"/>
          <p:nvPr/>
        </p:nvSpPr>
        <p:spPr>
          <a:xfrm>
            <a:off x="51046" y="4326980"/>
            <a:ext cx="1019175" cy="161925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Countermeasure</a:t>
            </a:r>
          </a:p>
        </p:txBody>
      </p:sp>
      <p:sp>
        <p:nvSpPr>
          <p:cNvPr id="16" name="TextBox 3">
            <a:extLst>
              <a:ext uri="{FF2B5EF4-FFF2-40B4-BE49-F238E27FC236}">
                <a16:creationId xmlns="" xmlns:a16="http://schemas.microsoft.com/office/drawing/2014/main" id="{00000000-0008-0000-0000-000012000000}"/>
              </a:ext>
            </a:extLst>
          </p:cNvPr>
          <p:cNvSpPr txBox="1"/>
          <p:nvPr/>
        </p:nvSpPr>
        <p:spPr>
          <a:xfrm>
            <a:off x="14285" y="5429746"/>
            <a:ext cx="1092699" cy="232470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Sustenance Action</a:t>
            </a:r>
          </a:p>
        </p:txBody>
      </p: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1A5A8DCA-C52E-4592-B698-5CD31AE6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2754" y="199939"/>
            <a:ext cx="9080859" cy="400616"/>
          </a:xfrm>
        </p:spPr>
        <p:txBody>
          <a:bodyPr>
            <a:no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  <a:latin typeface="+mn-lt"/>
                <a:cs typeface="Arial" pitchFamily="34" charset="0"/>
              </a:rPr>
              <a:t>FTA (Fault Tree Analysis)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extBox 3">
            <a:extLst>
              <a:ext uri="{FF2B5EF4-FFF2-40B4-BE49-F238E27FC236}">
                <a16:creationId xmlns="" xmlns:a16="http://schemas.microsoft.com/office/drawing/2014/main" id="{09ED9A1B-C9AE-F11B-CA41-62DE47D2DA7E}"/>
              </a:ext>
            </a:extLst>
          </p:cNvPr>
          <p:cNvSpPr txBox="1"/>
          <p:nvPr/>
        </p:nvSpPr>
        <p:spPr>
          <a:xfrm>
            <a:off x="27165" y="3070900"/>
            <a:ext cx="1019175" cy="266700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Current Control (Spec)</a:t>
            </a:r>
          </a:p>
        </p:txBody>
      </p:sp>
      <p:sp>
        <p:nvSpPr>
          <p:cNvPr id="15" name="TextBox 3">
            <a:extLst>
              <a:ext uri="{FF2B5EF4-FFF2-40B4-BE49-F238E27FC236}">
                <a16:creationId xmlns="" xmlns:a16="http://schemas.microsoft.com/office/drawing/2014/main" id="{D03FFBBA-FE98-3CDA-1020-636CAFB67D3B}"/>
              </a:ext>
            </a:extLst>
          </p:cNvPr>
          <p:cNvSpPr txBox="1"/>
          <p:nvPr/>
        </p:nvSpPr>
        <p:spPr>
          <a:xfrm>
            <a:off x="14285" y="3689814"/>
            <a:ext cx="1092699" cy="288634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Actual observation  (during Gemba)</a:t>
            </a:r>
          </a:p>
        </p:txBody>
      </p:sp>
      <p:sp>
        <p:nvSpPr>
          <p:cNvPr id="18" name="TextBox 3">
            <a:extLst>
              <a:ext uri="{FF2B5EF4-FFF2-40B4-BE49-F238E27FC236}">
                <a16:creationId xmlns="" xmlns:a16="http://schemas.microsoft.com/office/drawing/2014/main" id="{067A02FB-F266-2A7A-4F80-239EC9A20C93}"/>
              </a:ext>
            </a:extLst>
          </p:cNvPr>
          <p:cNvSpPr txBox="1"/>
          <p:nvPr/>
        </p:nvSpPr>
        <p:spPr>
          <a:xfrm>
            <a:off x="0" y="4829659"/>
            <a:ext cx="1038205" cy="232470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81043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1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Preventive Action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791C58E5-950D-D95C-F19D-774C5E93531E}"/>
              </a:ext>
            </a:extLst>
          </p:cNvPr>
          <p:cNvSpPr txBox="1"/>
          <p:nvPr/>
        </p:nvSpPr>
        <p:spPr>
          <a:xfrm>
            <a:off x="73524" y="5995443"/>
            <a:ext cx="1019175" cy="288634"/>
          </a:xfrm>
          <a:prstGeom prst="rect">
            <a:avLst/>
          </a:prstGeom>
          <a:solidFill>
            <a:srgbClr val="FFC000"/>
          </a:solidFill>
          <a:ln>
            <a:solidFill>
              <a:sysClr val="windowText" lastClr="000000"/>
            </a:solidFill>
          </a:ln>
          <a:effectLst/>
        </p:spPr>
        <p:txBody>
          <a:bodyPr wrap="square" rtlCol="0" anchor="ctr">
            <a:noAutofit/>
          </a:bodyPr>
          <a:lstStyle>
            <a:defPPr>
              <a:defRPr lang="en-US"/>
            </a:defPPr>
            <a:lvl1pPr marR="0" lvl="0" indent="0" algn="ctr" defTabSz="810433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900" b="1" i="0" u="none" strike="noStrike" kern="0" cap="none" spc="0" normalizeH="0" baseline="0">
                <a:ln>
                  <a:noFill/>
                </a:ln>
                <a:effectLst/>
                <a:uLnTx/>
                <a:uFillTx/>
                <a:latin typeface="Calibri" panose="020F0502020204030204"/>
              </a:defRPr>
            </a:lvl1pPr>
            <a:lvl2pPr indent="0">
              <a:defRPr sz="1100"/>
            </a:lvl2pPr>
            <a:lvl3pPr indent="0">
              <a:defRPr sz="1100"/>
            </a:lvl3pPr>
            <a:lvl4pPr indent="0">
              <a:defRPr sz="1100"/>
            </a:lvl4pPr>
            <a:lvl5pPr indent="0">
              <a:defRPr sz="1100"/>
            </a:lvl5pPr>
            <a:lvl6pPr indent="0">
              <a:defRPr sz="1100"/>
            </a:lvl6pPr>
            <a:lvl7pPr indent="0">
              <a:defRPr sz="1100"/>
            </a:lvl7pPr>
            <a:lvl8pPr indent="0">
              <a:defRPr sz="1100"/>
            </a:lvl8pPr>
            <a:lvl9pPr indent="0">
              <a:defRPr sz="1100"/>
            </a:lvl9pPr>
          </a:lstStyle>
          <a:p>
            <a:r>
              <a:rPr lang="en-US" dirty="0"/>
              <a:t>Document reference </a:t>
            </a:r>
            <a:endParaRPr lang="en-IN" dirty="0"/>
          </a:p>
        </p:txBody>
      </p:sp>
      <p:graphicFrame>
        <p:nvGraphicFramePr>
          <p:cNvPr id="25" name="Object 24">
            <a:extLst>
              <a:ext uri="{FF2B5EF4-FFF2-40B4-BE49-F238E27FC236}">
                <a16:creationId xmlns="" xmlns:a16="http://schemas.microsoft.com/office/drawing/2014/main" id="{613C8992-7704-5917-95C6-DCB070970E86}"/>
              </a:ext>
            </a:extLst>
          </p:cNvPr>
          <p:cNvGraphicFramePr>
            <a:graphicFrameLocks noChangeAspect="1"/>
          </p:cNvGraphicFramePr>
          <p:nvPr>
            <p:extLst/>
          </p:nvPr>
        </p:nvGraphicFramePr>
        <p:xfrm>
          <a:off x="11398649" y="951039"/>
          <a:ext cx="744747" cy="53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" name="Worksheet" showAsIcon="1" r:id="rId3" imgW="381071" imgH="792259" progId="Excel.Sheet.12">
                  <p:embed/>
                </p:oleObj>
              </mc:Choice>
              <mc:Fallback>
                <p:oleObj name="Worksheet" showAsIcon="1" r:id="rId3" imgW="381071" imgH="792259" progId="Excel.Sheet.12">
                  <p:embed/>
                  <p:pic>
                    <p:nvPicPr>
                      <p:cNvPr id="25" name="Object 24">
                        <a:extLst>
                          <a:ext uri="{FF2B5EF4-FFF2-40B4-BE49-F238E27FC236}">
                            <a16:creationId xmlns="" xmlns:a16="http://schemas.microsoft.com/office/drawing/2014/main" id="{613C8992-7704-5917-95C6-DCB070970E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398649" y="951039"/>
                        <a:ext cx="744747" cy="5365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08966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08243" y="58552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Corrective Action sheet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30261FF6-C7D9-4277-8B68-B6F1A68BE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342297"/>
              </p:ext>
            </p:extLst>
          </p:nvPr>
        </p:nvGraphicFramePr>
        <p:xfrm>
          <a:off x="94370" y="719209"/>
          <a:ext cx="12003260" cy="3996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1004">
                  <a:extLst>
                    <a:ext uri="{9D8B030D-6E8A-4147-A177-3AD203B41FA5}">
                      <a16:colId xmlns="" xmlns:a16="http://schemas.microsoft.com/office/drawing/2014/main" val="976165809"/>
                    </a:ext>
                  </a:extLst>
                </a:gridCol>
                <a:gridCol w="954156">
                  <a:extLst>
                    <a:ext uri="{9D8B030D-6E8A-4147-A177-3AD203B41FA5}">
                      <a16:colId xmlns="" xmlns:a16="http://schemas.microsoft.com/office/drawing/2014/main" val="1670605009"/>
                    </a:ext>
                  </a:extLst>
                </a:gridCol>
                <a:gridCol w="397566">
                  <a:extLst>
                    <a:ext uri="{9D8B030D-6E8A-4147-A177-3AD203B41FA5}">
                      <a16:colId xmlns="" xmlns:a16="http://schemas.microsoft.com/office/drawing/2014/main" val="4253702927"/>
                    </a:ext>
                  </a:extLst>
                </a:gridCol>
                <a:gridCol w="1615622">
                  <a:extLst>
                    <a:ext uri="{9D8B030D-6E8A-4147-A177-3AD203B41FA5}">
                      <a16:colId xmlns="" xmlns:a16="http://schemas.microsoft.com/office/drawing/2014/main" val="2237263756"/>
                    </a:ext>
                  </a:extLst>
                </a:gridCol>
                <a:gridCol w="1750430">
                  <a:extLst>
                    <a:ext uri="{9D8B030D-6E8A-4147-A177-3AD203B41FA5}">
                      <a16:colId xmlns="" xmlns:a16="http://schemas.microsoft.com/office/drawing/2014/main" val="2372378209"/>
                    </a:ext>
                  </a:extLst>
                </a:gridCol>
                <a:gridCol w="1179443">
                  <a:extLst>
                    <a:ext uri="{9D8B030D-6E8A-4147-A177-3AD203B41FA5}">
                      <a16:colId xmlns="" xmlns:a16="http://schemas.microsoft.com/office/drawing/2014/main" val="339848564"/>
                    </a:ext>
                  </a:extLst>
                </a:gridCol>
                <a:gridCol w="1221382">
                  <a:extLst>
                    <a:ext uri="{9D8B030D-6E8A-4147-A177-3AD203B41FA5}">
                      <a16:colId xmlns="" xmlns:a16="http://schemas.microsoft.com/office/drawing/2014/main" val="3311087302"/>
                    </a:ext>
                  </a:extLst>
                </a:gridCol>
                <a:gridCol w="965227">
                  <a:extLst>
                    <a:ext uri="{9D8B030D-6E8A-4147-A177-3AD203B41FA5}">
                      <a16:colId xmlns="" xmlns:a16="http://schemas.microsoft.com/office/drawing/2014/main" val="4229188327"/>
                    </a:ext>
                  </a:extLst>
                </a:gridCol>
                <a:gridCol w="984983">
                  <a:extLst>
                    <a:ext uri="{9D8B030D-6E8A-4147-A177-3AD203B41FA5}">
                      <a16:colId xmlns="" xmlns:a16="http://schemas.microsoft.com/office/drawing/2014/main" val="1288867312"/>
                    </a:ext>
                  </a:extLst>
                </a:gridCol>
                <a:gridCol w="1119561">
                  <a:extLst>
                    <a:ext uri="{9D8B030D-6E8A-4147-A177-3AD203B41FA5}">
                      <a16:colId xmlns="" xmlns:a16="http://schemas.microsoft.com/office/drawing/2014/main" val="975876589"/>
                    </a:ext>
                  </a:extLst>
                </a:gridCol>
                <a:gridCol w="1153886">
                  <a:extLst>
                    <a:ext uri="{9D8B030D-6E8A-4147-A177-3AD203B41FA5}">
                      <a16:colId xmlns="" xmlns:a16="http://schemas.microsoft.com/office/drawing/2014/main" val="839635838"/>
                    </a:ext>
                  </a:extLst>
                </a:gridCol>
              </a:tblGrid>
              <a:tr h="230725"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Part Name &amp;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number 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Defect Phenomena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Qty</a:t>
                      </a: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Root Cause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ari"/>
                        </a:rPr>
                        <a:t>Corrective Action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Calibari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Target date &amp; Status</a:t>
                      </a: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Preventive action</a:t>
                      </a: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Sustenance/ System action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Effectiveness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8237710"/>
                  </a:ext>
                </a:extLst>
              </a:tr>
              <a:tr h="323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Inspection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Cause 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Inspection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Cause 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0069978"/>
                  </a:ext>
                </a:extLst>
              </a:tr>
              <a:tr h="304675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+mn-lt"/>
                          <a:cs typeface="Calibri" pitchFamily="34" charset="0"/>
                        </a:rPr>
                        <a:t>UBA</a:t>
                      </a:r>
                      <a:r>
                        <a:rPr lang="en-US" sz="1200" b="0" baseline="0" dirty="0" smtClean="0">
                          <a:latin typeface="+mn-lt"/>
                          <a:cs typeface="Calibri" pitchFamily="34" charset="0"/>
                        </a:rPr>
                        <a:t> &amp; E101B </a:t>
                      </a:r>
                      <a:endParaRPr lang="en-US" sz="1200" b="0" dirty="0">
                        <a:latin typeface="+mn-lt"/>
                        <a:cs typeface="Calibri" pitchFamily="34" charset="0"/>
                      </a:endParaRPr>
                    </a:p>
                  </a:txBody>
                  <a:tcPr marL="31894" marR="7198" marT="81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Side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 bore back side chamfer 2X 10° Missing .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1894" marR="7198" marT="8124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22/525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9097" marR="69097" marT="38997" marB="389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W1: 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Side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 bore back side chamfer 2X 10° Missing 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W2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Not aware about defect .  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W3: 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Inspector 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Root Cause :</a:t>
                      </a:r>
                      <a:r>
                        <a:rPr lang="en-IN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Inspector 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New inspector was working this station . 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W1: 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Side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bore back chamfer missing 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W2: 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Chamfer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tool insert not worked in running .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W3: 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Cartage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of chamfer tool gone back side in running 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W4- Resting bolt not used for cartage movement .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Root </a:t>
                      </a: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Cause :</a:t>
                      </a:r>
                      <a:r>
                        <a:rPr lang="en-IN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Resting bolt to chamfer cartage not used .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a) Resting bolt to chamfer cartage not used 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Training given to inspectors &amp; Operator  . Q Alert Displayed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 smtClean="0">
                          <a:effectLst/>
                          <a:latin typeface="+mn-lt"/>
                        </a:rPr>
                        <a:t>b) All material at customer end cross checked Qty -525 nos 22 nos found suspected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 smtClean="0">
                          <a:effectLst/>
                          <a:latin typeface="+mn-lt"/>
                        </a:rPr>
                        <a:t>c) All material in WIP rechecked 250 nos 9 nos found suspected  .</a:t>
                      </a:r>
                      <a:endParaRPr lang="en-IN" sz="12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228600" marR="0" indent="-228600" algn="l" defTabSz="9507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Cartage resting bolt using started to chamfer tool .</a:t>
                      </a:r>
                    </a:p>
                    <a:p>
                      <a:pPr marL="228600" marR="0" indent="-228600" algn="l" defTabSz="9507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 Training given to operators .</a:t>
                      </a:r>
                    </a:p>
                    <a:p>
                      <a:pPr marL="228600" marR="0" indent="-228600" algn="l" defTabSz="9507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Its interlock with setup approval .</a:t>
                      </a:r>
                    </a:p>
                    <a:p>
                      <a:pPr marL="228600" marR="0" indent="-228600" algn="l" defTabSz="9507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Inspection side :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) 01.10.2024</a:t>
                      </a:r>
                      <a:endParaRPr lang="en-US" sz="1200" b="0" i="0" u="none" strike="noStrike" baseline="0" dirty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B &amp; C) 01.10.2024 Completed </a:t>
                      </a:r>
                      <a:endParaRPr lang="en-IN" sz="1200" b="0" i="0" u="none" strike="noStrike" baseline="0" dirty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Cause side 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) 01.10.2024 &amp; Completed </a:t>
                      </a:r>
                      <a:endParaRPr lang="en-US" sz="12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Inspection marking started at point of chamfer .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T. Date &amp; Status: 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01.10.2024&amp; Completed 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latin typeface="+mn-lt"/>
                          <a:cs typeface="Arial" pitchFamily="34" charset="0"/>
                        </a:rPr>
                        <a:t>Sustenance</a:t>
                      </a:r>
                      <a:r>
                        <a:rPr lang="en-US" sz="1200" b="1" i="0" u="none" strike="noStrike" baseline="0" dirty="0">
                          <a:latin typeface="+mn-lt"/>
                          <a:cs typeface="Arial" pitchFamily="34" charset="0"/>
                        </a:rPr>
                        <a:t> Side: </a:t>
                      </a:r>
                      <a:r>
                        <a:rPr lang="en-US" sz="1200" b="1" i="0" u="none" strike="noStrike" baseline="0" dirty="0" smtClean="0">
                          <a:latin typeface="+mn-lt"/>
                          <a:cs typeface="Arial" pitchFamily="34" charset="0"/>
                        </a:rPr>
                        <a:t>100% Inspection record </a:t>
                      </a: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>
                          <a:latin typeface="+mn-lt"/>
                          <a:cs typeface="Arial" pitchFamily="34" charset="0"/>
                        </a:rPr>
                        <a:t>System Side </a:t>
                      </a:r>
                      <a:r>
                        <a:rPr lang="en-US" sz="1200" b="0" i="0" u="none" strike="noStrike" baseline="0" dirty="0"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0" u="none" strike="noStrike" baseline="0" dirty="0" smtClean="0">
                          <a:latin typeface="+mn-lt"/>
                          <a:cs typeface="Arial" pitchFamily="34" charset="0"/>
                        </a:rPr>
                        <a:t>Control plan updated ,OPL Displayed </a:t>
                      </a: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T. Date &amp; 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Status:02.10.2024 &amp; Completed </a:t>
                      </a: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/>
                </a:tc>
                <a:extLst>
                  <a:ext uri="{0D108BD9-81ED-4DB2-BD59-A6C34878D82A}">
                    <a16:rowId xmlns="" xmlns:a16="http://schemas.microsoft.com/office/drawing/2014/main" val="3508529530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2116331461"/>
              </p:ext>
            </p:extLst>
          </p:nvPr>
        </p:nvGraphicFramePr>
        <p:xfrm>
          <a:off x="11001924" y="1745536"/>
          <a:ext cx="1107560" cy="240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E420BE21-1245-429C-2502-EFA4DF2500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721343"/>
              </p:ext>
            </p:extLst>
          </p:nvPr>
        </p:nvGraphicFramePr>
        <p:xfrm>
          <a:off x="7383715" y="5177612"/>
          <a:ext cx="4029660" cy="975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237">
                  <a:extLst>
                    <a:ext uri="{9D8B030D-6E8A-4147-A177-3AD203B41FA5}">
                      <a16:colId xmlns="" xmlns:a16="http://schemas.microsoft.com/office/drawing/2014/main" val="2043540181"/>
                    </a:ext>
                  </a:extLst>
                </a:gridCol>
                <a:gridCol w="1143423">
                  <a:extLst>
                    <a:ext uri="{9D8B030D-6E8A-4147-A177-3AD203B41FA5}">
                      <a16:colId xmlns="" xmlns:a16="http://schemas.microsoft.com/office/drawing/2014/main" val="3180680888"/>
                    </a:ext>
                  </a:extLst>
                </a:gridCol>
              </a:tblGrid>
              <a:tr h="27406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Actions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Model </a:t>
                      </a:r>
                      <a:endParaRPr lang="en-IN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7895516"/>
                  </a:ext>
                </a:extLst>
              </a:tr>
              <a:tr h="291338">
                <a:tc>
                  <a:txBody>
                    <a:bodyPr/>
                    <a:lstStyle/>
                    <a:p>
                      <a:pPr marL="0" marR="0" indent="0" algn="l" defTabSz="60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1</a:t>
                      </a:r>
                      <a:r>
                        <a:rPr lang="en-US" sz="1000" dirty="0" smtClean="0"/>
                        <a:t>. 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Cartage resting bolt using started to chamfer tool .</a:t>
                      </a:r>
                      <a:endParaRPr lang="en-US" sz="11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00" dirty="0" smtClean="0"/>
                        <a:t>UBA-T101C,K17BD.K17AB,K8,B104D,K19,K11.</a:t>
                      </a:r>
                      <a:endParaRPr lang="en-IN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49689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DF1F29-E251-F691-752B-19B82B69D14F}"/>
              </a:ext>
            </a:extLst>
          </p:cNvPr>
          <p:cNvSpPr txBox="1"/>
          <p:nvPr/>
        </p:nvSpPr>
        <p:spPr>
          <a:xfrm>
            <a:off x="7383714" y="4859833"/>
            <a:ext cx="1002554" cy="31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HD Matrix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9495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3008243" y="58552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/>
                <a:ea typeface="+mn-ea"/>
                <a:cs typeface="Calibri"/>
              </a:rPr>
              <a:t>Corrective Action sheet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="" xmlns:a16="http://schemas.microsoft.com/office/drawing/2014/main" id="{30261FF6-C7D9-4277-8B68-B6F1A68BEC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2353017"/>
              </p:ext>
            </p:extLst>
          </p:nvPr>
        </p:nvGraphicFramePr>
        <p:xfrm>
          <a:off x="94370" y="719209"/>
          <a:ext cx="12003260" cy="399646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61004">
                  <a:extLst>
                    <a:ext uri="{9D8B030D-6E8A-4147-A177-3AD203B41FA5}">
                      <a16:colId xmlns="" xmlns:a16="http://schemas.microsoft.com/office/drawing/2014/main" val="976165809"/>
                    </a:ext>
                  </a:extLst>
                </a:gridCol>
                <a:gridCol w="954156">
                  <a:extLst>
                    <a:ext uri="{9D8B030D-6E8A-4147-A177-3AD203B41FA5}">
                      <a16:colId xmlns="" xmlns:a16="http://schemas.microsoft.com/office/drawing/2014/main" val="1670605009"/>
                    </a:ext>
                  </a:extLst>
                </a:gridCol>
                <a:gridCol w="397566">
                  <a:extLst>
                    <a:ext uri="{9D8B030D-6E8A-4147-A177-3AD203B41FA5}">
                      <a16:colId xmlns="" xmlns:a16="http://schemas.microsoft.com/office/drawing/2014/main" val="4253702927"/>
                    </a:ext>
                  </a:extLst>
                </a:gridCol>
                <a:gridCol w="1615622">
                  <a:extLst>
                    <a:ext uri="{9D8B030D-6E8A-4147-A177-3AD203B41FA5}">
                      <a16:colId xmlns="" xmlns:a16="http://schemas.microsoft.com/office/drawing/2014/main" val="2237263756"/>
                    </a:ext>
                  </a:extLst>
                </a:gridCol>
                <a:gridCol w="1750430">
                  <a:extLst>
                    <a:ext uri="{9D8B030D-6E8A-4147-A177-3AD203B41FA5}">
                      <a16:colId xmlns="" xmlns:a16="http://schemas.microsoft.com/office/drawing/2014/main" val="2372378209"/>
                    </a:ext>
                  </a:extLst>
                </a:gridCol>
                <a:gridCol w="1179443">
                  <a:extLst>
                    <a:ext uri="{9D8B030D-6E8A-4147-A177-3AD203B41FA5}">
                      <a16:colId xmlns="" xmlns:a16="http://schemas.microsoft.com/office/drawing/2014/main" val="339848564"/>
                    </a:ext>
                  </a:extLst>
                </a:gridCol>
                <a:gridCol w="1221382">
                  <a:extLst>
                    <a:ext uri="{9D8B030D-6E8A-4147-A177-3AD203B41FA5}">
                      <a16:colId xmlns="" xmlns:a16="http://schemas.microsoft.com/office/drawing/2014/main" val="3311087302"/>
                    </a:ext>
                  </a:extLst>
                </a:gridCol>
                <a:gridCol w="965227">
                  <a:extLst>
                    <a:ext uri="{9D8B030D-6E8A-4147-A177-3AD203B41FA5}">
                      <a16:colId xmlns="" xmlns:a16="http://schemas.microsoft.com/office/drawing/2014/main" val="4229188327"/>
                    </a:ext>
                  </a:extLst>
                </a:gridCol>
                <a:gridCol w="984983">
                  <a:extLst>
                    <a:ext uri="{9D8B030D-6E8A-4147-A177-3AD203B41FA5}">
                      <a16:colId xmlns="" xmlns:a16="http://schemas.microsoft.com/office/drawing/2014/main" val="1288867312"/>
                    </a:ext>
                  </a:extLst>
                </a:gridCol>
                <a:gridCol w="1119561">
                  <a:extLst>
                    <a:ext uri="{9D8B030D-6E8A-4147-A177-3AD203B41FA5}">
                      <a16:colId xmlns="" xmlns:a16="http://schemas.microsoft.com/office/drawing/2014/main" val="975876589"/>
                    </a:ext>
                  </a:extLst>
                </a:gridCol>
                <a:gridCol w="1153886">
                  <a:extLst>
                    <a:ext uri="{9D8B030D-6E8A-4147-A177-3AD203B41FA5}">
                      <a16:colId xmlns="" xmlns:a16="http://schemas.microsoft.com/office/drawing/2014/main" val="839635838"/>
                    </a:ext>
                  </a:extLst>
                </a:gridCol>
              </a:tblGrid>
              <a:tr h="230725"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Part Name &amp; </a:t>
                      </a: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number 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Defect Phenomena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Qty</a:t>
                      </a: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Root Cause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Calibari"/>
                        </a:rPr>
                        <a:t>Corrective Action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Calibari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Target date &amp; Status</a:t>
                      </a: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IN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Preventive action</a:t>
                      </a: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Sustenance/ System action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Effectiveness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48237710"/>
                  </a:ext>
                </a:extLst>
              </a:tr>
              <a:tr h="3234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Inspection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Cause 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Inspection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Cause </a:t>
                      </a:r>
                      <a:endParaRPr lang="en-IN" sz="1200" b="1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IN" sz="12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920069978"/>
                  </a:ext>
                </a:extLst>
              </a:tr>
              <a:tr h="3046752"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 smtClean="0">
                          <a:latin typeface="+mn-lt"/>
                          <a:cs typeface="Calibri" pitchFamily="34" charset="0"/>
                        </a:rPr>
                        <a:t>UBA</a:t>
                      </a:r>
                      <a:r>
                        <a:rPr lang="en-US" sz="1200" b="0" baseline="0" dirty="0" smtClean="0">
                          <a:latin typeface="+mn-lt"/>
                          <a:cs typeface="Calibri" pitchFamily="34" charset="0"/>
                        </a:rPr>
                        <a:t> &amp; E101B </a:t>
                      </a:r>
                      <a:endParaRPr lang="en-US" sz="1200" b="0" dirty="0">
                        <a:latin typeface="+mn-lt"/>
                        <a:cs typeface="Calibri" pitchFamily="34" charset="0"/>
                      </a:endParaRPr>
                    </a:p>
                  </a:txBody>
                  <a:tcPr marL="31894" marR="7198" marT="8124" marB="0"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Side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 bore back side chamfer 2X 10° Missing .</a:t>
                      </a:r>
                      <a:endParaRPr lang="en-US" sz="1200" b="0" i="0" u="none" strike="noStrike" dirty="0">
                        <a:effectLst/>
                        <a:latin typeface="+mn-lt"/>
                      </a:endParaRPr>
                    </a:p>
                  </a:txBody>
                  <a:tcPr marL="31894" marR="7198" marT="8124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22/525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69097" marR="69097" marT="38997" marB="389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W1: </a:t>
                      </a:r>
                      <a:r>
                        <a:rPr lang="en-US" sz="1200" b="0" i="0" u="none" strike="noStrike" dirty="0" smtClean="0">
                          <a:effectLst/>
                          <a:latin typeface="+mn-lt"/>
                        </a:rPr>
                        <a:t>Side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 bore back side chamfer 2X 10° Missing 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W2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Not aware about defect .  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W3: 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Inspector 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Root Cause :</a:t>
                      </a:r>
                      <a:r>
                        <a:rPr lang="en-IN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New Inspector 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) New inspector was working this station . 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W1: 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Cycle stopping electrical limit switch not working in running  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W2</a:t>
                      </a: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 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Dust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accumulated in limit switch &amp; Dog  .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W3: 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Not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cleaned regularly 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W4- Point not addressed in JH .</a:t>
                      </a:r>
                      <a:endParaRPr lang="en-IN" sz="12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Root </a:t>
                      </a: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Cause 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:Limit switch &amp; Dog dust cleaning point not addressed in JH .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a)</a:t>
                      </a:r>
                      <a:r>
                        <a:rPr lang="en-IN" sz="12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Limit switch &amp; Dog dust cleaning point not addressed in JH .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</a:t>
                      </a:r>
                    </a:p>
                    <a:p>
                      <a:pPr marL="0" marR="0" lvl="0" indent="0" algn="l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marL="228600" marR="0" indent="-2286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lphaLcParenR"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Training given to inspectors &amp; Operator  . Q Alert Displayed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 smtClean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 smtClean="0">
                          <a:effectLst/>
                          <a:latin typeface="+mn-lt"/>
                        </a:rPr>
                        <a:t>b) All material at customer end cross checked Qty -525 nos 22 nos found suspected 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 smtClean="0">
                          <a:effectLst/>
                          <a:latin typeface="+mn-lt"/>
                        </a:rPr>
                        <a:t>c) All material in WIP rechecked 250 nos 9 nos found suspected  .</a:t>
                      </a:r>
                      <a:endParaRPr lang="en-IN" sz="12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indent="0" algn="l" defTabSz="95073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a</a:t>
                      </a:r>
                      <a:r>
                        <a:rPr lang="en-US" sz="12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) Aligned to clean regularly limit switch mechanism .b) Training given to operators .</a:t>
                      </a:r>
                      <a:endParaRPr lang="en-US" sz="1200" b="0" i="0" u="none" strike="noStrike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Inspection side :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) 01.10.2024</a:t>
                      </a:r>
                      <a:endParaRPr lang="en-US" sz="1200" b="0" i="0" u="none" strike="noStrike" baseline="0" dirty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B &amp; C) 01.10.2024 Completed </a:t>
                      </a:r>
                      <a:endParaRPr lang="en-IN" sz="1200" b="0" i="0" u="none" strike="noStrike" baseline="0" dirty="0"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>
                        <a:solidFill>
                          <a:schemeClr val="tx1"/>
                        </a:solidFill>
                        <a:highlight>
                          <a:srgbClr val="FFFF00"/>
                        </a:highlight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Cause side 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i="0" u="none" strike="noStrike" baseline="0" dirty="0">
                          <a:effectLst/>
                          <a:latin typeface="+mn-lt"/>
                        </a:rPr>
                        <a:t>a</a:t>
                      </a:r>
                      <a:r>
                        <a:rPr lang="en-US" sz="1200" b="0" i="0" u="none" strike="noStrike" baseline="0" dirty="0" smtClean="0">
                          <a:effectLst/>
                          <a:latin typeface="+mn-lt"/>
                        </a:rPr>
                        <a:t>) 02.10.2024 &amp; Completed </a:t>
                      </a:r>
                      <a:endParaRPr lang="en-US" sz="1200" b="0" i="0" u="none" strike="noStrike" baseline="0" dirty="0">
                        <a:effectLst/>
                        <a:latin typeface="+mn-lt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100% Inspection marking started at point of chamfer .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T. Date &amp; Status: 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01.10.2024&amp; Completed </a:t>
                      </a:r>
                      <a:endParaRPr lang="en-IN" sz="1200" b="0" i="0" u="none" strike="noStrike" baseline="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dirty="0">
                          <a:latin typeface="+mn-lt"/>
                          <a:cs typeface="Arial" pitchFamily="34" charset="0"/>
                        </a:rPr>
                        <a:t>Sustenance</a:t>
                      </a:r>
                      <a:r>
                        <a:rPr lang="en-US" sz="1200" b="1" i="0" u="none" strike="noStrike" baseline="0" dirty="0">
                          <a:latin typeface="+mn-lt"/>
                          <a:cs typeface="Arial" pitchFamily="34" charset="0"/>
                        </a:rPr>
                        <a:t> Side: </a:t>
                      </a:r>
                      <a:r>
                        <a:rPr lang="en-US" sz="1200" b="1" i="0" u="none" strike="noStrike" baseline="0" dirty="0" smtClean="0">
                          <a:latin typeface="+mn-lt"/>
                          <a:cs typeface="Arial" pitchFamily="34" charset="0"/>
                        </a:rPr>
                        <a:t>100% Inspection record </a:t>
                      </a: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u="none" strike="noStrike" baseline="0" dirty="0">
                          <a:latin typeface="+mn-lt"/>
                          <a:cs typeface="Arial" pitchFamily="34" charset="0"/>
                        </a:rPr>
                        <a:t>System Side </a:t>
                      </a:r>
                      <a:r>
                        <a:rPr lang="en-US" sz="1200" b="0" i="0" u="none" strike="noStrike" baseline="0" dirty="0">
                          <a:latin typeface="+mn-lt"/>
                          <a:cs typeface="Arial" pitchFamily="34" charset="0"/>
                        </a:rPr>
                        <a:t>: </a:t>
                      </a:r>
                      <a:r>
                        <a:rPr lang="en-US" sz="1200" b="0" i="0" u="none" strike="noStrike" baseline="0" dirty="0" smtClean="0">
                          <a:latin typeface="+mn-lt"/>
                          <a:cs typeface="Arial" pitchFamily="34" charset="0"/>
                        </a:rPr>
                        <a:t>JH Sheet updated </a:t>
                      </a: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IN" sz="12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T. Date &amp; </a:t>
                      </a:r>
                      <a:r>
                        <a:rPr lang="en-IN" sz="12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Status:02.10.2024 &amp; Completed </a:t>
                      </a: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i="0" u="none" strike="noStrike" baseline="0" dirty="0">
                        <a:latin typeface="+mn-lt"/>
                        <a:cs typeface="Arial" pitchFamily="34" charset="0"/>
                      </a:endParaRPr>
                    </a:p>
                  </a:txBody>
                  <a:tcPr marL="31894" marR="69097" marT="38997" marB="38997"/>
                </a:tc>
                <a:tc>
                  <a:txBody>
                    <a:bodyPr/>
                    <a:lstStyle/>
                    <a:p>
                      <a:endParaRPr lang="en-IN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69097" marR="69097" marT="38997" marB="38997"/>
                </a:tc>
                <a:extLst>
                  <a:ext uri="{0D108BD9-81ED-4DB2-BD59-A6C34878D82A}">
                    <a16:rowId xmlns="" xmlns:a16="http://schemas.microsoft.com/office/drawing/2014/main" val="3508529530"/>
                  </a:ext>
                </a:extLst>
              </a:tr>
            </a:tbl>
          </a:graphicData>
        </a:graphic>
      </p:graphicFrame>
      <p:graphicFrame>
        <p:nvGraphicFramePr>
          <p:cNvPr id="4" name="Chart 3"/>
          <p:cNvGraphicFramePr/>
          <p:nvPr>
            <p:extLst>
              <p:ext uri="{D42A27DB-BD31-4B8C-83A1-F6EECF244321}">
                <p14:modId xmlns:p14="http://schemas.microsoft.com/office/powerpoint/2010/main" val="1872904509"/>
              </p:ext>
            </p:extLst>
          </p:nvPr>
        </p:nvGraphicFramePr>
        <p:xfrm>
          <a:off x="11001924" y="1745536"/>
          <a:ext cx="1107560" cy="2405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" name="Table 2">
            <a:extLst>
              <a:ext uri="{FF2B5EF4-FFF2-40B4-BE49-F238E27FC236}">
                <a16:creationId xmlns="" xmlns:a16="http://schemas.microsoft.com/office/drawing/2014/main" id="{E420BE21-1245-429C-2502-EFA4DF25008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383715" y="5177612"/>
          <a:ext cx="4029660" cy="97510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86237">
                  <a:extLst>
                    <a:ext uri="{9D8B030D-6E8A-4147-A177-3AD203B41FA5}">
                      <a16:colId xmlns="" xmlns:a16="http://schemas.microsoft.com/office/drawing/2014/main" val="2043540181"/>
                    </a:ext>
                  </a:extLst>
                </a:gridCol>
                <a:gridCol w="1143423">
                  <a:extLst>
                    <a:ext uri="{9D8B030D-6E8A-4147-A177-3AD203B41FA5}">
                      <a16:colId xmlns="" xmlns:a16="http://schemas.microsoft.com/office/drawing/2014/main" val="3180680888"/>
                    </a:ext>
                  </a:extLst>
                </a:gridCol>
              </a:tblGrid>
              <a:tr h="274067">
                <a:tc>
                  <a:txBody>
                    <a:bodyPr/>
                    <a:lstStyle/>
                    <a:p>
                      <a:r>
                        <a:rPr lang="en-US" b="0" dirty="0">
                          <a:solidFill>
                            <a:schemeClr val="tx1"/>
                          </a:solidFill>
                        </a:rPr>
                        <a:t>Actions</a:t>
                      </a:r>
                      <a:endParaRPr lang="en-IN" b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0" dirty="0">
                          <a:solidFill>
                            <a:schemeClr val="tx1"/>
                          </a:solidFill>
                        </a:rPr>
                        <a:t>Model </a:t>
                      </a:r>
                      <a:endParaRPr lang="en-IN" sz="10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4F81BD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257895516"/>
                  </a:ext>
                </a:extLst>
              </a:tr>
              <a:tr h="291338">
                <a:tc>
                  <a:txBody>
                    <a:bodyPr/>
                    <a:lstStyle/>
                    <a:p>
                      <a:pPr marL="0" marR="0" indent="0" algn="l" defTabSz="6036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1</a:t>
                      </a:r>
                      <a:r>
                        <a:rPr lang="en-US" sz="1000" dirty="0" smtClean="0"/>
                        <a:t>. </a:t>
                      </a:r>
                      <a:r>
                        <a:rPr lang="en-US" sz="1000" b="0" i="0" u="none" strike="noStrike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Arial" pitchFamily="34" charset="0"/>
                        </a:rPr>
                        <a:t>Cartage resting bolt using started to chamfer tool .</a:t>
                      </a:r>
                      <a:endParaRPr lang="en-US" sz="1100" b="0" i="0" u="none" strike="noStrike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Arial" pitchFamily="34" charset="0"/>
                      </a:endParaRPr>
                    </a:p>
                    <a:p>
                      <a:endParaRPr lang="en-IN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000" dirty="0" smtClean="0"/>
                        <a:t>UBA-T101C,K17BD.K17AB,K8,B104D,K19,K11.</a:t>
                      </a:r>
                      <a:endParaRPr lang="en-IN" sz="10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82496899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BDF1F29-E251-F691-752B-19B82B69D14F}"/>
              </a:ext>
            </a:extLst>
          </p:cNvPr>
          <p:cNvSpPr txBox="1"/>
          <p:nvPr/>
        </p:nvSpPr>
        <p:spPr>
          <a:xfrm>
            <a:off x="7383714" y="4859833"/>
            <a:ext cx="1002554" cy="3177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HD Matrix</a:t>
            </a:r>
            <a:endParaRPr kumimoji="0" lang="en-IN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7166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="" xmlns:a16="http://schemas.microsoft.com/office/drawing/2014/main" id="{1A5A8DCA-C52E-4592-B698-5CD31AE6CC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956" y="226839"/>
            <a:ext cx="3708840" cy="40061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Cartridge </a:t>
            </a:r>
            <a:r>
              <a:rPr lang="en-US" sz="2000" b="1" dirty="0" smtClean="0">
                <a:solidFill>
                  <a:schemeClr val="bg1"/>
                </a:solidFill>
                <a:latin typeface="+mn-lt"/>
                <a:cs typeface="Arial" pitchFamily="34" charset="0"/>
              </a:rPr>
              <a:t>resting bolt </a:t>
            </a:r>
            <a:endParaRPr lang="en-US" sz="20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413163" y="955967"/>
            <a:ext cx="2452254" cy="32419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Before 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7357835" y="955965"/>
            <a:ext cx="2452254" cy="32419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After </a:t>
            </a:r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139952" y="5278580"/>
            <a:ext cx="4872005" cy="598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No </a:t>
            </a:r>
            <a:r>
              <a:rPr lang="en-US" dirty="0" smtClean="0"/>
              <a:t>cartridge </a:t>
            </a:r>
            <a:r>
              <a:rPr lang="en-US" dirty="0" smtClean="0"/>
              <a:t>resting bolt  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5968539" y="5278580"/>
            <a:ext cx="5731863" cy="5985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Resting bolt using started.</a:t>
            </a:r>
            <a:endParaRPr lang="en-US" dirty="0"/>
          </a:p>
        </p:txBody>
      </p:sp>
      <p:pic>
        <p:nvPicPr>
          <p:cNvPr id="2050" name="Picture 2" descr="C:\Users\HP\Downloads\WhatsApp Image 2024-10-11 at 1.42.41 PM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705"/>
          <a:stretch/>
        </p:blipFill>
        <p:spPr bwMode="auto">
          <a:xfrm>
            <a:off x="611242" y="1401181"/>
            <a:ext cx="4262289" cy="365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2414586" y="3715788"/>
            <a:ext cx="914400" cy="91440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052" name="Picture 4" descr="C:\Users\HP\Downloads\WhatsApp Image 2024-10-11 at 1.42.41 PM (1).jpe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86"/>
          <a:stretch/>
        </p:blipFill>
        <p:spPr bwMode="auto">
          <a:xfrm>
            <a:off x="6932613" y="1428130"/>
            <a:ext cx="3803713" cy="3626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Oval 14"/>
          <p:cNvSpPr/>
          <p:nvPr/>
        </p:nvSpPr>
        <p:spPr>
          <a:xfrm>
            <a:off x="8623408" y="3557637"/>
            <a:ext cx="914400" cy="91440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020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308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noProof="0" dirty="0" smtClean="0">
                <a:solidFill>
                  <a:schemeClr val="bg1"/>
                </a:solidFill>
                <a:latin typeface="Calibri"/>
                <a:cs typeface="Calibri"/>
              </a:rPr>
              <a:t>CP Updated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387600" y="-70981888"/>
          <a:ext cx="7097908" cy="43519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51162">
                  <a:extLst>
                    <a:ext uri="{9D8B030D-6E8A-4147-A177-3AD203B41FA5}">
                      <a16:colId xmlns="" xmlns:a16="http://schemas.microsoft.com/office/drawing/2014/main" val="1999726459"/>
                    </a:ext>
                  </a:extLst>
                </a:gridCol>
                <a:gridCol w="338372">
                  <a:extLst>
                    <a:ext uri="{9D8B030D-6E8A-4147-A177-3AD203B41FA5}">
                      <a16:colId xmlns="" xmlns:a16="http://schemas.microsoft.com/office/drawing/2014/main" val="275003373"/>
                    </a:ext>
                  </a:extLst>
                </a:gridCol>
                <a:gridCol w="378976">
                  <a:extLst>
                    <a:ext uri="{9D8B030D-6E8A-4147-A177-3AD203B41FA5}">
                      <a16:colId xmlns="" xmlns:a16="http://schemas.microsoft.com/office/drawing/2014/main" val="94318390"/>
                    </a:ext>
                  </a:extLst>
                </a:gridCol>
                <a:gridCol w="581999">
                  <a:extLst>
                    <a:ext uri="{9D8B030D-6E8A-4147-A177-3AD203B41FA5}">
                      <a16:colId xmlns="" xmlns:a16="http://schemas.microsoft.com/office/drawing/2014/main" val="2654746709"/>
                    </a:ext>
                  </a:extLst>
                </a:gridCol>
                <a:gridCol w="581999">
                  <a:extLst>
                    <a:ext uri="{9D8B030D-6E8A-4147-A177-3AD203B41FA5}">
                      <a16:colId xmlns="" xmlns:a16="http://schemas.microsoft.com/office/drawing/2014/main" val="2774043774"/>
                    </a:ext>
                  </a:extLst>
                </a:gridCol>
                <a:gridCol w="604557">
                  <a:extLst>
                    <a:ext uri="{9D8B030D-6E8A-4147-A177-3AD203B41FA5}">
                      <a16:colId xmlns="" xmlns:a16="http://schemas.microsoft.com/office/drawing/2014/main" val="1676034095"/>
                    </a:ext>
                  </a:extLst>
                </a:gridCol>
                <a:gridCol w="604557">
                  <a:extLst>
                    <a:ext uri="{9D8B030D-6E8A-4147-A177-3AD203B41FA5}">
                      <a16:colId xmlns="" xmlns:a16="http://schemas.microsoft.com/office/drawing/2014/main" val="620255826"/>
                    </a:ext>
                  </a:extLst>
                </a:gridCol>
                <a:gridCol w="685766">
                  <a:extLst>
                    <a:ext uri="{9D8B030D-6E8A-4147-A177-3AD203B41FA5}">
                      <a16:colId xmlns="" xmlns:a16="http://schemas.microsoft.com/office/drawing/2014/main" val="2685670444"/>
                    </a:ext>
                  </a:extLst>
                </a:gridCol>
                <a:gridCol w="686894">
                  <a:extLst>
                    <a:ext uri="{9D8B030D-6E8A-4147-A177-3AD203B41FA5}">
                      <a16:colId xmlns="" xmlns:a16="http://schemas.microsoft.com/office/drawing/2014/main" val="3712647150"/>
                    </a:ext>
                  </a:extLst>
                </a:gridCol>
                <a:gridCol w="451162">
                  <a:extLst>
                    <a:ext uri="{9D8B030D-6E8A-4147-A177-3AD203B41FA5}">
                      <a16:colId xmlns="" xmlns:a16="http://schemas.microsoft.com/office/drawing/2014/main" val="2605390647"/>
                    </a:ext>
                  </a:extLst>
                </a:gridCol>
                <a:gridCol w="433116">
                  <a:extLst>
                    <a:ext uri="{9D8B030D-6E8A-4147-A177-3AD203B41FA5}">
                      <a16:colId xmlns="" xmlns:a16="http://schemas.microsoft.com/office/drawing/2014/main" val="1837385234"/>
                    </a:ext>
                  </a:extLst>
                </a:gridCol>
                <a:gridCol w="433116">
                  <a:extLst>
                    <a:ext uri="{9D8B030D-6E8A-4147-A177-3AD203B41FA5}">
                      <a16:colId xmlns="" xmlns:a16="http://schemas.microsoft.com/office/drawing/2014/main" val="2502286060"/>
                    </a:ext>
                  </a:extLst>
                </a:gridCol>
                <a:gridCol w="433116">
                  <a:extLst>
                    <a:ext uri="{9D8B030D-6E8A-4147-A177-3AD203B41FA5}">
                      <a16:colId xmlns="" xmlns:a16="http://schemas.microsoft.com/office/drawing/2014/main" val="943452290"/>
                    </a:ext>
                  </a:extLst>
                </a:gridCol>
                <a:gridCol w="433116">
                  <a:extLst>
                    <a:ext uri="{9D8B030D-6E8A-4147-A177-3AD203B41FA5}">
                      <a16:colId xmlns="" xmlns:a16="http://schemas.microsoft.com/office/drawing/2014/main" val="3918503723"/>
                    </a:ext>
                  </a:extLst>
                </a:gridCol>
              </a:tblGrid>
              <a:tr h="69241">
                <a:tc rowSpan="2" gridSpan="1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CONTROL PLAN</a:t>
                      </a:r>
                      <a:endParaRPr lang="en-US" sz="12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119630957"/>
                  </a:ext>
                </a:extLst>
              </a:tr>
              <a:tr h="126263">
                <a:tc gridSpan="12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u="none" strike="noStrike">
                          <a:effectLst/>
                        </a:rPr>
                        <a:t> </a:t>
                      </a:r>
                      <a:endParaRPr lang="en-US" sz="8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61712499"/>
                  </a:ext>
                </a:extLst>
              </a:tr>
              <a:tr h="85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CONTROL PLAN No.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JPFPL/CP/UB/E101B</a:t>
                      </a:r>
                      <a:endParaRPr lang="en-US" sz="5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Prototype/Pre-Launch/Production</a:t>
                      </a:r>
                      <a:endParaRPr lang="en-US" sz="5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DATE (ORG.) 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Customer Quality Approval Date (If Req'd)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Page No.  1    Of 2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800420352"/>
                  </a:ext>
                </a:extLst>
              </a:tr>
              <a:tr h="156404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PART NAME - 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UNDER BRACKET- E101B</a:t>
                      </a:r>
                      <a:endParaRPr lang="en-US" sz="5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Key Contact/Phone</a:t>
                      </a:r>
                      <a:br>
                        <a:rPr lang="en-US" sz="500" u="none" strike="noStrike">
                          <a:effectLst/>
                        </a:rPr>
                      </a:br>
                      <a:r>
                        <a:rPr lang="en-US" sz="500" u="none" strike="noStrike">
                          <a:effectLst/>
                        </a:rPr>
                        <a:t>Mr Kamalkumar Pahade/ 9970300061</a:t>
                      </a:r>
                      <a:endParaRPr lang="en-US" sz="5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400" u="none" strike="noStrike">
                          <a:effectLst/>
                        </a:rPr>
                        <a:t>REVISION NO - </a:t>
                      </a:r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1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Supplier/Plant Approval Date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~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03244458"/>
                  </a:ext>
                </a:extLst>
              </a:tr>
              <a:tr h="8553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PART NO.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F20520202O</a:t>
                      </a:r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REVISION DATE -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05.03.2022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Other Approval Date (If Req'd)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~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618175006"/>
                  </a:ext>
                </a:extLst>
              </a:tr>
              <a:tr h="138483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CFT 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Mr.Kamalkumar Pahade,Mr Sanket Pahade, Mr.Datta Jadhav, Mr. M.B. Gurav, Mr Sandeep Davane 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Customer Engineering Approval Date(If Req'd)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~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Other Approval Date (If Req'd)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~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645043545"/>
                  </a:ext>
                </a:extLst>
              </a:tr>
              <a:tr h="69241"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Process No.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Process Name/Operation Description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Machine Devices, Jig &amp; Fixtures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Characteristics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Sp Char Class</a:t>
                      </a:r>
                      <a:br>
                        <a:rPr lang="en-US" sz="400" u="none" strike="noStrike">
                          <a:effectLst/>
                        </a:rPr>
                      </a:br>
                      <a:r>
                        <a:rPr lang="en-US" sz="400" u="none" strike="noStrike">
                          <a:effectLst/>
                        </a:rPr>
                        <a:t>S=Special</a:t>
                      </a:r>
                      <a:br>
                        <a:rPr lang="en-US" sz="400" u="none" strike="noStrike">
                          <a:effectLst/>
                        </a:rPr>
                      </a:br>
                      <a:r>
                        <a:rPr lang="en-US" sz="400" u="none" strike="noStrike">
                          <a:effectLst/>
                        </a:rPr>
                        <a:t>Mj=Major</a:t>
                      </a:r>
                      <a:br>
                        <a:rPr lang="en-US" sz="400" u="none" strike="noStrike">
                          <a:effectLst/>
                        </a:rPr>
                      </a:br>
                      <a:r>
                        <a:rPr lang="en-US" sz="400" u="none" strike="noStrike">
                          <a:effectLst/>
                        </a:rPr>
                        <a:t>C=Critical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Methods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Reaction Plan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038376244"/>
                  </a:ext>
                </a:extLst>
              </a:tr>
              <a:tr h="69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No.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Product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Process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Product/Process specification/  Tolerances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Evaluation/ Measurement Technique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Sample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Record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Control Method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354545441"/>
                  </a:ext>
                </a:extLst>
              </a:tr>
              <a:tr h="122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Size/Frequency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Resposi.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68412876"/>
                  </a:ext>
                </a:extLst>
              </a:tr>
              <a:tr h="97752">
                <a:tc rowSpan="26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130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6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 4th Set Up 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6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Fine Boring 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I  D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30.00 + 0.080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Plug gauge / APG / Bore gauge/ DVC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100%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Operator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16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FPA/set up Report  &amp; Inprocess Inspection Report 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RP2/RP4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650941127"/>
                  </a:ext>
                </a:extLst>
              </a:tr>
              <a:tr h="146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1Pc/3Hr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QA Engg.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77286134"/>
                  </a:ext>
                </a:extLst>
              </a:tr>
              <a:tr h="146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2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Bore ID line mark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9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Not allowed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Visual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100%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Operator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RP2/RP4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550125064"/>
                  </a:ext>
                </a:extLst>
              </a:tr>
              <a:tr h="146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1Pc/3Hr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QA Engg.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263541306"/>
                  </a:ext>
                </a:extLst>
              </a:tr>
              <a:tr h="14662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3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Centre Distance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32.5 ± 0.1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Height gauge / Box type CD gauge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1Pc / 5Pcs.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Operator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RP2/RP4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992175313"/>
                  </a:ext>
                </a:extLst>
              </a:tr>
              <a:tr h="97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1Pc / 3Hr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QA Engg.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RP2/RP4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825093445"/>
                  </a:ext>
                </a:extLst>
              </a:tr>
              <a:tr h="97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Centre Distance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n-US" sz="9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180.00 ± 0.1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Height gauge / Box type CD gauge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1Pc / 5Pcs.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Operator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RP2/RP4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255080585"/>
                  </a:ext>
                </a:extLst>
              </a:tr>
              <a:tr h="97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1Pc/3Hr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QA Engg.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RP2/RP4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667497432"/>
                  </a:ext>
                </a:extLst>
              </a:tr>
              <a:tr h="97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5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Chamfer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2x10º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DVC/ Bevel Protractor / Contracer/ Visual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100%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Operator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RP2/RP4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910140807"/>
                  </a:ext>
                </a:extLst>
              </a:tr>
              <a:tr h="175954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1Pc/3Hr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QA Engg.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36906026"/>
                  </a:ext>
                </a:extLst>
              </a:tr>
              <a:tr h="9123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6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Parallelity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Max 0.15/180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Height gauge / Dial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1Pc / 3Hr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QA Engg.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RP2/RP4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584071609"/>
                  </a:ext>
                </a:extLst>
              </a:tr>
              <a:tr h="97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7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Wall thickness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0.7</a:t>
                      </a:r>
                      <a:endParaRPr lang="en-US" sz="600" b="0" i="0" u="none" strike="noStrike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DVC/ visual</a:t>
                      </a:r>
                      <a:endParaRPr lang="en-US" sz="600" b="0" i="0" u="none" strike="noStrike"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100%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Operator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RP2/RP4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128006616"/>
                  </a:ext>
                </a:extLst>
              </a:tr>
              <a:tr h="97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1Pc/3Hr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QA Engg.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783105855"/>
                  </a:ext>
                </a:extLst>
              </a:tr>
              <a:tr h="1824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8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Surface roughness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3.2 on dia 30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Surface roughness Tester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Setting Approval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QA Engg.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RP2/RP4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856651071"/>
                  </a:ext>
                </a:extLst>
              </a:tr>
              <a:tr h="97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9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Appearance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 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No Dent, Damage allowed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600" u="none" strike="noStrike">
                          <a:effectLst/>
                        </a:rPr>
                        <a:t>Visual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100%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Operator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RP2/RP4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224258786"/>
                  </a:ext>
                </a:extLst>
              </a:tr>
              <a:tr h="9775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1Pc/Hr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QA Engg.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Yes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u="none" strike="noStrike">
                          <a:effectLst/>
                        </a:rPr>
                        <a:t>RP2/RP4</a:t>
                      </a:r>
                      <a:endParaRPr lang="en-US" sz="6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984866135"/>
                  </a:ext>
                </a:extLst>
              </a:tr>
              <a:tr h="12219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11"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Process Parameter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1580758"/>
                  </a:ext>
                </a:extLst>
              </a:tr>
              <a:tr h="171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1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Coolent Concentration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4~7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Reflectometer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Per day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Produ sup 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JH Check Sheet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RP2 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60869366"/>
                  </a:ext>
                </a:extLst>
              </a:tr>
              <a:tr h="171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2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Hyd Clamping Pressure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35 - 50 Kg/cm</a:t>
                      </a:r>
                      <a:r>
                        <a:rPr lang="en-US" sz="500" u="none" strike="noStrike" baseline="30000">
                          <a:effectLst/>
                        </a:rPr>
                        <a:t>2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Eye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Per day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Operator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JH Check Sheet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RP2 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4048687291"/>
                  </a:ext>
                </a:extLst>
              </a:tr>
              <a:tr h="171067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3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Chamfer Cartage Resting Bolt 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Require to available 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Eye check 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Per Set up 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Operator 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JH Check Sheet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RP2 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2484831551"/>
                  </a:ext>
                </a:extLst>
              </a:tr>
              <a:tr h="101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4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Lub Pressure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 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10 - 20 Kg/cm</a:t>
                      </a:r>
                      <a:r>
                        <a:rPr lang="en-US" sz="500" u="none" strike="noStrike" baseline="30000">
                          <a:effectLst/>
                        </a:rPr>
                        <a:t>2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Eye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Per day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Operator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u="none" strike="noStrike">
                          <a:effectLst/>
                        </a:rPr>
                        <a:t>Yes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u="none" strike="noStrike">
                          <a:effectLst/>
                        </a:rPr>
                        <a:t>JH Check Sheet</a:t>
                      </a:r>
                      <a:endParaRPr lang="en-US" sz="5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RP2 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630637400"/>
                  </a:ext>
                </a:extLst>
              </a:tr>
              <a:tr h="69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Process Description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Tool Description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Tool Change Frequency per edge</a:t>
                      </a:r>
                      <a:endParaRPr lang="en-US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No of Edge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Speed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Feed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355938825"/>
                  </a:ext>
                </a:extLst>
              </a:tr>
              <a:tr h="6924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Vc m/min.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n min-1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S mm/rev.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U mm/min.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176792292"/>
                  </a:ext>
                </a:extLst>
              </a:tr>
              <a:tr h="8960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1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769771537"/>
                  </a:ext>
                </a:extLst>
              </a:tr>
              <a:tr h="1354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1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Fine Boaring ø 37.0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Micro bore ,TCMT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120</a:t>
                      </a:r>
                      <a:endParaRPr lang="en-US" sz="4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3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1800 - 2000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150 - 200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870813924"/>
                  </a:ext>
                </a:extLst>
              </a:tr>
              <a:tr h="13549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2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Chamfer 10° 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--------------------"-------------------------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334939248"/>
                  </a:ext>
                </a:extLst>
              </a:tr>
              <a:tr h="69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Note: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Operator has to take FPA after every jaws forming/insert change.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701896220"/>
                  </a:ext>
                </a:extLst>
              </a:tr>
              <a:tr h="69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Note:    1.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For inspection follow underwritten sequence: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Rev. No.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Date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Description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10325752"/>
                  </a:ext>
                </a:extLst>
              </a:tr>
              <a:tr h="69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a) Inspect &amp; record first piece lay out after every-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1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09.09.2020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Released for Production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321103177"/>
                  </a:ext>
                </a:extLst>
              </a:tr>
              <a:tr h="69241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 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3"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>
                          <a:effectLst/>
                        </a:rPr>
                        <a:t>    jaw forming/insert change/Setting Approval change.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 fontAlgn="ctr"/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2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u="none" strike="noStrike">
                          <a:effectLst/>
                        </a:rPr>
                        <a:t>2.10.2024</a:t>
                      </a:r>
                      <a:endParaRPr lang="en-US" sz="400" b="0" i="0" u="none" strike="noStrike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400" u="none" strike="noStrike" dirty="0">
                          <a:effectLst/>
                        </a:rPr>
                        <a:t>Process parameter added to 10° chamfer </a:t>
                      </a:r>
                      <a:endParaRPr lang="en-US" sz="400" b="0" i="0" u="none" strike="noStrike" dirty="0"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579271334"/>
                  </a:ext>
                </a:extLst>
              </a:tr>
            </a:tbl>
          </a:graphicData>
        </a:graphic>
      </p:graphicFrame>
      <p:sp>
        <p:nvSpPr>
          <p:cNvPr id="7" name="Oval 6"/>
          <p:cNvSpPr>
            <a:spLocks noChangeArrowheads="1"/>
          </p:cNvSpPr>
          <p:nvPr/>
        </p:nvSpPr>
        <p:spPr>
          <a:xfrm>
            <a:off x="9802813" y="77539850"/>
            <a:ext cx="0" cy="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8" name="Oval 7"/>
          <p:cNvSpPr>
            <a:spLocks noChangeArrowheads="1"/>
          </p:cNvSpPr>
          <p:nvPr/>
        </p:nvSpPr>
        <p:spPr>
          <a:xfrm>
            <a:off x="9802813" y="77539850"/>
            <a:ext cx="0" cy="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10" name="Line 3"/>
          <p:cNvSpPr>
            <a:spLocks noChangeShapeType="1"/>
          </p:cNvSpPr>
          <p:nvPr/>
        </p:nvSpPr>
        <p:spPr>
          <a:xfrm>
            <a:off x="4441825" y="7783988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1" name="Line 5"/>
          <p:cNvSpPr>
            <a:spLocks noChangeShapeType="1"/>
          </p:cNvSpPr>
          <p:nvPr/>
        </p:nvSpPr>
        <p:spPr>
          <a:xfrm flipH="1">
            <a:off x="4422775" y="7783988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2" name="Line 6"/>
          <p:cNvSpPr>
            <a:spLocks noChangeShapeType="1"/>
          </p:cNvSpPr>
          <p:nvPr/>
        </p:nvSpPr>
        <p:spPr>
          <a:xfrm flipH="1">
            <a:off x="7610475" y="77839888"/>
            <a:ext cx="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3" name="Group 12"/>
          <p:cNvGrpSpPr/>
          <p:nvPr/>
        </p:nvGrpSpPr>
        <p:grpSpPr>
          <a:xfrm>
            <a:off x="2387600" y="-70981888"/>
            <a:ext cx="0" cy="0"/>
            <a:chOff x="0" y="0"/>
            <a:chExt cx="26" cy="24"/>
          </a:xfrm>
        </p:grpSpPr>
        <p:sp>
          <p:nvSpPr>
            <p:cNvPr id="14" name="Oval 13"/>
            <p:cNvSpPr/>
            <p:nvPr/>
          </p:nvSpPr>
          <p:spPr>
            <a:xfrm>
              <a:off x="0" y="0"/>
              <a:ext cx="23" cy="24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2" y="0"/>
              <a:ext cx="14" cy="24"/>
              <a:chOff x="12" y="0"/>
              <a:chExt cx="96" cy="192"/>
            </a:xfrm>
          </p:grpSpPr>
          <p:sp>
            <p:nvSpPr>
              <p:cNvPr id="16" name="Arc 4"/>
              <p:cNvSpPr/>
              <p:nvPr/>
            </p:nvSpPr>
            <p:spPr>
              <a:xfrm>
                <a:off x="12" y="0"/>
                <a:ext cx="96" cy="192"/>
              </a:xfrm>
              <a:custGeom>
                <a:avLst/>
                <a:gdLst>
                  <a:gd name="txL" fmla="*/ 0 w 21600"/>
                  <a:gd name="txT" fmla="*/ 0 h 43197"/>
                  <a:gd name="txR" fmla="*/ 21600 w 21600"/>
                  <a:gd name="txB" fmla="*/ 43197 h 4319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43197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98"/>
                      <a:pt x="12132" y="43014"/>
                      <a:pt x="335" y="43197"/>
                    </a:cubicBezTo>
                  </a:path>
                  <a:path w="21600" h="43197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98"/>
                      <a:pt x="12132" y="43014"/>
                      <a:pt x="335" y="43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" name="Line 5"/>
              <p:cNvSpPr/>
              <p:nvPr/>
            </p:nvSpPr>
            <p:spPr>
              <a:xfrm flipV="1">
                <a:off x="12" y="0"/>
                <a:ext cx="0" cy="19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8" name="Group 17"/>
          <p:cNvGrpSpPr/>
          <p:nvPr/>
        </p:nvGrpSpPr>
        <p:grpSpPr>
          <a:xfrm>
            <a:off x="2387600" y="-70981888"/>
            <a:ext cx="0" cy="0"/>
            <a:chOff x="0" y="0"/>
            <a:chExt cx="26" cy="24"/>
          </a:xfrm>
        </p:grpSpPr>
        <p:sp>
          <p:nvSpPr>
            <p:cNvPr id="19" name="Oval 18"/>
            <p:cNvSpPr/>
            <p:nvPr/>
          </p:nvSpPr>
          <p:spPr>
            <a:xfrm>
              <a:off x="0" y="0"/>
              <a:ext cx="23" cy="24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12" y="0"/>
              <a:ext cx="14" cy="24"/>
              <a:chOff x="12" y="0"/>
              <a:chExt cx="96" cy="192"/>
            </a:xfrm>
          </p:grpSpPr>
          <p:sp>
            <p:nvSpPr>
              <p:cNvPr id="21" name="Arc 4"/>
              <p:cNvSpPr/>
              <p:nvPr/>
            </p:nvSpPr>
            <p:spPr>
              <a:xfrm>
                <a:off x="12" y="0"/>
                <a:ext cx="96" cy="192"/>
              </a:xfrm>
              <a:custGeom>
                <a:avLst/>
                <a:gdLst>
                  <a:gd name="txL" fmla="*/ 0 w 21600"/>
                  <a:gd name="txT" fmla="*/ 0 h 43197"/>
                  <a:gd name="txR" fmla="*/ 21600 w 21600"/>
                  <a:gd name="txB" fmla="*/ 43197 h 4319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43197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98"/>
                      <a:pt x="12132" y="43014"/>
                      <a:pt x="335" y="43197"/>
                    </a:cubicBezTo>
                  </a:path>
                  <a:path w="21600" h="43197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98"/>
                      <a:pt x="12132" y="43014"/>
                      <a:pt x="335" y="43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" name="Line 5"/>
              <p:cNvSpPr/>
              <p:nvPr/>
            </p:nvSpPr>
            <p:spPr>
              <a:xfrm flipV="1">
                <a:off x="12" y="0"/>
                <a:ext cx="0" cy="19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2387600" y="-70981888"/>
            <a:ext cx="0" cy="0"/>
            <a:chOff x="0" y="0"/>
            <a:chExt cx="26" cy="24"/>
          </a:xfrm>
        </p:grpSpPr>
        <p:sp>
          <p:nvSpPr>
            <p:cNvPr id="24" name="Oval 23"/>
            <p:cNvSpPr/>
            <p:nvPr/>
          </p:nvSpPr>
          <p:spPr>
            <a:xfrm>
              <a:off x="0" y="0"/>
              <a:ext cx="23" cy="24"/>
            </a:xfrm>
            <a:prstGeom prst="ellipse">
              <a:avLst/>
            </a:prstGeom>
            <a:solidFill>
              <a:srgbClr val="000000">
                <a:alpha val="100000"/>
              </a:srgbClr>
            </a:solidFill>
            <a:ln w="9525" cap="flat" cmpd="sng">
              <a:solidFill>
                <a:srgbClr val="000000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2" y="0"/>
              <a:ext cx="14" cy="24"/>
              <a:chOff x="12" y="0"/>
              <a:chExt cx="96" cy="192"/>
            </a:xfrm>
          </p:grpSpPr>
          <p:sp>
            <p:nvSpPr>
              <p:cNvPr id="26" name="Arc 4"/>
              <p:cNvSpPr/>
              <p:nvPr/>
            </p:nvSpPr>
            <p:spPr>
              <a:xfrm>
                <a:off x="12" y="0"/>
                <a:ext cx="96" cy="192"/>
              </a:xfrm>
              <a:custGeom>
                <a:avLst/>
                <a:gdLst>
                  <a:gd name="txL" fmla="*/ 0 w 21600"/>
                  <a:gd name="txT" fmla="*/ 0 h 43197"/>
                  <a:gd name="txR" fmla="*/ 21600 w 21600"/>
                  <a:gd name="txB" fmla="*/ 43197 h 43197"/>
                </a:gdLst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txL" t="txT" r="txR" b="txB"/>
                <a:pathLst>
                  <a:path w="21600" h="43197" fill="none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98"/>
                      <a:pt x="12132" y="43014"/>
                      <a:pt x="335" y="43197"/>
                    </a:cubicBezTo>
                  </a:path>
                  <a:path w="21600" h="43197" stroke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33398"/>
                      <a:pt x="12132" y="43014"/>
                      <a:pt x="335" y="43197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>
                  <a:alpha val="100000"/>
                </a:srgbClr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5"/>
              <p:cNvSpPr/>
              <p:nvPr/>
            </p:nvSpPr>
            <p:spPr>
              <a:xfrm flipV="1">
                <a:off x="12" y="0"/>
                <a:ext cx="0" cy="192"/>
              </a:xfrm>
              <a:prstGeom prst="line">
                <a:avLst/>
              </a:prstGeom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8" name="Oval 27"/>
          <p:cNvSpPr>
            <a:spLocks noChangeArrowheads="1"/>
          </p:cNvSpPr>
          <p:nvPr/>
        </p:nvSpPr>
        <p:spPr>
          <a:xfrm>
            <a:off x="9802813" y="77539850"/>
            <a:ext cx="0" cy="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</a:ln>
        </p:spPr>
        <p:txBody>
          <a:bodyPr/>
          <a:lstStyle/>
          <a:p>
            <a:endParaRPr lang="en-US"/>
          </a:p>
        </p:txBody>
      </p:sp>
      <p:sp>
        <p:nvSpPr>
          <p:cNvPr id="29" name="Oval 28"/>
          <p:cNvSpPr>
            <a:spLocks noChangeArrowheads="1"/>
          </p:cNvSpPr>
          <p:nvPr/>
        </p:nvSpPr>
        <p:spPr>
          <a:xfrm>
            <a:off x="9802813" y="77539850"/>
            <a:ext cx="0" cy="0"/>
          </a:xfrm>
          <a:prstGeom prst="ellipse">
            <a:avLst/>
          </a:prstGeom>
          <a:noFill/>
          <a:ln w="9525">
            <a:solidFill>
              <a:srgbClr val="000000"/>
            </a:solidFill>
            <a:round/>
          </a:ln>
        </p:spPr>
        <p:txBody>
          <a:bodyPr/>
          <a:lstStyle/>
          <a:p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8394" y="922714"/>
            <a:ext cx="9168938" cy="511905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1461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308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Calibri"/>
                <a:cs typeface="Calibri"/>
              </a:rPr>
              <a:t>JH </a:t>
            </a:r>
            <a:r>
              <a:rPr lang="en-US" sz="2200" b="1" noProof="0" dirty="0" smtClean="0">
                <a:solidFill>
                  <a:schemeClr val="bg1"/>
                </a:solidFill>
                <a:latin typeface="Calibri"/>
                <a:cs typeface="Calibri"/>
              </a:rPr>
              <a:t> check sheet updated .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9865" y="1138907"/>
            <a:ext cx="9277865" cy="4605188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057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0" y="98308"/>
            <a:ext cx="62484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200" b="1" dirty="0" smtClean="0">
                <a:solidFill>
                  <a:schemeClr val="bg1"/>
                </a:solidFill>
                <a:latin typeface="Calibri"/>
                <a:cs typeface="Calibri"/>
              </a:rPr>
              <a:t>Training Record FID &amp; Operators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426" y="1039091"/>
            <a:ext cx="5442808" cy="39190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35286" y="1039091"/>
            <a:ext cx="5690017" cy="3919021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24718117"/>
      </p:ext>
    </p:extLst>
  </p:cSld>
  <p:clrMapOvr>
    <a:masterClrMapping/>
  </p:clrMapOvr>
</p:sld>
</file>

<file path=ppt/theme/theme1.xml><?xml version="1.0" encoding="utf-8"?>
<a:theme xmlns:a="http://schemas.openxmlformats.org/drawingml/2006/main" name="11_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none">
        <a:spAutoFit/>
      </a:bodyPr>
      <a:lstStyle>
        <a:defPPr>
          <a:defRPr sz="2800" b="1" dirty="0">
            <a:latin typeface="+mn-lt"/>
          </a:defRPr>
        </a:defPPr>
      </a:lst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3641</TotalTime>
  <Words>1364</Words>
  <Application>Microsoft Office PowerPoint</Application>
  <PresentationFormat>Custom</PresentationFormat>
  <Paragraphs>544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11_Office Theme</vt:lpstr>
      <vt:lpstr>1_Office Theme</vt:lpstr>
      <vt:lpstr>Worksheet</vt:lpstr>
      <vt:lpstr>PowerPoint Presentation</vt:lpstr>
      <vt:lpstr>Process Flow</vt:lpstr>
      <vt:lpstr>FTA (Fault Tree Analysis)</vt:lpstr>
      <vt:lpstr>PowerPoint Presentation</vt:lpstr>
      <vt:lpstr>PowerPoint Presentation</vt:lpstr>
      <vt:lpstr>Cartridge resting bolt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SOURABH S DAROLE</dc:creator>
  <cp:lastModifiedBy>HP</cp:lastModifiedBy>
  <cp:revision>79</cp:revision>
  <dcterms:created xsi:type="dcterms:W3CDTF">2021-10-27T04:01:42Z</dcterms:created>
  <dcterms:modified xsi:type="dcterms:W3CDTF">2024-10-11T09:00:25Z</dcterms:modified>
</cp:coreProperties>
</file>