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7178" r:id="rId3"/>
    <p:sldId id="4983" r:id="rId4"/>
    <p:sldId id="7190" r:id="rId5"/>
    <p:sldId id="7183" r:id="rId6"/>
    <p:sldId id="7189" r:id="rId7"/>
    <p:sldId id="7191" r:id="rId8"/>
    <p:sldId id="7194" r:id="rId9"/>
    <p:sldId id="7198" r:id="rId10"/>
    <p:sldId id="7199" r:id="rId11"/>
    <p:sldId id="7200" r:id="rId12"/>
    <p:sldId id="7201" r:id="rId13"/>
    <p:sldId id="7202" r:id="rId14"/>
    <p:sldId id="7192" r:id="rId15"/>
    <p:sldId id="72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74907002780889"/>
          <c:y val="0.27012751538086477"/>
          <c:w val="0.6412058940373434"/>
          <c:h val="0.3630852595179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Defective Qty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28.09.2024</c:v>
                </c:pt>
                <c:pt idx="1">
                  <c:v>29.09.2024</c:v>
                </c:pt>
                <c:pt idx="2">
                  <c:v>30.09.2024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0-467C-A785-E8A09228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345280"/>
        <c:axId val="155347584"/>
      </c:barChart>
      <c:catAx>
        <c:axId val="1553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7584"/>
        <c:crosses val="autoZero"/>
        <c:auto val="1"/>
        <c:lblAlgn val="ctr"/>
        <c:lblOffset val="100"/>
        <c:noMultiLvlLbl val="0"/>
      </c:catAx>
      <c:valAx>
        <c:axId val="1553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0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1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1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E5F19F-0BE4-4677-9615-11A84B12DC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10/4/2024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777611-2CA7-4E7F-BE07-72A8004172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2973C22-A8D0-48A1-A840-26FF8202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BD9F202-ECE0-4ACD-961D-A7F6F9A95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D1056A-F00B-4FCE-B038-C70CDAE15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B9F8-437C-444F-8CDF-77F7ECD7D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720"/>
          <a:stretch/>
        </p:blipFill>
        <p:spPr>
          <a:xfrm>
            <a:off x="0" y="6427304"/>
            <a:ext cx="12192000" cy="430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91AE6-2F90-E047-9188-FF4B532B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0" y="75157"/>
            <a:ext cx="9533351" cy="95197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200483" y="6550819"/>
            <a:ext cx="914400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>
              <a:defRPr sz="2400">
                <a:solidFill>
                  <a:prstClr val="white"/>
                </a:solidFill>
              </a:defRPr>
            </a:lvl1pPr>
          </a:lstStyle>
          <a:p>
            <a:pPr algn="r"/>
            <a:fld id="{C44559D8-0C49-4A6A-8B0D-7593A9CDB1FC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89" b="87343"/>
          <a:stretch/>
        </p:blipFill>
        <p:spPr>
          <a:xfrm>
            <a:off x="0" y="0"/>
            <a:ext cx="121920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6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95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2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6CA717-E1B3-4022-A43C-C536F3E9BA8F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74BE24-E541-45E3-9B8C-CDC36EA577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2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" y="1188488"/>
            <a:ext cx="11454573" cy="5167869"/>
          </a:xfrm>
        </p:spPr>
        <p:txBody>
          <a:bodyPr>
            <a:normAutofit/>
          </a:bodyPr>
          <a:lstStyle>
            <a:lvl1pPr>
              <a:defRPr sz="274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68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79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7" y="92765"/>
            <a:ext cx="9130474" cy="822669"/>
          </a:xfrm>
        </p:spPr>
        <p:txBody>
          <a:bodyPr>
            <a:normAutofit/>
          </a:bodyPr>
          <a:lstStyle>
            <a:lvl1pPr>
              <a:defRPr sz="359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F3CC50-050D-494D-9A94-F0AC6C2B2CB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10/4/2024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BFA402-6329-45D9-B674-5B02D4B048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2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8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86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" y="560294"/>
            <a:ext cx="12172798" cy="629770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3821" b="185"/>
          <a:stretch/>
        </p:blipFill>
        <p:spPr>
          <a:xfrm>
            <a:off x="1" y="6530478"/>
            <a:ext cx="12172798" cy="32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 userDrawn="1"/>
        </p:nvSpPr>
        <p:spPr>
          <a:xfrm>
            <a:off x="3898457" y="6538062"/>
            <a:ext cx="49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/>
              </a:rPr>
              <a:t>TPM -  The Prime Mover  Towards Excellence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148" b="87408"/>
          <a:stretch/>
        </p:blipFill>
        <p:spPr>
          <a:xfrm>
            <a:off x="4289" y="0"/>
            <a:ext cx="1218771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5pPr>
      <a:lvl6pPr marL="301814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6pPr>
      <a:lvl7pPr marL="603626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7pPr>
      <a:lvl8pPr marL="905439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8pPr>
      <a:lvl9pPr marL="1207252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9pPr>
    </p:titleStyle>
    <p:bodyStyle>
      <a:lvl1pPr marL="226360" indent="-2263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1pPr>
      <a:lvl2pPr marL="490446" indent="-18863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8" kern="1200">
          <a:solidFill>
            <a:schemeClr val="tx1"/>
          </a:solidFill>
          <a:latin typeface="+mn-lt"/>
          <a:ea typeface="+mn-ea"/>
          <a:cs typeface="+mn-cs"/>
        </a:defRPr>
      </a:lvl2pPr>
      <a:lvl3pPr marL="754534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056347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58160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5997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1961786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263599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1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14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2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3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5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06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87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69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05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2F83F2-BA8A-4E99-B1FE-944538553C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B190B23A-DC3B-438E-8353-DF6B0710B6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2725" y="6532365"/>
            <a:ext cx="549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4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CD5059-6BCA-4154-B3AD-BB8ED0C67E2E}"/>
              </a:ext>
            </a:extLst>
          </p:cNvPr>
          <p:cNvSpPr txBox="1"/>
          <p:nvPr userDrawn="1"/>
        </p:nvSpPr>
        <p:spPr>
          <a:xfrm>
            <a:off x="0" y="655858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Bajaj Auto - Manufacturing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E61BC5-7FFC-4B70-969A-AC553C506BB2}"/>
              </a:ext>
            </a:extLst>
          </p:cNvPr>
          <p:cNvSpPr/>
          <p:nvPr userDrawn="1"/>
        </p:nvSpPr>
        <p:spPr>
          <a:xfrm>
            <a:off x="0" y="857250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BE5D72-38E8-41B9-9B2B-3AB81CF776A6}"/>
              </a:ext>
            </a:extLst>
          </p:cNvPr>
          <p:cNvSpPr/>
          <p:nvPr userDrawn="1"/>
        </p:nvSpPr>
        <p:spPr>
          <a:xfrm>
            <a:off x="0" y="6287892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AB2BB9-D621-4821-BC16-D8DCB2EA429D}"/>
              </a:ext>
            </a:extLst>
          </p:cNvPr>
          <p:cNvSpPr txBox="1"/>
          <p:nvPr/>
        </p:nvSpPr>
        <p:spPr>
          <a:xfrm>
            <a:off x="3530995" y="156634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Definition Sheet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AD05308E-4AC7-7632-AFF5-A97C38B27346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088D9-39F2-4E23-A03E-D90A53757A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5A9378A8-471F-941C-E492-4AC90137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20" y="674607"/>
            <a:ext cx="118430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Steering Shaft &amp; SPD                                                                             </a:t>
            </a: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ctr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Customer complaint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Threading Issue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ctr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M16 Threading tight, Bolt entry very hard 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27F0DADA-FCAE-C8DC-57AD-1D041725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1" y="1777199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Rejection Quantity – month wise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0DF43EA-A705-6902-ABF8-A4A25A4B1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13440"/>
              </p:ext>
            </p:extLst>
          </p:nvPr>
        </p:nvGraphicFramePr>
        <p:xfrm>
          <a:off x="245371" y="2211317"/>
          <a:ext cx="8970347" cy="527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3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00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08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928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82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89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Mfg. Month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Jan.23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Feb.23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Mar.23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Apr.23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May.23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Jun.23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Jul.23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Aug.23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Sept. 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Oct.23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Nov.23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Dec.23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Rejected qty. in nos.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32D2976A-401E-6469-C839-8565C220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1" y="5604869"/>
            <a:ext cx="116385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Whether the defect is detectable at part manufacturing line – 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No  (please indicate) </a:t>
            </a:r>
          </a:p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ANSWER IS YES</a:t>
            </a:r>
          </a:p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and confirm whether the defective pieces pass the detection stage of the manufacturing line – 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No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4BDFEAE-E49B-1940-50E1-DF01F2605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1" y="2863838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Photograph – failure phenomenon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7CFF6AE-B43B-5F9A-7A91-D916E4456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23142"/>
              </p:ext>
            </p:extLst>
          </p:nvPr>
        </p:nvGraphicFramePr>
        <p:xfrm>
          <a:off x="7300657" y="4093049"/>
          <a:ext cx="4691547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034">
                  <a:extLst>
                    <a:ext uri="{9D8B030D-6E8A-4147-A177-3AD203B41FA5}">
                      <a16:colId xmlns:a16="http://schemas.microsoft.com/office/drawing/2014/main" xmlns="" val="770340098"/>
                    </a:ext>
                  </a:extLst>
                </a:gridCol>
                <a:gridCol w="601846">
                  <a:extLst>
                    <a:ext uri="{9D8B030D-6E8A-4147-A177-3AD203B41FA5}">
                      <a16:colId xmlns:a16="http://schemas.microsoft.com/office/drawing/2014/main" xmlns="" val="593926433"/>
                    </a:ext>
                  </a:extLst>
                </a:gridCol>
                <a:gridCol w="601846">
                  <a:extLst>
                    <a:ext uri="{9D8B030D-6E8A-4147-A177-3AD203B41FA5}">
                      <a16:colId xmlns:a16="http://schemas.microsoft.com/office/drawing/2014/main" xmlns="" val="3876333508"/>
                    </a:ext>
                  </a:extLst>
                </a:gridCol>
                <a:gridCol w="552234">
                  <a:extLst>
                    <a:ext uri="{9D8B030D-6E8A-4147-A177-3AD203B41FA5}">
                      <a16:colId xmlns:a16="http://schemas.microsoft.com/office/drawing/2014/main" xmlns="" val="3060875769"/>
                    </a:ext>
                  </a:extLst>
                </a:gridCol>
                <a:gridCol w="968644">
                  <a:extLst>
                    <a:ext uri="{9D8B030D-6E8A-4147-A177-3AD203B41FA5}">
                      <a16:colId xmlns:a16="http://schemas.microsoft.com/office/drawing/2014/main" xmlns="" val="438378564"/>
                    </a:ext>
                  </a:extLst>
                </a:gridCol>
                <a:gridCol w="1047943">
                  <a:extLst>
                    <a:ext uri="{9D8B030D-6E8A-4147-A177-3AD203B41FA5}">
                      <a16:colId xmlns:a16="http://schemas.microsoft.com/office/drawing/2014/main" xmlns="" val="1696045963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Containment location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Qty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Qty Verified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Not ok Qty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Not Ok Qty disposal status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Identification mark if any on Ok parts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7084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 </a:t>
                      </a:r>
                      <a:r>
                        <a:rPr lang="en-IN" sz="1100" dirty="0" smtClean="0">
                          <a:effectLst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 </a:t>
                      </a:r>
                      <a:r>
                        <a:rPr lang="en-IN" sz="1100" dirty="0" smtClean="0">
                          <a:effectLst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 </a:t>
                      </a:r>
                      <a:r>
                        <a:rPr lang="en-IN" sz="1100" dirty="0" smtClean="0">
                          <a:effectLst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246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Warehouse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 </a:t>
                      </a:r>
                      <a:r>
                        <a:rPr lang="en-IN" sz="1100" dirty="0" smtClean="0">
                          <a:effectLst/>
                        </a:rPr>
                        <a:t>6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+mn-lt"/>
                          <a:ea typeface="+mn-ea"/>
                        </a:rPr>
                        <a:t>Sent</a:t>
                      </a:r>
                      <a:r>
                        <a:rPr lang="en-IN" sz="1100" baseline="0" dirty="0" smtClean="0">
                          <a:effectLst/>
                          <a:latin typeface="+mn-lt"/>
                          <a:ea typeface="+mn-ea"/>
                        </a:rPr>
                        <a:t> Back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</a:rPr>
                        <a:t>0</a:t>
                      </a: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7601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Pink marking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936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Vendor 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 </a:t>
                      </a:r>
                      <a:r>
                        <a:rPr lang="en-IN" sz="1100" dirty="0" smtClean="0">
                          <a:effectLst/>
                        </a:rPr>
                        <a:t>400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</a:rPr>
                        <a:t>0</a:t>
                      </a: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</a:rPr>
                        <a:t>0</a:t>
                      </a: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100" dirty="0" smtClean="0">
                          <a:effectLst/>
                        </a:rPr>
                        <a:t>Green Marking </a:t>
                      </a: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946721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2" y="3207632"/>
            <a:ext cx="1716925" cy="14321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84391" y="3322143"/>
            <a:ext cx="1725809" cy="1168539"/>
          </a:xfrm>
          <a:prstGeom prst="wedgeEllipseCallout">
            <a:avLst>
              <a:gd name="adj1" fmla="val -180620"/>
              <a:gd name="adj2" fmla="val 14325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M16 Threading tight </a:t>
            </a:r>
            <a:endParaRPr lang="en-US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2" y="4649206"/>
            <a:ext cx="1716925" cy="9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cs typeface="Calibri"/>
              </a:rPr>
              <a:t>Q alert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78" y="1032423"/>
            <a:ext cx="6907877" cy="47366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47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0721E-19BB-C2B8-C68D-5D0E137E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Thank You 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8" y="906087"/>
            <a:ext cx="8703426" cy="52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Station defined to check at final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7" y="1138844"/>
            <a:ext cx="3133337" cy="23340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19" y="1105593"/>
            <a:ext cx="3594810" cy="23672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57" y="1105592"/>
            <a:ext cx="4156288" cy="23672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8" y="3472889"/>
            <a:ext cx="3133337" cy="23127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20320" y="5785658"/>
            <a:ext cx="2709949" cy="340519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Inspector location defined </a:t>
            </a:r>
            <a:endParaRPr lang="en-US" sz="14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819" y="3472889"/>
            <a:ext cx="2572345" cy="23127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09636" y="5666477"/>
            <a:ext cx="2709949" cy="578882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Station wise bins provision done to avoid mix up .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7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System failure and concerned horizontal head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751CCBA-93EE-D02B-D0FC-3F61D1C3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92105"/>
              </p:ext>
            </p:extLst>
          </p:nvPr>
        </p:nvGraphicFramePr>
        <p:xfrm>
          <a:off x="278296" y="916872"/>
          <a:ext cx="11635409" cy="1210696"/>
        </p:xfrm>
        <a:graphic>
          <a:graphicData uri="http://schemas.openxmlformats.org/drawingml/2006/table">
            <a:tbl>
              <a:tblPr/>
              <a:tblGrid>
                <a:gridCol w="1450305">
                  <a:extLst>
                    <a:ext uri="{9D8B030D-6E8A-4147-A177-3AD203B41FA5}">
                      <a16:colId xmlns:a16="http://schemas.microsoft.com/office/drawing/2014/main" xmlns="" val="1774088550"/>
                    </a:ext>
                  </a:extLst>
                </a:gridCol>
                <a:gridCol w="1955716">
                  <a:extLst>
                    <a:ext uri="{9D8B030D-6E8A-4147-A177-3AD203B41FA5}">
                      <a16:colId xmlns:a16="http://schemas.microsoft.com/office/drawing/2014/main" xmlns="" val="550754109"/>
                    </a:ext>
                  </a:extLst>
                </a:gridCol>
                <a:gridCol w="340603">
                  <a:extLst>
                    <a:ext uri="{9D8B030D-6E8A-4147-A177-3AD203B41FA5}">
                      <a16:colId xmlns:a16="http://schemas.microsoft.com/office/drawing/2014/main" xmlns="" val="4206503772"/>
                    </a:ext>
                  </a:extLst>
                </a:gridCol>
                <a:gridCol w="1834856">
                  <a:extLst>
                    <a:ext uri="{9D8B030D-6E8A-4147-A177-3AD203B41FA5}">
                      <a16:colId xmlns:a16="http://schemas.microsoft.com/office/drawing/2014/main" xmlns="" val="2422655515"/>
                    </a:ext>
                  </a:extLst>
                </a:gridCol>
                <a:gridCol w="1757947">
                  <a:extLst>
                    <a:ext uri="{9D8B030D-6E8A-4147-A177-3AD203B41FA5}">
                      <a16:colId xmlns:a16="http://schemas.microsoft.com/office/drawing/2014/main" xmlns="" val="2164009495"/>
                    </a:ext>
                  </a:extLst>
                </a:gridCol>
                <a:gridCol w="2472112">
                  <a:extLst>
                    <a:ext uri="{9D8B030D-6E8A-4147-A177-3AD203B41FA5}">
                      <a16:colId xmlns:a16="http://schemas.microsoft.com/office/drawing/2014/main" xmlns="" val="1167673330"/>
                    </a:ext>
                  </a:extLst>
                </a:gridCol>
                <a:gridCol w="1823870">
                  <a:extLst>
                    <a:ext uri="{9D8B030D-6E8A-4147-A177-3AD203B41FA5}">
                      <a16:colId xmlns:a16="http://schemas.microsoft.com/office/drawing/2014/main" xmlns="" val="1069526568"/>
                    </a:ext>
                  </a:extLst>
                </a:gridCol>
              </a:tblGrid>
              <a:tr h="232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DEFECT PHENOMENON (QSR, EFR, FFR)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 CAUSE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FAILURES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 HORIZONTAL (NAME)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30544"/>
                  </a:ext>
                </a:extLst>
              </a:tr>
              <a:tr h="3251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INSPECTION SIDE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SIDE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44832"/>
                  </a:ext>
                </a:extLst>
              </a:tr>
              <a:tr h="6532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SPD &amp; PRF 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M16 Tight 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checked part mix up in OK Lot .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provision to threading entry chamfer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Jetendra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Sahu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Ramesh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87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6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2989" y="2886021"/>
            <a:ext cx="3366655" cy="578882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Thank You !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22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226839"/>
            <a:ext cx="2743200" cy="40061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Process Flow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87" y="866775"/>
            <a:ext cx="4105848" cy="5608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368987" y="4114800"/>
            <a:ext cx="3940373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7" name="Lin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1950"/>
            <a:ext cx="152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4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1F0F710-A078-4345-84D2-85A21B85A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63039"/>
              </p:ext>
            </p:extLst>
          </p:nvPr>
        </p:nvGraphicFramePr>
        <p:xfrm>
          <a:off x="1169507" y="896241"/>
          <a:ext cx="10566402" cy="5427636"/>
        </p:xfrm>
        <a:graphic>
          <a:graphicData uri="http://schemas.openxmlformats.org/drawingml/2006/table">
            <a:tbl>
              <a:tblPr/>
              <a:tblGrid>
                <a:gridCol w="754743">
                  <a:extLst>
                    <a:ext uri="{9D8B030D-6E8A-4147-A177-3AD203B41FA5}">
                      <a16:colId xmlns:a16="http://schemas.microsoft.com/office/drawing/2014/main" xmlns="" val="1352422686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097440725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751440652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018944471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3260786873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198753306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4111247254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3239001575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693154077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941189262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2164038361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1008074031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2996739617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xmlns="" val="393907350"/>
                    </a:ext>
                  </a:extLst>
                </a:gridCol>
              </a:tblGrid>
              <a:tr h="226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Defect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M16 Tight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04923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618219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3544769"/>
                  </a:ext>
                </a:extLst>
              </a:tr>
              <a:tr h="30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484992"/>
                  </a:ext>
                </a:extLst>
              </a:tr>
              <a:tr h="3590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Unskilled Operator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chamfer of threading no provision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 adjusting thread gauging inspection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998171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154836"/>
                  </a:ext>
                </a:extLst>
              </a:tr>
              <a:tr h="35636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awareness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Was not given on drawing 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awareness  </a:t>
                      </a:r>
                      <a:endParaRPr lang="en-US" sz="1000" b="0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74246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5027556"/>
                  </a:ext>
                </a:extLst>
              </a:tr>
              <a:tr h="2267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new operators 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 gauge adjusting checking 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 adjusting gauge inspection to thread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41220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867055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364751"/>
                  </a:ext>
                </a:extLst>
              </a:tr>
              <a:tr h="30710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operator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provision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do chamfer in programme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awareness to Inspector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838025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8204528"/>
                  </a:ext>
                </a:extLst>
              </a:tr>
              <a:tr h="3563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Level person will be deployed with training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provision for chamfer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 be check 100% visual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743126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966361"/>
                  </a:ext>
                </a:extLst>
              </a:tr>
              <a:tr h="2267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Marking on each part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Chamfer included to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14.50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 record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1207860"/>
                  </a:ext>
                </a:extLst>
              </a:tr>
              <a:tr h="76635"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6115517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3249478"/>
                  </a:ext>
                </a:extLst>
              </a:tr>
              <a:tr h="3007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inspection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record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up &amp; IHR Record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 up &amp; IHR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8150890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6008681"/>
                  </a:ext>
                </a:extLst>
              </a:tr>
              <a:tr h="40506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inspection check sheet updated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 Updated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398068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SpPr txBox="1"/>
          <p:nvPr/>
        </p:nvSpPr>
        <p:spPr>
          <a:xfrm>
            <a:off x="1169507" y="1464238"/>
            <a:ext cx="1593873" cy="303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SpPr txBox="1"/>
          <p:nvPr/>
        </p:nvSpPr>
        <p:spPr>
          <a:xfrm>
            <a:off x="3397360" y="1455019"/>
            <a:ext cx="1556222" cy="280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Machine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SpPr txBox="1"/>
          <p:nvPr/>
        </p:nvSpPr>
        <p:spPr>
          <a:xfrm>
            <a:off x="5673822" y="1475926"/>
            <a:ext cx="1581322" cy="280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SpPr txBox="1"/>
          <p:nvPr/>
        </p:nvSpPr>
        <p:spPr>
          <a:xfrm>
            <a:off x="7903203" y="1464238"/>
            <a:ext cx="1581322" cy="30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00000000-0008-0000-0000-00000A000000}"/>
              </a:ext>
            </a:extLst>
          </p:cNvPr>
          <p:cNvSpPr txBox="1"/>
          <p:nvPr/>
        </p:nvSpPr>
        <p:spPr>
          <a:xfrm>
            <a:off x="10218844" y="1487614"/>
            <a:ext cx="1478575" cy="280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Tooling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0000000-0008-0000-0000-00000C000000}"/>
              </a:ext>
            </a:extLst>
          </p:cNvPr>
          <p:cNvSpPr txBox="1"/>
          <p:nvPr/>
        </p:nvSpPr>
        <p:spPr>
          <a:xfrm>
            <a:off x="39041" y="1022019"/>
            <a:ext cx="933450" cy="17145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SpPr txBox="1"/>
          <p:nvPr/>
        </p:nvSpPr>
        <p:spPr>
          <a:xfrm>
            <a:off x="27165" y="1907645"/>
            <a:ext cx="933450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 (Subdivision)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SpPr txBox="1"/>
          <p:nvPr/>
        </p:nvSpPr>
        <p:spPr>
          <a:xfrm>
            <a:off x="14285" y="2531868"/>
            <a:ext cx="904875" cy="1905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SpPr txBox="1"/>
          <p:nvPr/>
        </p:nvSpPr>
        <p:spPr>
          <a:xfrm>
            <a:off x="0" y="1475926"/>
            <a:ext cx="1047751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 (4M+1T)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SpPr txBox="1"/>
          <p:nvPr/>
        </p:nvSpPr>
        <p:spPr>
          <a:xfrm>
            <a:off x="51046" y="4326980"/>
            <a:ext cx="1019175" cy="161925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Countermeasure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00000000-0008-0000-0000-000012000000}"/>
              </a:ext>
            </a:extLst>
          </p:cNvPr>
          <p:cNvSpPr txBox="1"/>
          <p:nvPr/>
        </p:nvSpPr>
        <p:spPr>
          <a:xfrm>
            <a:off x="14285" y="5429746"/>
            <a:ext cx="1092699" cy="23247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Sustenance Action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754" y="199939"/>
            <a:ext cx="9080859" cy="40061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FTA (Fault Tree Analysis)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9ED9A1B-C9AE-F11B-CA41-62DE47D2DA7E}"/>
              </a:ext>
            </a:extLst>
          </p:cNvPr>
          <p:cNvSpPr txBox="1"/>
          <p:nvPr/>
        </p:nvSpPr>
        <p:spPr>
          <a:xfrm>
            <a:off x="27165" y="3070900"/>
            <a:ext cx="1019175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Control (Spec)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D03FFBBA-FE98-3CDA-1020-636CAFB67D3B}"/>
              </a:ext>
            </a:extLst>
          </p:cNvPr>
          <p:cNvSpPr txBox="1"/>
          <p:nvPr/>
        </p:nvSpPr>
        <p:spPr>
          <a:xfrm>
            <a:off x="14285" y="3689814"/>
            <a:ext cx="1092699" cy="288634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observation  (during Gemba)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067A02FB-F266-2A7A-4F80-239EC9A20C93}"/>
              </a:ext>
            </a:extLst>
          </p:cNvPr>
          <p:cNvSpPr txBox="1"/>
          <p:nvPr/>
        </p:nvSpPr>
        <p:spPr>
          <a:xfrm>
            <a:off x="0" y="4829659"/>
            <a:ext cx="1038205" cy="23247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Preventive 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1C58E5-950D-D95C-F19D-774C5E93531E}"/>
              </a:ext>
            </a:extLst>
          </p:cNvPr>
          <p:cNvSpPr txBox="1"/>
          <p:nvPr/>
        </p:nvSpPr>
        <p:spPr>
          <a:xfrm>
            <a:off x="73524" y="5995443"/>
            <a:ext cx="1019175" cy="288634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Document reference </a:t>
            </a:r>
            <a:endParaRPr lang="en-IN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613C8992-7704-5917-95C6-DCB070970E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398649" y="951039"/>
          <a:ext cx="74474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showAsIcon="1" r:id="rId4" imgW="381071" imgH="792259" progId="Excel.Sheet.12">
                  <p:embed/>
                </p:oleObj>
              </mc:Choice>
              <mc:Fallback>
                <p:oleObj name="Worksheet" showAsIcon="1" r:id="rId4" imgW="381071" imgH="792259" progId="Excel.Sheet.12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613C8992-7704-5917-95C6-DCB070970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8649" y="951039"/>
                        <a:ext cx="74474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9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8243" y="58552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Corrective Action sheet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261FF6-C7D9-4277-8B68-B6F1A68B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47409"/>
              </p:ext>
            </p:extLst>
          </p:nvPr>
        </p:nvGraphicFramePr>
        <p:xfrm>
          <a:off x="94370" y="719209"/>
          <a:ext cx="12003260" cy="399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04">
                  <a:extLst>
                    <a:ext uri="{9D8B030D-6E8A-4147-A177-3AD203B41FA5}">
                      <a16:colId xmlns:a16="http://schemas.microsoft.com/office/drawing/2014/main" xmlns="" val="976165809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xmlns="" val="1670605009"/>
                    </a:ext>
                  </a:extLst>
                </a:gridCol>
                <a:gridCol w="397566">
                  <a:extLst>
                    <a:ext uri="{9D8B030D-6E8A-4147-A177-3AD203B41FA5}">
                      <a16:colId xmlns:a16="http://schemas.microsoft.com/office/drawing/2014/main" xmlns="" val="4253702927"/>
                    </a:ext>
                  </a:extLst>
                </a:gridCol>
                <a:gridCol w="1615622">
                  <a:extLst>
                    <a:ext uri="{9D8B030D-6E8A-4147-A177-3AD203B41FA5}">
                      <a16:colId xmlns:a16="http://schemas.microsoft.com/office/drawing/2014/main" xmlns="" val="2237263756"/>
                    </a:ext>
                  </a:extLst>
                </a:gridCol>
                <a:gridCol w="1750430">
                  <a:extLst>
                    <a:ext uri="{9D8B030D-6E8A-4147-A177-3AD203B41FA5}">
                      <a16:colId xmlns:a16="http://schemas.microsoft.com/office/drawing/2014/main" xmlns="" val="2372378209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xmlns="" val="339848564"/>
                    </a:ext>
                  </a:extLst>
                </a:gridCol>
                <a:gridCol w="1221382">
                  <a:extLst>
                    <a:ext uri="{9D8B030D-6E8A-4147-A177-3AD203B41FA5}">
                      <a16:colId xmlns:a16="http://schemas.microsoft.com/office/drawing/2014/main" xmlns="" val="3311087302"/>
                    </a:ext>
                  </a:extLst>
                </a:gridCol>
                <a:gridCol w="965227">
                  <a:extLst>
                    <a:ext uri="{9D8B030D-6E8A-4147-A177-3AD203B41FA5}">
                      <a16:colId xmlns:a16="http://schemas.microsoft.com/office/drawing/2014/main" xmlns="" val="4229188327"/>
                    </a:ext>
                  </a:extLst>
                </a:gridCol>
                <a:gridCol w="984983">
                  <a:extLst>
                    <a:ext uri="{9D8B030D-6E8A-4147-A177-3AD203B41FA5}">
                      <a16:colId xmlns:a16="http://schemas.microsoft.com/office/drawing/2014/main" xmlns="" val="1288867312"/>
                    </a:ext>
                  </a:extLst>
                </a:gridCol>
                <a:gridCol w="1119561">
                  <a:extLst>
                    <a:ext uri="{9D8B030D-6E8A-4147-A177-3AD203B41FA5}">
                      <a16:colId xmlns:a16="http://schemas.microsoft.com/office/drawing/2014/main" xmlns="" val="975876589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839635838"/>
                    </a:ext>
                  </a:extLst>
                </a:gridCol>
              </a:tblGrid>
              <a:tr h="230725"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Part Name &amp;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number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Defect Phenomena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Root Cause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ari"/>
                        </a:rPr>
                        <a:t>Corrective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Calibari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Target date &amp; Status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Preventive action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Sustenance/ System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Effectiveness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237710"/>
                  </a:ext>
                </a:extLst>
              </a:tr>
              <a:tr h="323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069978"/>
                  </a:ext>
                </a:extLst>
              </a:tr>
              <a:tr h="30467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+mn-lt"/>
                          <a:cs typeface="Calibri" pitchFamily="34" charset="0"/>
                        </a:rPr>
                        <a:t>Steering Shaft ,SPD</a:t>
                      </a:r>
                      <a:endParaRPr lang="en-US" sz="1200" b="0" dirty="0">
                        <a:latin typeface="+mn-lt"/>
                        <a:cs typeface="Calibri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M16 Tight not qualifying Bolt.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097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M16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Thread Tight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W2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Mixed up, not inspected, parts in Ok lot 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 &amp; not ok parts kept openly  on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inspection table  .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W4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No provision to keep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W5: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Cause :</a:t>
                      </a: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Mix up not inspected parts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Mix up not inspected parts in OK lot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M16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Thread Tight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W2: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Go gauge not engaging to thread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Chamfer of entry threading no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provision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:</a:t>
                      </a: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M16 entry threading chamfer not provided  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M16 Entry chamfer not provided 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Inspection Table modified with divisions .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b) station wise parameter &amp; Inspector defined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effectLst/>
                          <a:latin typeface="+mn-lt"/>
                        </a:rPr>
                        <a:t>c) All material at customer end cross checked 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) On CNC machine bush boring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Dia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14.50 mm Entry Chamfer included 1x45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°.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Programme revised 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Inspection side :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28.09.2024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B &amp; C) 29.9.2024 Completed 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side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28.09.2024 &amp; Completed 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Inspection marking started at point of entry thread 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Status: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28.09.2024 &amp; Completed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latin typeface="+mn-lt"/>
                          <a:cs typeface="Arial" pitchFamily="34" charset="0"/>
                        </a:rPr>
                        <a:t>Sustenance</a:t>
                      </a: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 Side: </a:t>
                      </a:r>
                      <a:r>
                        <a:rPr lang="en-US" sz="1200" b="1" i="0" u="none" strike="noStrike" baseline="0" dirty="0" smtClean="0">
                          <a:latin typeface="+mn-lt"/>
                          <a:cs typeface="Arial" pitchFamily="34" charset="0"/>
                        </a:rPr>
                        <a:t>100% Inspection record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System Side </a:t>
                      </a:r>
                      <a:r>
                        <a:rPr lang="en-US" sz="1200" b="0" i="0" u="none" strike="noStrike" baseline="0" dirty="0"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latin typeface="+mn-lt"/>
                          <a:cs typeface="Arial" pitchFamily="34" charset="0"/>
                        </a:rPr>
                        <a:t>Control plan updated ,OPL Displayed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Status:29.09.2024 &amp; Completed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/>
                </a:tc>
                <a:extLst>
                  <a:ext uri="{0D108BD9-81ED-4DB2-BD59-A6C34878D82A}">
                    <a16:rowId xmlns:a16="http://schemas.microsoft.com/office/drawing/2014/main" xmlns="" val="350852953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56293075"/>
              </p:ext>
            </p:extLst>
          </p:nvPr>
        </p:nvGraphicFramePr>
        <p:xfrm>
          <a:off x="11001924" y="1745536"/>
          <a:ext cx="1107560" cy="240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420BE21-1245-429C-2502-EFA4DF25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89772"/>
              </p:ext>
            </p:extLst>
          </p:nvPr>
        </p:nvGraphicFramePr>
        <p:xfrm>
          <a:off x="7383715" y="5177612"/>
          <a:ext cx="4029660" cy="8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237">
                  <a:extLst>
                    <a:ext uri="{9D8B030D-6E8A-4147-A177-3AD203B41FA5}">
                      <a16:colId xmlns:a16="http://schemas.microsoft.com/office/drawing/2014/main" xmlns="" val="2043540181"/>
                    </a:ext>
                  </a:extLst>
                </a:gridCol>
                <a:gridCol w="1143423">
                  <a:extLst>
                    <a:ext uri="{9D8B030D-6E8A-4147-A177-3AD203B41FA5}">
                      <a16:colId xmlns:a16="http://schemas.microsoft.com/office/drawing/2014/main" xmlns="" val="3180680888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Actions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IN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895516"/>
                  </a:ext>
                </a:extLst>
              </a:tr>
              <a:tr h="291338">
                <a:tc>
                  <a:txBody>
                    <a:bodyPr/>
                    <a:lstStyle/>
                    <a:p>
                      <a:pPr marL="0" marR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On CNC machine bush boring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Dia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14.50 mm Entry Chamfer included 1x45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.</a:t>
                      </a:r>
                    </a:p>
                    <a:p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PRF SHAFT &amp; Completed 28.09.2024</a:t>
                      </a:r>
                      <a:endParaRPr lang="en-I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9689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DF1F29-E251-F691-752B-19B82B69D14F}"/>
              </a:ext>
            </a:extLst>
          </p:cNvPr>
          <p:cNvSpPr txBox="1"/>
          <p:nvPr/>
        </p:nvSpPr>
        <p:spPr>
          <a:xfrm>
            <a:off x="7383714" y="4859833"/>
            <a:ext cx="1002554" cy="31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HD Matrix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9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226839"/>
            <a:ext cx="3708840" cy="40061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Programme revised for Chamfer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210"/>
          <a:stretch/>
        </p:blipFill>
        <p:spPr>
          <a:xfrm>
            <a:off x="5968539" y="2335875"/>
            <a:ext cx="2755907" cy="2942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9741"/>
          <a:stretch/>
        </p:blipFill>
        <p:spPr>
          <a:xfrm>
            <a:off x="8811967" y="2335875"/>
            <a:ext cx="2888435" cy="294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3074"/>
          <a:stretch/>
        </p:blipFill>
        <p:spPr>
          <a:xfrm>
            <a:off x="139952" y="2335874"/>
            <a:ext cx="2851266" cy="294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632" y="2335873"/>
            <a:ext cx="2060325" cy="2942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9541" y="1579419"/>
            <a:ext cx="2452254" cy="63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374460" y="1579419"/>
            <a:ext cx="2452254" cy="63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9952" y="5278580"/>
            <a:ext cx="4872005" cy="598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</a:t>
            </a:r>
            <a:r>
              <a:rPr lang="en-US" dirty="0" smtClean="0"/>
              <a:t> 14.50 mm Entry chamfer no provision in programme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68539" y="5278580"/>
            <a:ext cx="5731863" cy="598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</a:t>
            </a:r>
            <a:r>
              <a:rPr lang="en-US" dirty="0" err="1" smtClean="0"/>
              <a:t>Dia</a:t>
            </a:r>
            <a:r>
              <a:rPr lang="en-US" dirty="0" smtClean="0"/>
              <a:t> 14.50 mm Entry chamfer  provision done  programme &amp; Insert life interlocked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CP Updated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913671"/>
            <a:ext cx="8069912" cy="49210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61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Final Inspection check sheet updated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6" y="1195308"/>
            <a:ext cx="8838038" cy="44497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7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Set up Approval updated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980902"/>
            <a:ext cx="7805650" cy="45054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32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Training to FID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" y="922713"/>
            <a:ext cx="8237913" cy="4742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302522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b="1" dirty="0"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712</Words>
  <Application>Microsoft Office PowerPoint</Application>
  <PresentationFormat>Custom</PresentationFormat>
  <Paragraphs>251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11_Office Theme</vt:lpstr>
      <vt:lpstr>1_Office Theme</vt:lpstr>
      <vt:lpstr>Worksheet</vt:lpstr>
      <vt:lpstr>PowerPoint Presentation</vt:lpstr>
      <vt:lpstr>Process Flow</vt:lpstr>
      <vt:lpstr>FTA (Fault Tree Analysis)</vt:lpstr>
      <vt:lpstr>PowerPoint Presentation</vt:lpstr>
      <vt:lpstr>Programme revised for Chamfer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SOURABH S DAROLE</dc:creator>
  <cp:lastModifiedBy>HP</cp:lastModifiedBy>
  <cp:revision>56</cp:revision>
  <dcterms:created xsi:type="dcterms:W3CDTF">2021-10-27T04:01:42Z</dcterms:created>
  <dcterms:modified xsi:type="dcterms:W3CDTF">2024-10-04T07:09:23Z</dcterms:modified>
</cp:coreProperties>
</file>