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66" r:id="rId3"/>
    <p:sldId id="309" r:id="rId4"/>
    <p:sldId id="314" r:id="rId5"/>
    <p:sldId id="293" r:id="rId6"/>
    <p:sldId id="286" r:id="rId7"/>
    <p:sldId id="287" r:id="rId8"/>
    <p:sldId id="296" r:id="rId9"/>
    <p:sldId id="301" r:id="rId10"/>
    <p:sldId id="304" r:id="rId11"/>
    <p:sldId id="307" r:id="rId12"/>
    <p:sldId id="312" r:id="rId13"/>
    <p:sldId id="313" r:id="rId14"/>
    <p:sldId id="292" r:id="rId15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C6A4"/>
    <a:srgbClr val="66FF33"/>
    <a:srgbClr val="0000FF"/>
    <a:srgbClr val="CC3300"/>
    <a:srgbClr val="CFDEB0"/>
    <a:srgbClr val="E7A96B"/>
    <a:srgbClr val="FF6600"/>
    <a:srgbClr val="E17509"/>
    <a:srgbClr val="CF8E0B"/>
    <a:srgbClr val="AE72A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762" autoAdjust="0"/>
    <p:restoredTop sz="9443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799" cy="497364"/>
          </a:xfrm>
          <a:prstGeom prst="rect">
            <a:avLst/>
          </a:prstGeom>
        </p:spPr>
        <p:txBody>
          <a:bodyPr vert="horz" lIns="91873" tIns="45936" rIns="91873" bIns="4593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799" cy="497364"/>
          </a:xfrm>
          <a:prstGeom prst="rect">
            <a:avLst/>
          </a:prstGeom>
        </p:spPr>
        <p:txBody>
          <a:bodyPr vert="horz" lIns="91873" tIns="45936" rIns="91873" bIns="45936" rtlCol="0"/>
          <a:lstStyle>
            <a:lvl1pPr algn="r">
              <a:defRPr sz="1200"/>
            </a:lvl1pPr>
          </a:lstStyle>
          <a:p>
            <a:fld id="{33C31818-1CB3-42CE-B0F6-0F8A9BD13160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3" tIns="45936" rIns="91873" bIns="4593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873" tIns="45936" rIns="91873" bIns="4593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71799" cy="497364"/>
          </a:xfrm>
          <a:prstGeom prst="rect">
            <a:avLst/>
          </a:prstGeom>
        </p:spPr>
        <p:txBody>
          <a:bodyPr vert="horz" lIns="91873" tIns="45936" rIns="91873" bIns="4593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799" cy="497364"/>
          </a:xfrm>
          <a:prstGeom prst="rect">
            <a:avLst/>
          </a:prstGeom>
        </p:spPr>
        <p:txBody>
          <a:bodyPr vert="horz" lIns="91873" tIns="45936" rIns="91873" bIns="45936" rtlCol="0" anchor="b"/>
          <a:lstStyle>
            <a:lvl1pPr algn="r">
              <a:defRPr sz="1200"/>
            </a:lvl1pPr>
          </a:lstStyle>
          <a:p>
            <a:fld id="{04306632-2B49-4309-B03C-192078B4F8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247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IN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94C6E0-235B-4505-BD1A-D32138549501}" type="slidenum">
              <a:rPr lang="en-IN" altLang="en-US" smtClean="0">
                <a:latin typeface="Calibri" pitchFamily="34" charset="0"/>
                <a:cs typeface="Arial" pitchFamily="34" charset="0"/>
              </a:rPr>
              <a:pPr/>
              <a:t>5</a:t>
            </a:fld>
            <a:endParaRPr lang="en-IN" altLang="en-US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574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62F8BB-0FEB-40EA-AAD9-21AE5946DBE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7381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5E7AA6-A91F-48D3-8AA7-C24D5A319E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CD9FF-2529-4BF3-88D7-16EF501700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EC17D-1E79-4C0B-896A-06B57737A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1BF5F-B4D6-486A-997A-36E02FFDB33F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16-10-2024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8A162-F582-41E2-8AE9-06CD88E02B13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99333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EF4BF-7EE4-4B4A-8145-5E53099222A1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16-10-2024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65C06-8BD2-4729-95CD-290B5CA150E8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70459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97045-5C2F-4E26-8DAC-34CD9D0DB905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16-10-2024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2E4D7-CC2A-4DA4-B266-01A5525ADB59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xmlns="" val="73894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E5D73-AF4A-466F-BCD8-BED9CF45B7BF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16-10-2024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ADDA9-EFE1-418B-8199-1A0288A1E117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72088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4B25F-8B45-442C-B9A0-4A5BA8542BD8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16-10-2024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CD457-5F3E-4992-8F32-8218F60C410A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4337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74B6A-C5F5-4741-9CE3-1F4095D87B36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16-10-2024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F604A-1B4E-4CDB-A39A-B91F9DCA2010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53615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9B247-4E8F-4690-A57C-B69CC30AC828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16-10-2024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4207B-7764-40EE-9A05-EA6BF0744B03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07356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529BC-14E6-4DC5-B125-0260DADF6A8A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16-10-2024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03A43-74D6-4F45-A16B-32B2E1E5A913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3544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94A67-68CE-4347-81B9-79B4FA92BB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1D01A-74BB-438A-997E-F8F7EBB8FC31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16-10-2024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A0EAF-94DC-42F5-A894-7CA5A36196FC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53695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F20B4-0B42-48A5-B562-12E8D4FDF947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16-10-2024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73066-5263-4097-BB95-E320B0680552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53299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C3862-3EBD-4375-9A3B-099EEA1B3DC3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16-10-2024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53F2C-50BD-42FF-B17D-342B0916B465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60722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4FF0A3A-D6B2-4CF0-8194-E2894A9BE20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0996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774AE-3F1D-4DFC-ACE6-40151F340A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7972F-D78E-4661-8894-568927A4E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AC481-AF18-4E0D-8968-D88C11CA88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62FFA-6C97-431B-8955-84EAD9D121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0C828-09FE-4C7C-88FA-9F2F914B4C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F8A3D-0062-4F72-BAC7-49F2149B3C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5DCBB-EDF5-497B-B150-2CE148C07C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E5E7AA6-A91F-48D3-8AA7-C24D5A319E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88" name="Rectangle 6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37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it-IT" sz="1400">
              <a:solidFill>
                <a:schemeClr val="bg2"/>
              </a:solidFill>
              <a:latin typeface="GillSans" pitchFamily="46" charset="0"/>
            </a:endParaRPr>
          </a:p>
        </p:txBody>
      </p:sp>
      <p:sp>
        <p:nvSpPr>
          <p:cNvPr id="1081" name="Line 57"/>
          <p:cNvSpPr>
            <a:spLocks noChangeShapeType="1"/>
          </p:cNvSpPr>
          <p:nvPr userDrawn="1"/>
        </p:nvSpPr>
        <p:spPr bwMode="auto">
          <a:xfrm>
            <a:off x="0" y="304800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n-US" sz="1400" dirty="0"/>
          </a:p>
        </p:txBody>
      </p:sp>
      <p:sp>
        <p:nvSpPr>
          <p:cNvPr id="1082" name="Line 58"/>
          <p:cNvSpPr>
            <a:spLocks noChangeShapeType="1"/>
          </p:cNvSpPr>
          <p:nvPr userDrawn="1"/>
        </p:nvSpPr>
        <p:spPr bwMode="auto">
          <a:xfrm>
            <a:off x="0" y="1016000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n-US" sz="1400" dirty="0"/>
          </a:p>
        </p:txBody>
      </p:sp>
      <p:pic>
        <p:nvPicPr>
          <p:cNvPr id="1034" name="Picture 71" descr="pic0049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260350"/>
            <a:ext cx="1295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N" altLang="en-US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E86020-ACD3-4FA0-B9C8-F7FE6CA0FF81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16-10-2024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8B6CBC1-7E0F-46CC-BAD6-A1A65C92796C}" type="slidenum">
              <a:rPr lang="en-IN" altLang="en-US">
                <a:cs typeface="Arial" pitchFamily="34" charset="0"/>
              </a:rPr>
              <a:pPr>
                <a:defRPr/>
              </a:pPr>
              <a:t>‹#›</a:t>
            </a:fld>
            <a:endParaRPr lang="en-IN" altLang="en-US" dirty="0">
              <a:cs typeface="Arial" pitchFamily="34" charset="0"/>
            </a:endParaRPr>
          </a:p>
        </p:txBody>
      </p:sp>
      <p:sp>
        <p:nvSpPr>
          <p:cNvPr id="1031" name="Rectangle 6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3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it-IT" sz="1400">
              <a:solidFill>
                <a:srgbClr val="EEECE1"/>
              </a:solidFill>
              <a:latin typeface="GillSans"/>
              <a:cs typeface="Arial" pitchFamily="34" charset="0"/>
            </a:endParaRPr>
          </a:p>
        </p:txBody>
      </p:sp>
      <p:sp>
        <p:nvSpPr>
          <p:cNvPr id="1032" name="Line 57"/>
          <p:cNvSpPr>
            <a:spLocks noChangeShapeType="1"/>
          </p:cNvSpPr>
          <p:nvPr userDrawn="1"/>
        </p:nvSpPr>
        <p:spPr bwMode="auto">
          <a:xfrm>
            <a:off x="0" y="304800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Line 58"/>
          <p:cNvSpPr>
            <a:spLocks noChangeShapeType="1"/>
          </p:cNvSpPr>
          <p:nvPr userDrawn="1"/>
        </p:nvSpPr>
        <p:spPr bwMode="auto">
          <a:xfrm>
            <a:off x="0" y="1016000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2" name="Picture 71" descr="pic0049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96188" y="260350"/>
            <a:ext cx="1295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8605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857500"/>
            <a:ext cx="8839200" cy="1143000"/>
          </a:xfrm>
        </p:spPr>
        <p:txBody>
          <a:bodyPr/>
          <a:lstStyle/>
          <a:p>
            <a:r>
              <a:rPr lang="en-US" sz="26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6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 plan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Dt.: 15</a:t>
            </a:r>
            <a:r>
              <a:rPr lang="en-US" sz="1600" baseline="30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Oct  2024</a:t>
            </a:r>
            <a:endParaRPr lang="en-IN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78160" y="509552"/>
            <a:ext cx="7369325" cy="30777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IN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OPERATOR TRAINING RECORD: </a:t>
            </a:r>
            <a:r>
              <a:rPr lang="en-IN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 nut engagement with thread parts </a:t>
            </a:r>
          </a:p>
        </p:txBody>
      </p:sp>
      <p:sp>
        <p:nvSpPr>
          <p:cNvPr id="18" name="Left Arrow 17">
            <a:hlinkClick r:id="rId2" action="ppaction://hlinksldjump"/>
          </p:cNvPr>
          <p:cNvSpPr/>
          <p:nvPr/>
        </p:nvSpPr>
        <p:spPr>
          <a:xfrm>
            <a:off x="8661097" y="6400800"/>
            <a:ext cx="375399" cy="37728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29FDBAC7-E801-0D26-23DC-AF7575E727DA}"/>
              </a:ext>
            </a:extLst>
          </p:cNvPr>
          <p:cNvSpPr/>
          <p:nvPr/>
        </p:nvSpPr>
        <p:spPr>
          <a:xfrm>
            <a:off x="6981244" y="4454254"/>
            <a:ext cx="1423146" cy="97549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2761A8F7-D701-2874-ACA6-A57CFF0D2058}"/>
              </a:ext>
            </a:extLst>
          </p:cNvPr>
          <p:cNvCxnSpPr>
            <a:cxnSpLocks/>
          </p:cNvCxnSpPr>
          <p:nvPr/>
        </p:nvCxnSpPr>
        <p:spPr>
          <a:xfrm flipV="1">
            <a:off x="8229600" y="5429749"/>
            <a:ext cx="0" cy="237553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BFF9480-5A90-3E6C-50BD-E202ACA9C0D7}"/>
              </a:ext>
            </a:extLst>
          </p:cNvPr>
          <p:cNvSpPr/>
          <p:nvPr/>
        </p:nvSpPr>
        <p:spPr>
          <a:xfrm>
            <a:off x="78160" y="5527231"/>
            <a:ext cx="3034282" cy="721169"/>
          </a:xfrm>
          <a:prstGeom prst="rect">
            <a:avLst/>
          </a:prstGeom>
          <a:solidFill>
            <a:schemeClr val="accent6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Awareness training given to newly joined operator for  nut engagement with thread parts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A47FB73-5D12-FE66-60CD-5E04B935BA41}"/>
              </a:ext>
            </a:extLst>
          </p:cNvPr>
          <p:cNvSpPr/>
          <p:nvPr/>
        </p:nvSpPr>
        <p:spPr>
          <a:xfrm>
            <a:off x="6127399" y="5527231"/>
            <a:ext cx="2958545" cy="721169"/>
          </a:xfrm>
          <a:prstGeom prst="rect">
            <a:avLst/>
          </a:prstGeom>
          <a:solidFill>
            <a:schemeClr val="accent6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Awareness training given to newly joined  final inspector  for  disengagement of nut with threaded parts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4B1CF01-4425-2EE0-F456-C6C121B814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4074" y="3215927"/>
            <a:ext cx="3087826" cy="225821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856FFC4-25AB-B8DA-18B3-73BD196D6F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185455" y="3215926"/>
            <a:ext cx="2958546" cy="224268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E7A1CF1-8AC8-CE0F-910B-B13E2C7211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4209098" y="3380864"/>
            <a:ext cx="1010148" cy="2146779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B95F582-79E4-4CF8-3CE4-7168C181DEBE}"/>
              </a:ext>
            </a:extLst>
          </p:cNvPr>
          <p:cNvSpPr/>
          <p:nvPr/>
        </p:nvSpPr>
        <p:spPr>
          <a:xfrm>
            <a:off x="3247468" y="5527231"/>
            <a:ext cx="2808232" cy="721169"/>
          </a:xfrm>
          <a:prstGeom prst="rect">
            <a:avLst/>
          </a:prstGeom>
          <a:solidFill>
            <a:schemeClr val="accent6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Awareness training to newly joined  final inspector  for  engagement of nut with threaded parts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C8128A3B-BBDD-A982-2B9A-A7F35590C5D9}"/>
              </a:ext>
            </a:extLst>
          </p:cNvPr>
          <p:cNvCxnSpPr>
            <a:cxnSpLocks/>
          </p:cNvCxnSpPr>
          <p:nvPr/>
        </p:nvCxnSpPr>
        <p:spPr>
          <a:xfrm flipV="1">
            <a:off x="5181600" y="5289678"/>
            <a:ext cx="0" cy="237553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F4C225F5-DEB6-26CA-6BED-12FCDE7C1572}"/>
              </a:ext>
            </a:extLst>
          </p:cNvPr>
          <p:cNvGrpSpPr/>
          <p:nvPr/>
        </p:nvGrpSpPr>
        <p:grpSpPr>
          <a:xfrm>
            <a:off x="10271312" y="1363556"/>
            <a:ext cx="1438694" cy="594385"/>
            <a:chOff x="-203592" y="1600200"/>
            <a:chExt cx="4306082" cy="1209351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0FBDEE18-B1C5-0685-DC40-10793122900A}"/>
                </a:ext>
              </a:extLst>
            </p:cNvPr>
            <p:cNvSpPr/>
            <p:nvPr/>
          </p:nvSpPr>
          <p:spPr>
            <a:xfrm>
              <a:off x="-203592" y="2533308"/>
              <a:ext cx="986285" cy="276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1AA7D4F2-6C1B-4CFE-9851-86CEE0F3C50C}"/>
                </a:ext>
              </a:extLst>
            </p:cNvPr>
            <p:cNvSpPr/>
            <p:nvPr/>
          </p:nvSpPr>
          <p:spPr>
            <a:xfrm>
              <a:off x="3508677" y="1600200"/>
              <a:ext cx="593813" cy="14609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2B53A8F-ACA0-1FA1-6F2E-92EE0A1E130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8333" t="14426" r="29285" b="38537"/>
          <a:stretch/>
        </p:blipFill>
        <p:spPr>
          <a:xfrm>
            <a:off x="146804" y="1094586"/>
            <a:ext cx="3087826" cy="206825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101B1492-E466-5862-8B76-2E6FD0DE58F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4166" t="10521" r="27501" b="32627"/>
          <a:stretch/>
        </p:blipFill>
        <p:spPr>
          <a:xfrm>
            <a:off x="5880654" y="1047030"/>
            <a:ext cx="3224365" cy="213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669532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7553F85-88E7-0FB9-AA26-D1972E1FB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7E2B31D2-9E61-FD9D-A0E7-15B67CAA18D8}"/>
              </a:ext>
            </a:extLst>
          </p:cNvPr>
          <p:cNvSpPr txBox="1">
            <a:spLocks/>
          </p:cNvSpPr>
          <p:nvPr/>
        </p:nvSpPr>
        <p:spPr>
          <a:xfrm>
            <a:off x="50844" y="496971"/>
            <a:ext cx="3417923" cy="30777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ja-JP" dirty="0"/>
              <a:t>Thread verification by Step pin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DD8F212-FC2F-ED26-19BB-A6ADC7197C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019800" y="1932215"/>
            <a:ext cx="2895600" cy="175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8FCEA14-24B5-51C8-A705-1F46826BC3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0930" y="1066800"/>
            <a:ext cx="1316870" cy="26561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5802636-D442-C4E3-B6B5-A034F0096B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676400" y="1894115"/>
            <a:ext cx="1828800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C2026D8-BE0F-72AF-4929-6405120E12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886200" y="1894115"/>
            <a:ext cx="1828800" cy="18494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0550103-19B7-00B9-05DD-BF5E2D5E06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980543" y="4724400"/>
            <a:ext cx="1460965" cy="15561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7C13FF7-9121-132E-CDD0-1912A4D40186}"/>
              </a:ext>
            </a:extLst>
          </p:cNvPr>
          <p:cNvSpPr/>
          <p:nvPr/>
        </p:nvSpPr>
        <p:spPr>
          <a:xfrm>
            <a:off x="4242479" y="4910698"/>
            <a:ext cx="941295" cy="59391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N" sz="110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E8543F93-E1B0-D356-3EA4-6587BC133374}"/>
              </a:ext>
            </a:extLst>
          </p:cNvPr>
          <p:cNvCxnSpPr/>
          <p:nvPr/>
        </p:nvCxnSpPr>
        <p:spPr>
          <a:xfrm flipH="1">
            <a:off x="5228597" y="5213256"/>
            <a:ext cx="8740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6">
            <a:extLst>
              <a:ext uri="{FF2B5EF4-FFF2-40B4-BE49-F238E27FC236}">
                <a16:creationId xmlns:a16="http://schemas.microsoft.com/office/drawing/2014/main" xmlns="" id="{745EA280-6922-6BAF-0353-AFF02263DA9A}"/>
              </a:ext>
            </a:extLst>
          </p:cNvPr>
          <p:cNvSpPr txBox="1"/>
          <p:nvPr/>
        </p:nvSpPr>
        <p:spPr>
          <a:xfrm>
            <a:off x="6158685" y="5000345"/>
            <a:ext cx="2286000" cy="694764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100" dirty="0"/>
              <a:t>Identification mark on the extrusion </a:t>
            </a:r>
            <a:r>
              <a:rPr lang="en-IN" sz="11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by blue colour  marker</a:t>
            </a:r>
            <a:r>
              <a:rPr lang="en-IN" sz="1100" baseline="0" dirty="0"/>
              <a:t> for thread presence </a:t>
            </a:r>
            <a:endParaRPr lang="en-IN" sz="1100" dirty="0"/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xmlns="" id="{480DF6BC-57AE-9311-85A2-5CC74219A938}"/>
              </a:ext>
            </a:extLst>
          </p:cNvPr>
          <p:cNvSpPr txBox="1"/>
          <p:nvPr/>
        </p:nvSpPr>
        <p:spPr>
          <a:xfrm>
            <a:off x="50844" y="3761741"/>
            <a:ext cx="1396956" cy="694764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</a:t>
            </a:r>
            <a:r>
              <a:rPr lang="en-IN" dirty="0" err="1"/>
              <a:t>tep</a:t>
            </a:r>
            <a:r>
              <a:rPr lang="en-IN" dirty="0"/>
              <a:t> pin made available for thread major </a:t>
            </a:r>
            <a:r>
              <a:rPr lang="en-IN" dirty="0" err="1"/>
              <a:t>dia</a:t>
            </a:r>
            <a:r>
              <a:rPr lang="en-IN" dirty="0"/>
              <a:t> verification </a:t>
            </a:r>
            <a:endParaRPr lang="en-IN" sz="1100" dirty="0"/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xmlns="" id="{A35E3263-91F3-F3E5-ADBC-3F0B72B282FB}"/>
              </a:ext>
            </a:extLst>
          </p:cNvPr>
          <p:cNvSpPr txBox="1"/>
          <p:nvPr/>
        </p:nvSpPr>
        <p:spPr>
          <a:xfrm>
            <a:off x="1676400" y="3761741"/>
            <a:ext cx="1396956" cy="470713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</a:t>
            </a:r>
            <a:r>
              <a:rPr lang="en-IN" dirty="0" err="1"/>
              <a:t>tep</a:t>
            </a:r>
            <a:r>
              <a:rPr lang="en-IN" dirty="0"/>
              <a:t> pin </a:t>
            </a:r>
            <a:r>
              <a:rPr lang="en-IN" dirty="0" err="1"/>
              <a:t>dia</a:t>
            </a:r>
            <a:r>
              <a:rPr lang="en-IN" dirty="0"/>
              <a:t> Ǿ 6.7 mm </a:t>
            </a:r>
            <a:endParaRPr lang="en-IN" sz="1100" dirty="0"/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xmlns="" id="{02299792-B756-B08A-B9A7-5A1DF67EEDFC}"/>
              </a:ext>
            </a:extLst>
          </p:cNvPr>
          <p:cNvSpPr txBox="1"/>
          <p:nvPr/>
        </p:nvSpPr>
        <p:spPr>
          <a:xfrm>
            <a:off x="3980542" y="3775403"/>
            <a:ext cx="1734457" cy="457051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Thread major</a:t>
            </a:r>
            <a:r>
              <a:rPr lang="en-IN" dirty="0"/>
              <a:t> </a:t>
            </a:r>
            <a:r>
              <a:rPr lang="en-IN" dirty="0" err="1"/>
              <a:t>dia</a:t>
            </a:r>
            <a:r>
              <a:rPr lang="en-IN" dirty="0"/>
              <a:t> Ǿ 6.72 mm </a:t>
            </a:r>
            <a:endParaRPr lang="en-IN" sz="1100" dirty="0"/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xmlns="" id="{44478BAC-4B71-2D1B-B703-B85C7BA3B339}"/>
              </a:ext>
            </a:extLst>
          </p:cNvPr>
          <p:cNvSpPr txBox="1"/>
          <p:nvPr/>
        </p:nvSpPr>
        <p:spPr>
          <a:xfrm>
            <a:off x="6434456" y="3775403"/>
            <a:ext cx="2286000" cy="457051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Thread major </a:t>
            </a:r>
            <a:r>
              <a:rPr lang="en-GB" dirty="0" err="1"/>
              <a:t>dia</a:t>
            </a:r>
            <a:r>
              <a:rPr lang="en-GB" dirty="0"/>
              <a:t> inspection and ensure thread presence </a:t>
            </a:r>
            <a:endParaRPr lang="en-IN" sz="1100" dirty="0"/>
          </a:p>
        </p:txBody>
      </p:sp>
    </p:spTree>
    <p:extLst>
      <p:ext uri="{BB962C8B-B14F-4D97-AF65-F5344CB8AC3E}">
        <p14:creationId xmlns:p14="http://schemas.microsoft.com/office/powerpoint/2010/main" xmlns="" val="3642612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03C675B-3EF4-A5D5-58B8-C7593A4C7A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2400" y="1066799"/>
            <a:ext cx="4191000" cy="52938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D0AE5D-45E9-8711-ED63-F253F8A82C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84914" y="1264459"/>
            <a:ext cx="3810000" cy="4898573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xmlns="" id="{B8A64397-3ACC-438E-E234-866CB3C9F191}"/>
              </a:ext>
            </a:extLst>
          </p:cNvPr>
          <p:cNvSpPr txBox="1">
            <a:spLocks/>
          </p:cNvSpPr>
          <p:nvPr/>
        </p:nvSpPr>
        <p:spPr>
          <a:xfrm>
            <a:off x="152400" y="427851"/>
            <a:ext cx="7467600" cy="52322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ja-JP" dirty="0"/>
              <a:t>SOP FOR : Bolt engagement with parts and same bolt Dis engage</a:t>
            </a:r>
          </a:p>
          <a:p>
            <a:r>
              <a:rPr lang="en-US" altLang="ja-JP" dirty="0"/>
              <a:t> at final inspection stage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B50558-BCE3-47ED-6460-AE78FA4C1678}"/>
              </a:ext>
            </a:extLst>
          </p:cNvPr>
          <p:cNvSpPr txBox="1"/>
          <p:nvPr/>
        </p:nvSpPr>
        <p:spPr>
          <a:xfrm>
            <a:off x="179614" y="6320202"/>
            <a:ext cx="4038600" cy="463110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SOP for Bolt engagement with parts and same bolt Dis engage</a:t>
            </a:r>
          </a:p>
          <a:p>
            <a:r>
              <a:rPr lang="en-US" altLang="ja-JP" dirty="0"/>
              <a:t> at final inspection stage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8A14FD2-CB13-87FE-1DBE-06C923840815}"/>
              </a:ext>
            </a:extLst>
          </p:cNvPr>
          <p:cNvSpPr txBox="1"/>
          <p:nvPr/>
        </p:nvSpPr>
        <p:spPr>
          <a:xfrm>
            <a:off x="4495800" y="6320202"/>
            <a:ext cx="3888014" cy="463110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SOP for  parts Cleaning </a:t>
            </a:r>
          </a:p>
        </p:txBody>
      </p:sp>
    </p:spTree>
    <p:extLst>
      <p:ext uri="{BB962C8B-B14F-4D97-AF65-F5344CB8AC3E}">
        <p14:creationId xmlns:p14="http://schemas.microsoft.com/office/powerpoint/2010/main" xmlns="" val="1186316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468313" y="2852738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en-IN" altLang="en-US" b="1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570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 bwMode="auto">
          <a:xfrm>
            <a:off x="84446" y="476250"/>
            <a:ext cx="3931920" cy="3365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CONDITIONS FOR OCCURRENCE</a:t>
            </a:r>
            <a:endParaRPr lang="en-US" altLang="en-U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76200" y="1023990"/>
            <a:ext cx="7239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ja-JP" altLang="en-US" sz="1600" dirty="0">
                <a:latin typeface="Verdana" panose="020B0604030504040204" pitchFamily="34" charset="0"/>
                <a:ea typeface="HGP創英角ｺﾞｼｯｸUB"/>
                <a:cs typeface="Verdana" panose="020B0604030504040204" pitchFamily="34" charset="0"/>
              </a:rPr>
              <a:t>● </a:t>
            </a:r>
            <a:r>
              <a:rPr lang="en-US" altLang="ja-JP" sz="16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Phenomenon</a:t>
            </a:r>
            <a:r>
              <a:rPr lang="en-US" alt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:M8 X 1.25 -6h thread missing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19800" y="1035268"/>
            <a:ext cx="2057400" cy="30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Trouble content</a:t>
            </a:r>
            <a:endParaRPr kumimoji="1" lang="ja-JP" altLang="en-US" sz="1600" b="1" dirty="0">
              <a:solidFill>
                <a:schemeClr val="tx1"/>
              </a:solidFill>
              <a:latin typeface="Verdana" panose="020B0604030504040204" pitchFamily="34" charset="0"/>
              <a:ea typeface="HGP創英角ｺﾞｼｯｸUB" panose="020B0900000000000000" pitchFamily="50" charset="-128"/>
              <a:cs typeface="Verdana" panose="020B0604030504040204" pitchFamily="34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84446" y="1447800"/>
            <a:ext cx="4495800" cy="18650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Supplier:</a:t>
            </a:r>
            <a:r>
              <a:rPr lang="ja-JP" altLang="en-US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 </a:t>
            </a:r>
            <a:r>
              <a:rPr lang="en-US" altLang="ja-JP" sz="1400" b="1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M/s Saptagiri Industries</a:t>
            </a:r>
          </a:p>
          <a:p>
            <a:pPr marL="0" indent="0">
              <a:buFont typeface="Arial" pitchFamily="34" charset="0"/>
              <a:buNone/>
            </a:pPr>
            <a:r>
              <a:rPr lang="ja-JP" altLang="en-US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Model</a:t>
            </a:r>
            <a:r>
              <a:rPr lang="en-US" altLang="ja-JP" sz="1400" b="1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:</a:t>
            </a:r>
            <a:r>
              <a:rPr lang="ja-JP" altLang="en-US" sz="1400" b="1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  </a:t>
            </a:r>
            <a:r>
              <a:rPr lang="en-IN" altLang="ja-JP" sz="1400" b="1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HMSI</a:t>
            </a:r>
            <a:endParaRPr lang="en-US" altLang="ja-JP" sz="1400" b="1" dirty="0">
              <a:latin typeface="Arial" pitchFamily="34" charset="0"/>
              <a:ea typeface="HGP創英角ｺﾞｼｯｸUB" panose="020B0900000000000000" pitchFamily="50" charset="-128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Parts</a:t>
            </a:r>
            <a:r>
              <a:rPr lang="ja-JP" altLang="en-US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 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name: </a:t>
            </a:r>
            <a:r>
              <a:rPr lang="en-US" altLang="ja-JP" sz="1400" b="1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U Type Bracket</a:t>
            </a:r>
            <a:endParaRPr lang="en-US" altLang="ja-JP" sz="1400" dirty="0">
              <a:latin typeface="Arial" pitchFamily="34" charset="0"/>
              <a:ea typeface="HGP創英角ｺﾞｼｯｸUB" panose="020B0900000000000000" pitchFamily="50" charset="-128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Part No.:  </a:t>
            </a:r>
            <a:r>
              <a:rPr lang="en-US" altLang="ja-JP" sz="1400" b="1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530PE00402</a:t>
            </a:r>
          </a:p>
          <a:p>
            <a:pPr marL="0" indent="0">
              <a:buFont typeface="Arial" pitchFamily="34" charset="0"/>
              <a:buNone/>
            </a:pPr>
            <a:r>
              <a:rPr lang="ja-JP" altLang="en-US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Date of Occurrence:  03</a:t>
            </a:r>
            <a:r>
              <a:rPr lang="en-US" altLang="ja-JP" sz="1400" b="1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.10.2024</a:t>
            </a:r>
          </a:p>
          <a:p>
            <a:pPr marL="0" indent="0">
              <a:buNone/>
            </a:pPr>
            <a:r>
              <a:rPr lang="ja-JP" altLang="en-US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Qty</a:t>
            </a:r>
            <a:r>
              <a:rPr lang="en-US" altLang="ja-JP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 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NG: </a:t>
            </a:r>
            <a:r>
              <a:rPr lang="en-US" altLang="ja-JP" sz="1400" b="1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01 Nos.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3923176"/>
            <a:ext cx="3352800" cy="267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ja-JP" altLang="en-US" dirty="0">
                <a:ea typeface="HGP創英角ｺﾞｼｯｸUB" panose="020B0900000000000000" pitchFamily="50" charset="-128"/>
              </a:rPr>
              <a:t>●</a:t>
            </a:r>
            <a:r>
              <a:rPr lang="en-US" altLang="ja-JP" dirty="0">
                <a:ea typeface="HGP創英角ｺﾞｼｯｸUB" panose="020B0900000000000000" pitchFamily="50" charset="-128"/>
              </a:rPr>
              <a:t>Parts Stock check results</a:t>
            </a:r>
          </a:p>
        </p:txBody>
      </p:sp>
      <p:sp>
        <p:nvSpPr>
          <p:cNvPr id="9" name="Rectangle 8"/>
          <p:cNvSpPr/>
          <p:nvPr/>
        </p:nvSpPr>
        <p:spPr>
          <a:xfrm>
            <a:off x="96956" y="4242338"/>
            <a:ext cx="1295400" cy="247168"/>
          </a:xfrm>
          <a:prstGeom prst="rect">
            <a:avLst/>
          </a:prstGeom>
          <a:solidFill>
            <a:srgbClr val="FFCC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Action</a:t>
            </a:r>
            <a:endParaRPr lang="ja-JP" altLang="en-US" sz="1600" dirty="0">
              <a:solidFill>
                <a:schemeClr val="tx1"/>
              </a:solidFill>
              <a:latin typeface="Arial" pitchFamily="34" charset="0"/>
              <a:ea typeface="HGP創英角ｺﾞｼｯｸUB" panose="020B0900000000000000" pitchFamily="50" charset="-128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5193824"/>
              </p:ext>
            </p:extLst>
          </p:nvPr>
        </p:nvGraphicFramePr>
        <p:xfrm>
          <a:off x="112246" y="4574964"/>
          <a:ext cx="8879354" cy="174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0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55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20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180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34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711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30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Area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Total Stock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Checked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Checking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Method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NG Qty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Status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275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IN" sz="1200" dirty="0">
                          <a:solidFill>
                            <a:schemeClr val="tx1"/>
                          </a:solidFill>
                        </a:rPr>
                        <a:t>TL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solidFill>
                            <a:schemeClr val="tx1"/>
                          </a:solidFill>
                        </a:rPr>
                        <a:t>7000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solidFill>
                            <a:schemeClr val="tx1"/>
                          </a:solidFill>
                        </a:rPr>
                        <a:t>7000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>
                          <a:solidFill>
                            <a:schemeClr val="tx1"/>
                          </a:solidFill>
                        </a:rPr>
                        <a:t>Movement &amp; Visual check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solidFill>
                            <a:schemeClr val="tx1"/>
                          </a:solidFill>
                        </a:rPr>
                        <a:t>All available stock qty. verified &amp;</a:t>
                      </a:r>
                      <a:r>
                        <a:rPr lang="en-IN" sz="1200" baseline="0" dirty="0">
                          <a:solidFill>
                            <a:schemeClr val="tx1"/>
                          </a:solidFill>
                        </a:rPr>
                        <a:t> found OK.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3873">
                <a:tc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3519235"/>
              </p:ext>
            </p:extLst>
          </p:nvPr>
        </p:nvGraphicFramePr>
        <p:xfrm>
          <a:off x="5105400" y="1371601"/>
          <a:ext cx="3886200" cy="2878290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337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Verdana" panose="020B0604030504040204" pitchFamily="34" charset="0"/>
                          <a:ea typeface="HGP創英角ｺﾞｼｯｸUB" panose="020B0900000000000000" pitchFamily="50" charset="-128"/>
                          <a:cs typeface="Verdana" panose="020B0604030504040204" pitchFamily="34" charset="0"/>
                        </a:rPr>
                        <a:t>NG Part</a:t>
                      </a:r>
                      <a:endParaRPr kumimoji="1" lang="ja-JP" altLang="en-US" sz="1400" dirty="0">
                        <a:latin typeface="Verdana" panose="020B0604030504040204" pitchFamily="34" charset="0"/>
                        <a:ea typeface="HGP創英角ｺﾞｼｯｸUB" panose="020B0900000000000000" pitchFamily="50" charset="-128"/>
                        <a:cs typeface="Verdana" panose="020B0604030504040204" pitchFamily="34" charset="0"/>
                      </a:endParaRPr>
                    </a:p>
                  </a:txBody>
                  <a:tcPr marL="91457" marR="9145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A9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Verdana" panose="020B0604030504040204" pitchFamily="34" charset="0"/>
                          <a:ea typeface="HGP創英角ｺﾞｼｯｸUB" panose="020B0900000000000000" pitchFamily="50" charset="-128"/>
                          <a:cs typeface="Verdana" panose="020B0604030504040204" pitchFamily="34" charset="0"/>
                        </a:rPr>
                        <a:t>OK Part</a:t>
                      </a:r>
                      <a:endParaRPr kumimoji="1" lang="ja-JP" altLang="en-US" sz="1400" dirty="0">
                        <a:latin typeface="Verdana" panose="020B0604030504040204" pitchFamily="34" charset="0"/>
                        <a:ea typeface="HGP創英角ｺﾞｼｯｸUB" panose="020B0900000000000000" pitchFamily="50" charset="-128"/>
                        <a:cs typeface="Verdana" panose="020B0604030504040204" pitchFamily="34" charset="0"/>
                      </a:endParaRPr>
                    </a:p>
                  </a:txBody>
                  <a:tcPr marL="91457" marR="9145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3472">
                <a:tc>
                  <a:txBody>
                    <a:bodyPr/>
                    <a:lstStyle/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ja-JP" altLang="en-US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L="91457" marR="91457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L="91457" marR="91457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105400" y="3810000"/>
            <a:ext cx="1905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eaLnBrk="1" hangingPunct="1">
              <a:buFontTx/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en-US" altLang="en-US" dirty="0"/>
              <a:t>Thread missing</a:t>
            </a:r>
          </a:p>
          <a:p>
            <a:r>
              <a:rPr lang="en-IN" b="1" dirty="0"/>
              <a:t>Actual: M8X1.25-6h</a:t>
            </a:r>
            <a:endParaRPr lang="en-IN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010400" y="3830152"/>
            <a:ext cx="1865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eaLnBrk="1" hangingPunct="1">
              <a:buFontTx/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en-US" altLang="en-US" dirty="0"/>
              <a:t>Thread Available</a:t>
            </a:r>
          </a:p>
          <a:p>
            <a:r>
              <a:rPr lang="en-IN" b="1" dirty="0"/>
              <a:t>Actual: M8X1.25-6h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8E401C-1AB6-D8F3-A0EE-9A785DCFC6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8448" t="53819" r="62478" b="24802"/>
          <a:stretch/>
        </p:blipFill>
        <p:spPr>
          <a:xfrm rot="16200000">
            <a:off x="7040727" y="2157588"/>
            <a:ext cx="2072947" cy="13063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88A9708-9BFC-8340-7EAF-0AAAEACE72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7476" t="53819" r="42500" b="24802"/>
          <a:stretch/>
        </p:blipFill>
        <p:spPr>
          <a:xfrm rot="16200000">
            <a:off x="5021672" y="2118785"/>
            <a:ext cx="2072455" cy="1244005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F70FF026-41A5-39E5-91A5-B59BD95B5821}"/>
              </a:ext>
            </a:extLst>
          </p:cNvPr>
          <p:cNvSpPr/>
          <p:nvPr/>
        </p:nvSpPr>
        <p:spPr>
          <a:xfrm>
            <a:off x="5910907" y="1807310"/>
            <a:ext cx="707630" cy="8263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CF4CFE8F-1309-7646-D4E1-BEF49855C390}"/>
              </a:ext>
            </a:extLst>
          </p:cNvPr>
          <p:cNvSpPr/>
          <p:nvPr/>
        </p:nvSpPr>
        <p:spPr>
          <a:xfrm>
            <a:off x="7744863" y="1844141"/>
            <a:ext cx="851613" cy="77447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196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59D085-A64A-4929-338B-034EE5E55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8839200" cy="518595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xmlns="" id="{0C3A626C-C9D9-E127-E220-755D64A288A7}"/>
              </a:ext>
            </a:extLst>
          </p:cNvPr>
          <p:cNvSpPr txBox="1">
            <a:spLocks/>
          </p:cNvSpPr>
          <p:nvPr/>
        </p:nvSpPr>
        <p:spPr bwMode="auto">
          <a:xfrm>
            <a:off x="84446" y="476250"/>
            <a:ext cx="6621154" cy="3619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CONTAINMENT ACTION: FOR THREAD MISSING </a:t>
            </a:r>
            <a:endParaRPr lang="en-US" altLang="en-U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10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7086600" y="1253894"/>
            <a:ext cx="381000" cy="304800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400" dirty="0">
              <a:solidFill>
                <a:prstClr val="white"/>
              </a:solidFill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70798" y="476250"/>
            <a:ext cx="6732000" cy="3365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UNDERSTANDING OF ACTUAL CONDITION AND CONTROL</a:t>
            </a:r>
          </a:p>
        </p:txBody>
      </p:sp>
      <p:sp>
        <p:nvSpPr>
          <p:cNvPr id="30" name="Title 4"/>
          <p:cNvSpPr txBox="1">
            <a:spLocks/>
          </p:cNvSpPr>
          <p:nvPr/>
        </p:nvSpPr>
        <p:spPr bwMode="auto">
          <a:xfrm>
            <a:off x="2846504" y="1066800"/>
            <a:ext cx="2944696" cy="3517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numCol="1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 </a:t>
            </a:r>
            <a:r>
              <a:rPr lang="en-US" alt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Flow</a:t>
            </a:r>
            <a:endParaRPr lang="en-IN" alt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43800" y="1189363"/>
            <a:ext cx="12192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00" dirty="0"/>
              <a:t>Possible defect occurrence area.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4501" y="1905000"/>
            <a:ext cx="1341850" cy="77996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/>
          <a:p>
            <a:r>
              <a:rPr lang="en-US" sz="1400" b="0" i="0" u="none" strike="noStrike" dirty="0">
                <a:effectLst/>
                <a:latin typeface="Baskerville Old Face" panose="02020602080505020303" pitchFamily="18" charset="0"/>
              </a:rPr>
              <a:t>Raw Material Inward</a:t>
            </a:r>
            <a:r>
              <a:rPr lang="en-US" sz="1400" dirty="0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619867" y="1999787"/>
            <a:ext cx="1302494" cy="54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/>
          <a:p>
            <a:pPr algn="ctr"/>
            <a:r>
              <a:rPr lang="en-IN" sz="1400" dirty="0">
                <a:solidFill>
                  <a:sysClr val="windowText" lastClr="000000"/>
                </a:solidFill>
              </a:rPr>
              <a:t>Sheet Sharing 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703123" y="1981200"/>
            <a:ext cx="1240478" cy="54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Two side chamfer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249132" y="1999787"/>
            <a:ext cx="1296000" cy="54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First forming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371600" y="2109373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6" name="Right Arrow 25"/>
          <p:cNvSpPr/>
          <p:nvPr/>
        </p:nvSpPr>
        <p:spPr>
          <a:xfrm>
            <a:off x="2937259" y="2109373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7" name="Right Arrow 26"/>
          <p:cNvSpPr/>
          <p:nvPr/>
        </p:nvSpPr>
        <p:spPr>
          <a:xfrm>
            <a:off x="5931027" y="2109373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9" name="Right Arrow 28"/>
          <p:cNvSpPr/>
          <p:nvPr/>
        </p:nvSpPr>
        <p:spPr>
          <a:xfrm>
            <a:off x="7543800" y="2109373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9" name="Rounded Rectangle 58"/>
          <p:cNvSpPr/>
          <p:nvPr/>
        </p:nvSpPr>
        <p:spPr>
          <a:xfrm>
            <a:off x="7800764" y="1981200"/>
            <a:ext cx="1296000" cy="58003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U forming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3161725" y="1983191"/>
            <a:ext cx="1244570" cy="54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Blanking </a:t>
            </a:r>
          </a:p>
        </p:txBody>
      </p:sp>
      <p:sp>
        <p:nvSpPr>
          <p:cNvPr id="65" name="Right Arrow 64"/>
          <p:cNvSpPr/>
          <p:nvPr/>
        </p:nvSpPr>
        <p:spPr>
          <a:xfrm>
            <a:off x="4483227" y="2109373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9" name="Rounded Rectangle 43">
            <a:extLst>
              <a:ext uri="{FF2B5EF4-FFF2-40B4-BE49-F238E27FC236}">
                <a16:creationId xmlns:a16="http://schemas.microsoft.com/office/drawing/2014/main" xmlns="" id="{1AB5DD1A-CC13-38FE-C9CB-92D10A0FAA7A}"/>
              </a:ext>
            </a:extLst>
          </p:cNvPr>
          <p:cNvSpPr/>
          <p:nvPr/>
        </p:nvSpPr>
        <p:spPr>
          <a:xfrm>
            <a:off x="5463791" y="3077570"/>
            <a:ext cx="1240478" cy="54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Piercing Second Hole </a:t>
            </a:r>
          </a:p>
        </p:txBody>
      </p:sp>
      <p:sp>
        <p:nvSpPr>
          <p:cNvPr id="21" name="Rounded Rectangle 49">
            <a:extLst>
              <a:ext uri="{FF2B5EF4-FFF2-40B4-BE49-F238E27FC236}">
                <a16:creationId xmlns:a16="http://schemas.microsoft.com/office/drawing/2014/main" xmlns="" id="{08E9A792-34BB-E875-F5AA-F61F10A6725A}"/>
              </a:ext>
            </a:extLst>
          </p:cNvPr>
          <p:cNvSpPr/>
          <p:nvPr/>
        </p:nvSpPr>
        <p:spPr>
          <a:xfrm>
            <a:off x="7009800" y="3096157"/>
            <a:ext cx="1296000" cy="54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Piercing first Hole </a:t>
            </a:r>
          </a:p>
        </p:txBody>
      </p:sp>
      <p:sp>
        <p:nvSpPr>
          <p:cNvPr id="23" name="Rounded Rectangle 63">
            <a:extLst>
              <a:ext uri="{FF2B5EF4-FFF2-40B4-BE49-F238E27FC236}">
                <a16:creationId xmlns:a16="http://schemas.microsoft.com/office/drawing/2014/main" xmlns="" id="{8155479E-3745-D3A6-698B-806BA0CEABF3}"/>
              </a:ext>
            </a:extLst>
          </p:cNvPr>
          <p:cNvSpPr/>
          <p:nvPr/>
        </p:nvSpPr>
        <p:spPr>
          <a:xfrm>
            <a:off x="3922393" y="3079561"/>
            <a:ext cx="1244570" cy="54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Extrusion Chamfer </a:t>
            </a:r>
          </a:p>
        </p:txBody>
      </p:sp>
      <p:sp>
        <p:nvSpPr>
          <p:cNvPr id="25" name="Right Arrow 1">
            <a:extLst>
              <a:ext uri="{FF2B5EF4-FFF2-40B4-BE49-F238E27FC236}">
                <a16:creationId xmlns:a16="http://schemas.microsoft.com/office/drawing/2014/main" xmlns="" id="{4B820541-5B70-E1F6-74A8-9F283CEA978B}"/>
              </a:ext>
            </a:extLst>
          </p:cNvPr>
          <p:cNvSpPr/>
          <p:nvPr/>
        </p:nvSpPr>
        <p:spPr>
          <a:xfrm rot="10800000">
            <a:off x="3620686" y="3198173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8" name="Rounded Rectangle 37">
            <a:extLst>
              <a:ext uri="{FF2B5EF4-FFF2-40B4-BE49-F238E27FC236}">
                <a16:creationId xmlns:a16="http://schemas.microsoft.com/office/drawing/2014/main" xmlns="" id="{F2808338-E271-D801-030F-C52A07AA42B9}"/>
              </a:ext>
            </a:extLst>
          </p:cNvPr>
          <p:cNvSpPr/>
          <p:nvPr/>
        </p:nvSpPr>
        <p:spPr>
          <a:xfrm>
            <a:off x="2345566" y="3071466"/>
            <a:ext cx="1302494" cy="54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/>
          <a:p>
            <a:pPr algn="ctr"/>
            <a:r>
              <a:rPr lang="en-IN" sz="1400" dirty="0">
                <a:solidFill>
                  <a:sysClr val="windowText" lastClr="000000"/>
                </a:solidFill>
              </a:rPr>
              <a:t>Chamfer</a:t>
            </a:r>
          </a:p>
        </p:txBody>
      </p:sp>
      <p:sp>
        <p:nvSpPr>
          <p:cNvPr id="31" name="Right Arrow 1">
            <a:extLst>
              <a:ext uri="{FF2B5EF4-FFF2-40B4-BE49-F238E27FC236}">
                <a16:creationId xmlns:a16="http://schemas.microsoft.com/office/drawing/2014/main" xmlns="" id="{813CD085-2DD6-BB3E-F602-E2FE572DE4F5}"/>
              </a:ext>
            </a:extLst>
          </p:cNvPr>
          <p:cNvSpPr/>
          <p:nvPr/>
        </p:nvSpPr>
        <p:spPr>
          <a:xfrm rot="5400000">
            <a:off x="8032813" y="2649989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3" name="Right Arrow 1">
            <a:extLst>
              <a:ext uri="{FF2B5EF4-FFF2-40B4-BE49-F238E27FC236}">
                <a16:creationId xmlns:a16="http://schemas.microsoft.com/office/drawing/2014/main" xmlns="" id="{F92FF66C-5E5A-EFA7-958E-889162A3AC4E}"/>
              </a:ext>
            </a:extLst>
          </p:cNvPr>
          <p:cNvSpPr/>
          <p:nvPr/>
        </p:nvSpPr>
        <p:spPr>
          <a:xfrm rot="10800000">
            <a:off x="6736813" y="3219616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4" name="Right Arrow 1">
            <a:extLst>
              <a:ext uri="{FF2B5EF4-FFF2-40B4-BE49-F238E27FC236}">
                <a16:creationId xmlns:a16="http://schemas.microsoft.com/office/drawing/2014/main" xmlns="" id="{575F4401-98F5-A8DC-6F02-A79FB1D47AB1}"/>
              </a:ext>
            </a:extLst>
          </p:cNvPr>
          <p:cNvSpPr/>
          <p:nvPr/>
        </p:nvSpPr>
        <p:spPr>
          <a:xfrm rot="10800000">
            <a:off x="5187035" y="3235485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5" name="Rounded Rectangle 37">
            <a:extLst>
              <a:ext uri="{FF2B5EF4-FFF2-40B4-BE49-F238E27FC236}">
                <a16:creationId xmlns:a16="http://schemas.microsoft.com/office/drawing/2014/main" xmlns="" id="{856C5182-1D93-1276-BE4B-6BE58D42CC46}"/>
              </a:ext>
            </a:extLst>
          </p:cNvPr>
          <p:cNvSpPr/>
          <p:nvPr/>
        </p:nvSpPr>
        <p:spPr>
          <a:xfrm>
            <a:off x="710178" y="3117599"/>
            <a:ext cx="1302494" cy="54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/>
          <a:p>
            <a:pPr algn="ctr"/>
            <a:r>
              <a:rPr lang="en-IN" sz="1400" dirty="0">
                <a:solidFill>
                  <a:sysClr val="windowText" lastClr="000000"/>
                </a:solidFill>
              </a:rPr>
              <a:t>Tapping</a:t>
            </a:r>
          </a:p>
        </p:txBody>
      </p:sp>
      <p:sp>
        <p:nvSpPr>
          <p:cNvPr id="36" name="Right Arrow 1">
            <a:extLst>
              <a:ext uri="{FF2B5EF4-FFF2-40B4-BE49-F238E27FC236}">
                <a16:creationId xmlns:a16="http://schemas.microsoft.com/office/drawing/2014/main" xmlns="" id="{0B74F8EB-DB74-4DDE-3549-92CBC402227A}"/>
              </a:ext>
            </a:extLst>
          </p:cNvPr>
          <p:cNvSpPr/>
          <p:nvPr/>
        </p:nvSpPr>
        <p:spPr>
          <a:xfrm rot="10800000">
            <a:off x="2032328" y="3235486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2" name="Rounded Rectangle 63">
            <a:extLst>
              <a:ext uri="{FF2B5EF4-FFF2-40B4-BE49-F238E27FC236}">
                <a16:creationId xmlns:a16="http://schemas.microsoft.com/office/drawing/2014/main" xmlns="" id="{C74A8D84-66E2-49B9-1151-89E7DB973777}"/>
              </a:ext>
            </a:extLst>
          </p:cNvPr>
          <p:cNvSpPr/>
          <p:nvPr/>
        </p:nvSpPr>
        <p:spPr>
          <a:xfrm>
            <a:off x="4089430" y="4222561"/>
            <a:ext cx="1244570" cy="54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Packaging / Storing</a:t>
            </a:r>
          </a:p>
        </p:txBody>
      </p:sp>
      <p:sp>
        <p:nvSpPr>
          <p:cNvPr id="43" name="Rounded Rectangle 37">
            <a:extLst>
              <a:ext uri="{FF2B5EF4-FFF2-40B4-BE49-F238E27FC236}">
                <a16:creationId xmlns:a16="http://schemas.microsoft.com/office/drawing/2014/main" xmlns="" id="{03771EF1-7C38-38AB-79A8-83F84D7AB989}"/>
              </a:ext>
            </a:extLst>
          </p:cNvPr>
          <p:cNvSpPr/>
          <p:nvPr/>
        </p:nvSpPr>
        <p:spPr>
          <a:xfrm>
            <a:off x="2454961" y="4260600"/>
            <a:ext cx="1302494" cy="54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/>
          <a:p>
            <a:pPr algn="ctr"/>
            <a:r>
              <a:rPr lang="en-IN" sz="1400" dirty="0">
                <a:solidFill>
                  <a:sysClr val="windowText" lastClr="000000"/>
                </a:solidFill>
              </a:rPr>
              <a:t>Final Inspection</a:t>
            </a:r>
          </a:p>
        </p:txBody>
      </p:sp>
      <p:sp>
        <p:nvSpPr>
          <p:cNvPr id="45" name="Rounded Rectangle 37">
            <a:extLst>
              <a:ext uri="{FF2B5EF4-FFF2-40B4-BE49-F238E27FC236}">
                <a16:creationId xmlns:a16="http://schemas.microsoft.com/office/drawing/2014/main" xmlns="" id="{EEA6BF62-60D8-8891-FCD4-55458CB8797C}"/>
              </a:ext>
            </a:extLst>
          </p:cNvPr>
          <p:cNvSpPr/>
          <p:nvPr/>
        </p:nvSpPr>
        <p:spPr>
          <a:xfrm>
            <a:off x="877215" y="4260599"/>
            <a:ext cx="1302494" cy="54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/>
          <a:p>
            <a:pPr algn="ctr"/>
            <a:r>
              <a:rPr lang="en-IN" sz="1400" dirty="0">
                <a:solidFill>
                  <a:sysClr val="windowText" lastClr="000000"/>
                </a:solidFill>
              </a:rPr>
              <a:t>Cleaning</a:t>
            </a:r>
          </a:p>
        </p:txBody>
      </p:sp>
      <p:sp>
        <p:nvSpPr>
          <p:cNvPr id="46" name="Right Arrow 1">
            <a:extLst>
              <a:ext uri="{FF2B5EF4-FFF2-40B4-BE49-F238E27FC236}">
                <a16:creationId xmlns:a16="http://schemas.microsoft.com/office/drawing/2014/main" xmlns="" id="{DE0BB0A9-59D9-DCDE-41B1-DD0B3EB6237A}"/>
              </a:ext>
            </a:extLst>
          </p:cNvPr>
          <p:cNvSpPr/>
          <p:nvPr/>
        </p:nvSpPr>
        <p:spPr>
          <a:xfrm>
            <a:off x="2172615" y="4343400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7" name="Right Arrow 25">
            <a:extLst>
              <a:ext uri="{FF2B5EF4-FFF2-40B4-BE49-F238E27FC236}">
                <a16:creationId xmlns:a16="http://schemas.microsoft.com/office/drawing/2014/main" xmlns="" id="{4AA2222B-9F11-DE7B-C489-8E9AA270405F}"/>
              </a:ext>
            </a:extLst>
          </p:cNvPr>
          <p:cNvSpPr/>
          <p:nvPr/>
        </p:nvSpPr>
        <p:spPr>
          <a:xfrm>
            <a:off x="3814474" y="4343400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9" name="Right Arrow 1">
            <a:extLst>
              <a:ext uri="{FF2B5EF4-FFF2-40B4-BE49-F238E27FC236}">
                <a16:creationId xmlns:a16="http://schemas.microsoft.com/office/drawing/2014/main" xmlns="" id="{45F9D6B7-BB16-7643-06D8-600CB1DDE5CC}"/>
              </a:ext>
            </a:extLst>
          </p:cNvPr>
          <p:cNvSpPr/>
          <p:nvPr/>
        </p:nvSpPr>
        <p:spPr>
          <a:xfrm rot="5400000">
            <a:off x="1294071" y="3843281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3" name="Rounded Rectangle 39">
            <a:extLst>
              <a:ext uri="{FF2B5EF4-FFF2-40B4-BE49-F238E27FC236}">
                <a16:creationId xmlns:a16="http://schemas.microsoft.com/office/drawing/2014/main" xmlns="" id="{7FA2F111-999B-E530-9A90-BF4B40A400BB}"/>
              </a:ext>
            </a:extLst>
          </p:cNvPr>
          <p:cNvSpPr/>
          <p:nvPr/>
        </p:nvSpPr>
        <p:spPr>
          <a:xfrm>
            <a:off x="702080" y="3124200"/>
            <a:ext cx="1280313" cy="540000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400" dirty="0">
              <a:solidFill>
                <a:prstClr val="white"/>
              </a:solidFill>
            </a:endParaRPr>
          </a:p>
        </p:txBody>
      </p:sp>
      <p:sp>
        <p:nvSpPr>
          <p:cNvPr id="39" name="Rounded Rectangle 39">
            <a:extLst>
              <a:ext uri="{FF2B5EF4-FFF2-40B4-BE49-F238E27FC236}">
                <a16:creationId xmlns:a16="http://schemas.microsoft.com/office/drawing/2014/main" xmlns="" id="{93DF1460-0935-9608-5866-2E61193316B0}"/>
              </a:ext>
            </a:extLst>
          </p:cNvPr>
          <p:cNvSpPr/>
          <p:nvPr/>
        </p:nvSpPr>
        <p:spPr>
          <a:xfrm>
            <a:off x="2492502" y="4260600"/>
            <a:ext cx="1280313" cy="540000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476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 txBox="1">
            <a:spLocks/>
          </p:cNvSpPr>
          <p:nvPr/>
        </p:nvSpPr>
        <p:spPr bwMode="auto">
          <a:xfrm>
            <a:off x="93663" y="503336"/>
            <a:ext cx="4431021" cy="30777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ja-JP" sz="1400" b="1" dirty="0">
                <a:solidFill>
                  <a:schemeClr val="bg1"/>
                </a:solidFill>
                <a:latin typeface="Verdana" pitchFamily="34" charset="0"/>
              </a:rPr>
              <a:t>UNDERSTANDING OF ACTUAL CONDITION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57150" y="1074738"/>
            <a:ext cx="5886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ja-JP" altLang="en-US" sz="1400" b="1" dirty="0">
                <a:latin typeface="Verdana" pitchFamily="34" charset="0"/>
                <a:ea typeface="HGP創英角ｺﾞｼｯｸUB"/>
                <a:cs typeface="Verdana" pitchFamily="34" charset="0"/>
              </a:rPr>
              <a:t>●</a:t>
            </a:r>
            <a:r>
              <a:rPr lang="en-US" altLang="ja-JP" sz="1400" b="1" dirty="0">
                <a:latin typeface="Verdana" pitchFamily="34" charset="0"/>
                <a:ea typeface="HGP創英角ｺﾞｼｯｸUB"/>
                <a:cs typeface="Verdana" pitchFamily="34" charset="0"/>
              </a:rPr>
              <a:t> Understanding the actual cause – </a:t>
            </a:r>
            <a:r>
              <a:rPr lang="en-US" altLang="ja-JP" sz="1400" b="1" dirty="0">
                <a:latin typeface="Verdana" pitchFamily="34" charset="0"/>
                <a:cs typeface="Verdana" pitchFamily="34" charset="0"/>
              </a:rPr>
              <a:t>(Factor analysis)</a:t>
            </a:r>
            <a:endParaRPr lang="en-US" altLang="en-US" sz="1400" b="1" dirty="0">
              <a:latin typeface="Verdana" pitchFamily="34" charset="0"/>
              <a:ea typeface="MS PGothic" pitchFamily="34" charset="-128"/>
              <a:cs typeface="Verdana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00075" y="3870306"/>
            <a:ext cx="65595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280025" y="1953904"/>
            <a:ext cx="822325" cy="1916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17738" y="1948194"/>
            <a:ext cx="822325" cy="1916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770748" y="3869995"/>
            <a:ext cx="923925" cy="2038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920875" y="3881438"/>
            <a:ext cx="822325" cy="1916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0" name="TextBox 10"/>
          <p:cNvSpPr txBox="1">
            <a:spLocks noChangeArrowheads="1"/>
          </p:cNvSpPr>
          <p:nvPr/>
        </p:nvSpPr>
        <p:spPr bwMode="auto">
          <a:xfrm>
            <a:off x="1804647" y="1594622"/>
            <a:ext cx="697421" cy="30777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1400" b="1">
                <a:solidFill>
                  <a:srgbClr val="9B2D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altLang="en-US" dirty="0"/>
              <a:t>Man</a:t>
            </a:r>
            <a:endParaRPr lang="en-IN" altLang="en-US" dirty="0"/>
          </a:p>
        </p:txBody>
      </p:sp>
      <p:sp>
        <p:nvSpPr>
          <p:cNvPr id="7181" name="TextBox 11"/>
          <p:cNvSpPr txBox="1">
            <a:spLocks noChangeArrowheads="1"/>
          </p:cNvSpPr>
          <p:nvPr/>
        </p:nvSpPr>
        <p:spPr bwMode="auto">
          <a:xfrm>
            <a:off x="710252" y="5965052"/>
            <a:ext cx="931863" cy="3079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1400" b="1">
                <a:solidFill>
                  <a:srgbClr val="9B2D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altLang="en-US" dirty="0"/>
              <a:t>Method</a:t>
            </a:r>
            <a:endParaRPr lang="en-IN" altLang="en-US" dirty="0"/>
          </a:p>
        </p:txBody>
      </p:sp>
      <p:sp>
        <p:nvSpPr>
          <p:cNvPr id="7182" name="TextBox 12"/>
          <p:cNvSpPr txBox="1">
            <a:spLocks noChangeArrowheads="1"/>
          </p:cNvSpPr>
          <p:nvPr/>
        </p:nvSpPr>
        <p:spPr bwMode="auto">
          <a:xfrm>
            <a:off x="4343400" y="5958627"/>
            <a:ext cx="1006475" cy="3079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1400" b="1">
                <a:solidFill>
                  <a:srgbClr val="9B2D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altLang="en-US" dirty="0"/>
              <a:t>Material</a:t>
            </a:r>
            <a:endParaRPr lang="en-IN" altLang="en-US" dirty="0"/>
          </a:p>
        </p:txBody>
      </p:sp>
      <p:sp>
        <p:nvSpPr>
          <p:cNvPr id="7184" name="TextBox 65"/>
          <p:cNvSpPr txBox="1">
            <a:spLocks noChangeArrowheads="1"/>
          </p:cNvSpPr>
          <p:nvPr/>
        </p:nvSpPr>
        <p:spPr bwMode="auto">
          <a:xfrm>
            <a:off x="4612384" y="1648615"/>
            <a:ext cx="1174750" cy="3079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rgbClr val="9B2D2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Machine</a:t>
            </a:r>
            <a:endParaRPr lang="en-IN" altLang="en-US" sz="1400" b="1" dirty="0">
              <a:solidFill>
                <a:srgbClr val="9B2D2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1944914" y="5536287"/>
            <a:ext cx="32004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536439" y="3636383"/>
            <a:ext cx="131799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X 1.25 – 6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 </a:t>
            </a:r>
          </a:p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Thread missing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216813" y="2972835"/>
            <a:ext cx="40798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2565568" y="4419600"/>
            <a:ext cx="43269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859280" y="5105400"/>
            <a:ext cx="27432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5409476" y="4659854"/>
            <a:ext cx="40957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246508" y="2807596"/>
            <a:ext cx="324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511187" y="2345940"/>
            <a:ext cx="360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3">
            <a:extLst>
              <a:ext uri="{FF2B5EF4-FFF2-40B4-BE49-F238E27FC236}">
                <a16:creationId xmlns:a16="http://schemas.microsoft.com/office/drawing/2014/main" xmlns="" id="{38FA137B-DD25-CD5B-F6D8-74CA01B1B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5789" y="1981200"/>
            <a:ext cx="1548404" cy="600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IN" altLang="en-US" sz="1100" dirty="0">
                <a:latin typeface="Calibri Light" panose="020F0302020204030204" pitchFamily="34" charset="0"/>
                <a:ea typeface="Verdana" pitchFamily="34" charset="0"/>
                <a:cs typeface="Calibri Light" panose="020F0302020204030204" pitchFamily="34" charset="0"/>
              </a:rPr>
              <a:t>Without threaded part mix up with threaded while tapping operation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xmlns="" id="{CC1A64F9-6A34-156B-A488-E27EE7D7B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1650" y="2861102"/>
            <a:ext cx="1548404" cy="600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IN" altLang="en-US" sz="1100" dirty="0">
                <a:latin typeface="Calibri Light" panose="020F0302020204030204" pitchFamily="34" charset="0"/>
                <a:ea typeface="Verdana" pitchFamily="34" charset="0"/>
                <a:cs typeface="Calibri Light" panose="020F0302020204030204" pitchFamily="34" charset="0"/>
              </a:rPr>
              <a:t>Thread missed  due to tap broken during tapping operation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628902DC-5B57-64C6-C4B6-C6C0A8086D49}"/>
              </a:ext>
            </a:extLst>
          </p:cNvPr>
          <p:cNvCxnSpPr/>
          <p:nvPr/>
        </p:nvCxnSpPr>
        <p:spPr>
          <a:xfrm flipH="1" flipV="1">
            <a:off x="5673488" y="2972835"/>
            <a:ext cx="360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3">
            <a:extLst>
              <a:ext uri="{FF2B5EF4-FFF2-40B4-BE49-F238E27FC236}">
                <a16:creationId xmlns:a16="http://schemas.microsoft.com/office/drawing/2014/main" xmlns="" id="{435EB0AC-247A-245B-FF2E-37D3AC161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19" y="2615852"/>
            <a:ext cx="2081804" cy="600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IN" altLang="en-US" sz="1100" dirty="0">
                <a:latin typeface="Calibri Light" panose="020F0302020204030204" pitchFamily="34" charset="0"/>
                <a:ea typeface="Verdana" pitchFamily="34" charset="0"/>
                <a:cs typeface="Calibri Light" panose="020F0302020204030204" pitchFamily="34" charset="0"/>
              </a:rPr>
              <a:t>Operator not aware about threaded &amp; without threaded part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A7DB4FAC-8F27-3774-5A68-2196B3EF1E18}"/>
              </a:ext>
            </a:extLst>
          </p:cNvPr>
          <p:cNvCxnSpPr/>
          <p:nvPr/>
        </p:nvCxnSpPr>
        <p:spPr>
          <a:xfrm>
            <a:off x="1995081" y="4455062"/>
            <a:ext cx="40798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">
            <a:extLst>
              <a:ext uri="{FF2B5EF4-FFF2-40B4-BE49-F238E27FC236}">
                <a16:creationId xmlns:a16="http://schemas.microsoft.com/office/drawing/2014/main" xmlns="" id="{60F69941-310B-BCF8-3967-F782E2838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" y="4308902"/>
            <a:ext cx="1872254" cy="600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IN" altLang="en-US" sz="1100" dirty="0">
                <a:latin typeface="Calibri Light" panose="020F0302020204030204" pitchFamily="34" charset="0"/>
                <a:ea typeface="Verdana" pitchFamily="34" charset="0"/>
                <a:cs typeface="Calibri Light" panose="020F0302020204030204" pitchFamily="34" charset="0"/>
              </a:rPr>
              <a:t>For material storing &amp; movement used gunny bag Press shop to tapping stage </a:t>
            </a:r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xmlns="" id="{C030602D-E1C4-67D0-436D-0DED870C0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09" y="5105400"/>
            <a:ext cx="1750127" cy="430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IN" altLang="en-US" sz="1100" dirty="0">
                <a:latin typeface="Calibri Light" panose="020F0302020204030204" pitchFamily="34" charset="0"/>
                <a:ea typeface="Verdana" pitchFamily="34" charset="0"/>
                <a:cs typeface="Calibri Light" panose="020F0302020204030204" pitchFamily="34" charset="0"/>
              </a:rPr>
              <a:t>Material Not identified by tagging 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B667C0B0-957B-D34E-EE8E-DF56A4C53D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6200000">
            <a:off x="7277911" y="1978153"/>
            <a:ext cx="2072455" cy="1244005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xmlns="" id="{274EF99A-A5C8-146A-25E8-79DFC9457F92}"/>
              </a:ext>
            </a:extLst>
          </p:cNvPr>
          <p:cNvSpPr/>
          <p:nvPr/>
        </p:nvSpPr>
        <p:spPr>
          <a:xfrm flipV="1">
            <a:off x="8224275" y="1770847"/>
            <a:ext cx="514179" cy="65715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xmlns="" id="{B9A784CD-05BC-D757-FE18-D443745BD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4356" y="2510009"/>
            <a:ext cx="1752152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IN" altLang="en-US" sz="1100" dirty="0">
                <a:latin typeface="Calibri Light" panose="020F0302020204030204" pitchFamily="34" charset="0"/>
                <a:ea typeface="Verdana" pitchFamily="34" charset="0"/>
                <a:cs typeface="Calibri Light" panose="020F0302020204030204" pitchFamily="34" charset="0"/>
              </a:rPr>
              <a:t>Incomplete thread length Due to inadequate stoper setting at on tapping machine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8387074A-0292-26D5-157D-D55DB8B5C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6256" y="4138880"/>
            <a:ext cx="2081804" cy="430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1100" dirty="0">
                <a:latin typeface="Calibri Light" panose="020F0302020204030204" pitchFamily="34" charset="0"/>
                <a:ea typeface="Verdana" pitchFamily="34" charset="0"/>
                <a:cs typeface="Calibri Light" panose="020F0302020204030204" pitchFamily="34" charset="0"/>
              </a:rPr>
              <a:t>At tapping area few parts Fallon at shop floor </a:t>
            </a:r>
            <a:endParaRPr lang="en-IN" altLang="en-US" sz="1100" dirty="0">
              <a:latin typeface="Calibri Light" panose="020F0302020204030204" pitchFamily="34" charset="0"/>
              <a:ea typeface="Verdana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083E35A-39B3-B4BA-128F-66753F2D4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882" y="4785410"/>
            <a:ext cx="2081804" cy="430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1100" dirty="0">
                <a:latin typeface="Calibri Light" panose="020F0302020204030204" pitchFamily="34" charset="0"/>
                <a:ea typeface="Verdana" pitchFamily="34" charset="0"/>
                <a:cs typeface="Calibri Light" panose="020F0302020204030204" pitchFamily="34" charset="0"/>
              </a:rPr>
              <a:t>Bolt engaging process skip at tapping stage </a:t>
            </a:r>
            <a:endParaRPr lang="en-IN" altLang="en-US" sz="1100" dirty="0">
              <a:latin typeface="Calibri Light" panose="020F0302020204030204" pitchFamily="34" charset="0"/>
              <a:ea typeface="Verdana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F810E2AB-F3CC-636A-9AD8-4337E3C46D4F}"/>
              </a:ext>
            </a:extLst>
          </p:cNvPr>
          <p:cNvCxnSpPr/>
          <p:nvPr/>
        </p:nvCxnSpPr>
        <p:spPr>
          <a:xfrm flipH="1" flipV="1">
            <a:off x="2182028" y="5000853"/>
            <a:ext cx="32004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15619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Table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9345723"/>
              </p:ext>
            </p:extLst>
          </p:nvPr>
        </p:nvGraphicFramePr>
        <p:xfrm>
          <a:off x="33256" y="1091556"/>
          <a:ext cx="9034544" cy="534665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069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46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141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513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73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578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#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itchFamily="34" charset="0"/>
                        </a:rPr>
                        <a:t>4M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itchFamily="34" charset="0"/>
                        </a:rPr>
                        <a:t>PROBABLE CAUSES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itchFamily="34" charset="0"/>
                        </a:rPr>
                        <a:t>FACTS VERIFICATION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itchFamily="34" charset="0"/>
                        </a:rPr>
                        <a:t>Jud.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931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IN" altLang="en-US" sz="1300" dirty="0"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Operator not aware about threaded &amp; without threaded part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Verify the operators’ awareness about threaded and with out threaded part, few people observed not aware about it. 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Verdana" pitchFamily="34" charset="0"/>
                        <a:cs typeface="Calibri Light" panose="020F0302020204030204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  <a:sym typeface="Wingdings 3"/>
                        </a:rPr>
                        <a:t></a:t>
                      </a:r>
                      <a:endParaRPr lang="en-US" sz="1300" b="1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9314"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MACHINE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IN" altLang="en-US" sz="1300" dirty="0"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Incomplete thread length Due to inadequate stoper setting at on tapping machine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Stopper setting verified and its observed as require set up so can not possible to generate incomplete thread length 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Verdana" pitchFamily="34" charset="0"/>
                        <a:cs typeface="Calibri Light" panose="020F0302020204030204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93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IN" altLang="en-US" sz="13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Without threaded part mix up with threaded while tapping operation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As observe few parts Fallon at machine area and those are threaded and without threaded parts 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Verdana" pitchFamily="34" charset="0"/>
                        <a:cs typeface="Calibri Light" panose="020F0302020204030204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  <a:sym typeface="Wingdings 3"/>
                        </a:rPr>
                        <a:t></a:t>
                      </a:r>
                      <a:endParaRPr lang="en-US" sz="1300" b="1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9398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5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IN" altLang="en-US" sz="1300" dirty="0"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Thread missed  due to tap broken during tapping operation 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n-IN" altLang="en-US" sz="13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As observed no any tap broken incident happened in last few month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9398">
                <a:tc rowSpan="4"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METHOD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IN" altLang="en-US" sz="1300" dirty="0"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For material storing &amp; movement used gunny bag Press shop to tapping stage 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altLang="en-US" sz="1300" dirty="0"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For material storing &amp; movement used bin from Press shop to tapping stage </a:t>
                      </a:r>
                      <a:endParaRPr lang="en-GB" sz="13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Verdana" pitchFamily="34" charset="0"/>
                        <a:cs typeface="Calibri Light" panose="020F0302020204030204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9398">
                <a:tc vMerge="1"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IN" altLang="en-US" sz="1300" dirty="0"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Material Not identified by tagging  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Material identified by tagging 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Verdana" pitchFamily="34" charset="0"/>
                        <a:cs typeface="Calibri Light" panose="020F0302020204030204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939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300" dirty="0"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Bolt engaging process skip at tapping stage </a:t>
                      </a:r>
                      <a:endParaRPr lang="en-IN" altLang="en-US" sz="1300" dirty="0">
                        <a:latin typeface="Calibri Light" panose="020F0302020204030204" pitchFamily="34" charset="0"/>
                        <a:ea typeface="Verdana" pitchFamily="34" charset="0"/>
                        <a:cs typeface="Calibri Light" panose="020F0302020204030204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As per SOP threaded parts engaging with the bolt 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0591403"/>
                  </a:ext>
                </a:extLst>
              </a:tr>
              <a:tr h="519398">
                <a:tc vMerge="1"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300" dirty="0"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At tapping area few parts Fallon at shop floor </a:t>
                      </a:r>
                      <a:endParaRPr lang="en-IN" altLang="en-US" sz="1300" dirty="0">
                        <a:latin typeface="Calibri Light" panose="020F0302020204030204" pitchFamily="34" charset="0"/>
                        <a:ea typeface="Verdana" pitchFamily="34" charset="0"/>
                        <a:cs typeface="Calibri Light" panose="020F0302020204030204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As observe few parts Fallon at machine area and those are threaded and without threaded parts 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Verdana" pitchFamily="34" charset="0"/>
                        <a:cs typeface="Calibri Light" panose="020F0302020204030204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  <a:sym typeface="Wingdings 3"/>
                        </a:rPr>
                        <a:t></a:t>
                      </a:r>
                      <a:endParaRPr lang="en-US" sz="1300" b="1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93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MATERIAL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3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IN" altLang="en-US" sz="13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3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Title 4"/>
          <p:cNvSpPr txBox="1">
            <a:spLocks/>
          </p:cNvSpPr>
          <p:nvPr/>
        </p:nvSpPr>
        <p:spPr bwMode="auto">
          <a:xfrm>
            <a:off x="93663" y="476250"/>
            <a:ext cx="2377440" cy="3651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1400" b="1" dirty="0">
                <a:solidFill>
                  <a:schemeClr val="bg1"/>
                </a:solidFill>
                <a:latin typeface="Verdana" pitchFamily="34" charset="0"/>
              </a:rPr>
              <a:t>FACTS VERIFICATION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025941380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-2580" y="354023"/>
            <a:ext cx="9146580" cy="6365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1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altLang="ja-JP" b="1" dirty="0">
                <a:solidFill>
                  <a:srgbClr val="0000FF"/>
                </a:solidFill>
                <a:latin typeface="Arial" pitchFamily="34" charset="0"/>
              </a:rPr>
              <a:t>ROOT CAUSE ESTABLISHMENT </a:t>
            </a:r>
            <a:br>
              <a:rPr lang="en-US" altLang="ja-JP" b="1" dirty="0">
                <a:solidFill>
                  <a:srgbClr val="0000FF"/>
                </a:solidFill>
                <a:latin typeface="Arial" pitchFamily="34" charset="0"/>
              </a:rPr>
            </a:br>
            <a:r>
              <a:rPr lang="en-US" altLang="ja-JP" sz="1400" b="1" dirty="0">
                <a:latin typeface="Arial" pitchFamily="34" charset="0"/>
              </a:rPr>
              <a:t>(W</a:t>
            </a:r>
            <a:r>
              <a:rPr lang="en-US" altLang="ja-JP" sz="1400" b="1" dirty="0">
                <a:latin typeface="Arial" pitchFamily="34" charset="0"/>
                <a:cs typeface="Arial" pitchFamily="34" charset="0"/>
              </a:rPr>
              <a:t>HY-WHY ANALYSIS)</a:t>
            </a:r>
            <a:endParaRPr lang="en-US" altLang="ja-JP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Group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9795691"/>
              </p:ext>
            </p:extLst>
          </p:nvPr>
        </p:nvGraphicFramePr>
        <p:xfrm>
          <a:off x="87735" y="1489710"/>
          <a:ext cx="8827665" cy="2777490"/>
        </p:xfrm>
        <a:graphic>
          <a:graphicData uri="http://schemas.openxmlformats.org/drawingml/2006/table">
            <a:tbl>
              <a:tblPr/>
              <a:tblGrid>
                <a:gridCol w="352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50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50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32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64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755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994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WHY – 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WHY- 2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WHY -3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WHY-4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Why-5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5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dirty="0"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Occurrence</a:t>
                      </a:r>
                    </a:p>
                  </a:txBody>
                  <a:tcPr marL="0" marR="0" marT="0" marB="0" vert="vert27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altLang="en-US" sz="1100" dirty="0"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M8 X 1.25 – 6h Thread missing </a:t>
                      </a: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IN" altLang="en-US" sz="11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Without threaded part mix up with threaded while tapping operation</a:t>
                      </a: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As observe few parts Fallon at machine area and those are threaded and without threaded parts 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Verdana" pitchFamily="34" charset="0"/>
                        <a:cs typeface="Calibri Light" panose="020F0302020204030204" pitchFamily="34" charset="0"/>
                      </a:endParaRP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Verdana" pitchFamily="34" charset="0"/>
                        <a:cs typeface="Calibri Light" panose="020F0302020204030204" pitchFamily="34" charset="0"/>
                      </a:endParaRP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30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dirty="0"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Outflow</a:t>
                      </a:r>
                    </a:p>
                  </a:txBody>
                  <a:tcPr marL="0" marR="0" marT="0" marB="0" vert="vert27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altLang="en-US" sz="1100" dirty="0"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M8 X 1.25 – 6h Thread missing </a:t>
                      </a:r>
                    </a:p>
                  </a:txBody>
                  <a:tcPr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IN" altLang="en-US" sz="1100" dirty="0"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Operator not aware about threaded &amp; without threaded part</a:t>
                      </a:r>
                    </a:p>
                  </a:txBody>
                  <a:tcPr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Operators are newly joined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1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Verdana" pitchFamily="34" charset="0"/>
                        <a:cs typeface="Calibri Light" panose="020F0302020204030204" pitchFamily="34" charset="0"/>
                      </a:endParaRPr>
                    </a:p>
                  </a:txBody>
                  <a:tcPr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ja-JP" sz="1100" b="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</a:txBody>
                  <a:tcPr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ja-JP" sz="1100" b="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</a:txBody>
                  <a:tcPr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216323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025219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Conclusion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506" y="5332996"/>
            <a:ext cx="907253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buFont typeface="Wingdings" pitchFamily="2" charset="2"/>
              <a:buChar char="q"/>
            </a:pPr>
            <a:r>
              <a:rPr kumimoji="1" lang="en-US" altLang="ja-JP" sz="1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GB" sz="140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pitchFamily="34" charset="0"/>
                <a:cs typeface="Calibri Light" panose="020F0302020204030204" pitchFamily="34" charset="0"/>
              </a:rPr>
              <a:t>As observe few parts Fallon at machine area and those are threaded and without threaded parts</a:t>
            </a:r>
          </a:p>
          <a:p>
            <a:pPr>
              <a:buFont typeface="Wingdings" pitchFamily="2" charset="2"/>
              <a:buChar char="q"/>
            </a:pPr>
            <a:r>
              <a:rPr lang="en-GB" sz="140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pitchFamily="34" charset="0"/>
                <a:cs typeface="Calibri Light" panose="020F0302020204030204" pitchFamily="34" charset="0"/>
              </a:rPr>
              <a:t> </a:t>
            </a:r>
            <a:r>
              <a:rPr lang="en-US" altLang="ja-JP" sz="1400" b="0" kern="1200" dirty="0">
                <a:solidFill>
                  <a:schemeClr val="tx1"/>
                </a:solidFill>
                <a:latin typeface="Calibri Light" panose="020F0302020204030204" pitchFamily="34" charset="0"/>
                <a:ea typeface="HGP創英角ｺﾞｼｯｸUB" panose="020B0900000000000000" pitchFamily="50" charset="-128"/>
                <a:cs typeface="Calibri Light" panose="020F0302020204030204" pitchFamily="34" charset="0"/>
              </a:rPr>
              <a:t>Operators are newly joined</a:t>
            </a:r>
            <a:r>
              <a:rPr lang="en-US" altLang="ja-JP" sz="1400" dirty="0">
                <a:solidFill>
                  <a:schemeClr val="tx1"/>
                </a:solidFill>
                <a:latin typeface="Calibri Light" panose="020F0302020204030204" pitchFamily="34" charset="0"/>
                <a:ea typeface="HGP創英角ｺﾞｼｯｸUB" panose="020B0900000000000000" pitchFamily="50" charset="-128"/>
                <a:cs typeface="Calibri Light" panose="020F0302020204030204" pitchFamily="34" charset="0"/>
              </a:rPr>
              <a:t>. </a:t>
            </a:r>
            <a:endParaRPr lang="en-US" sz="1400" kern="1200" dirty="0">
              <a:solidFill>
                <a:schemeClr val="tx1"/>
              </a:solidFill>
              <a:latin typeface="Calibri Light" panose="020F0302020204030204" pitchFamily="34" charset="0"/>
              <a:ea typeface="Verdana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580" y="1029704"/>
            <a:ext cx="6935346" cy="288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>
              <a:spcBef>
                <a:spcPct val="20000"/>
              </a:spcBef>
              <a:buFont typeface="Arial" pitchFamily="34" charset="0"/>
              <a:buNone/>
              <a:defRPr sz="16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ja-JP" alt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●</a:t>
            </a:r>
            <a:r>
              <a:rPr lang="en-US" altLang="ja-JP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Root cause establishment </a:t>
            </a:r>
            <a:r>
              <a:rPr lang="en-US" altLang="ja-JP" sz="1400" b="1" dirty="0">
                <a:latin typeface="Arial" pitchFamily="34" charset="0"/>
                <a:cs typeface="Arial" pitchFamily="34" charset="0"/>
              </a:rPr>
              <a:t>(Why-Why Analysis)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26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4"/>
          <p:cNvSpPr txBox="1">
            <a:spLocks/>
          </p:cNvSpPr>
          <p:nvPr/>
        </p:nvSpPr>
        <p:spPr>
          <a:xfrm>
            <a:off x="9900" y="456027"/>
            <a:ext cx="3571500" cy="38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eaLnBrk="0" hangingPunct="0">
              <a:defRPr sz="1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altLang="ja-JP" sz="2200" b="1" dirty="0">
                <a:latin typeface="+mn-lt"/>
                <a:ea typeface="HGP創英角ｺﾞｼｯｸUB"/>
                <a:cs typeface="HGP創英角ｺﾞｼｯｸUB"/>
              </a:rPr>
              <a:t>COUNTERMEASURES </a:t>
            </a:r>
          </a:p>
        </p:txBody>
      </p:sp>
      <p:graphicFrame>
        <p:nvGraphicFramePr>
          <p:cNvPr id="26" name="Group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4205660"/>
              </p:ext>
            </p:extLst>
          </p:nvPr>
        </p:nvGraphicFramePr>
        <p:xfrm>
          <a:off x="76200" y="1066800"/>
          <a:ext cx="8991600" cy="5181599"/>
        </p:xfrm>
        <a:graphic>
          <a:graphicData uri="http://schemas.openxmlformats.org/drawingml/2006/table">
            <a:tbl>
              <a:tblPr/>
              <a:tblGrid>
                <a:gridCol w="4422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76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05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26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37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56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Cause 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Countermeasure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ja-JP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Tgt. Dt.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ja-JP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Status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749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Supplier  End</a:t>
                      </a:r>
                    </a:p>
                  </a:txBody>
                  <a:tcPr marL="36000" marR="36000" marT="36000" marB="36000" vert="vert27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u="none" dirty="0"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&lt;Occurrence &gt;</a:t>
                      </a:r>
                      <a:endParaRPr lang="en-US" altLang="ja-JP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rtl="0" latinLnBrk="0">
                        <a:buFont typeface="Wingdings" panose="05000000000000000000" pitchFamily="2" charset="2"/>
                        <a:buChar char="v"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At tapping machine input and out put material keep store in to the bin.  </a:t>
                      </a:r>
                    </a:p>
                    <a:p>
                      <a:pPr marL="285750" indent="-285750" algn="l" rtl="0" latinLnBrk="0">
                        <a:buFont typeface="Wingdings" panose="05000000000000000000" pitchFamily="2" charset="2"/>
                        <a:buChar char="v"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Awareness given to all operators and inspectors for 1S &amp; 2S and which parts are Fallon at shop floor </a:t>
                      </a:r>
                    </a:p>
                    <a:p>
                      <a:pPr marL="285750" indent="-285750" algn="l" rtl="0" latinLnBrk="0">
                        <a:buFont typeface="Wingdings" panose="05000000000000000000" pitchFamily="2" charset="2"/>
                        <a:buChar char="v"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endParaRPr kumimoji="1" lang="en-GB" sz="140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kumimoji="1" lang="en-US" sz="140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04-10-2024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04-10-2024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91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Supplier / ETL End</a:t>
                      </a:r>
                    </a:p>
                  </a:txBody>
                  <a:tcPr marL="36000" marR="36000" marT="36000" marB="36000" vert="vert27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ja-JP" sz="14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&lt;Outflow&gt;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GB" altLang="ja-JP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One point lesion display at work place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Awareness training given to final inspector for threaded parts inspection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Awareness training to operator for inspection of threaded part</a:t>
                      </a:r>
                    </a:p>
                    <a:p>
                      <a:pPr marL="285750" indent="-285750" algn="l" rtl="0" latinLnBrk="0">
                        <a:buFont typeface="Wingdings" panose="05000000000000000000" pitchFamily="2" charset="2"/>
                        <a:buChar char="v"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After that bolt dis-engagement Dia 6.7 mm pin verification started</a:t>
                      </a:r>
                    </a:p>
                    <a:p>
                      <a:pPr marL="285750" indent="-285750" algn="l" rtl="0" latinLnBrk="0">
                        <a:buFont typeface="Wingdings" panose="05000000000000000000" pitchFamily="2" charset="2"/>
                        <a:buChar char="v"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After that pin verification 100 % colour mark identification started</a:t>
                      </a:r>
                      <a:endParaRPr lang="en-IN" sz="14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04-10-2024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04-10-2024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04-10-2024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04-10-2024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8410737" y="2628828"/>
            <a:ext cx="180000" cy="1800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0B35B58-6B20-A0BE-A811-F62CF7341152}"/>
              </a:ext>
            </a:extLst>
          </p:cNvPr>
          <p:cNvSpPr/>
          <p:nvPr/>
        </p:nvSpPr>
        <p:spPr>
          <a:xfrm>
            <a:off x="8374111" y="4778637"/>
            <a:ext cx="180000" cy="1800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F3DBB7F3-F721-1CB5-30B2-4E81C27E6F38}"/>
              </a:ext>
            </a:extLst>
          </p:cNvPr>
          <p:cNvSpPr/>
          <p:nvPr/>
        </p:nvSpPr>
        <p:spPr>
          <a:xfrm>
            <a:off x="8378740" y="4179604"/>
            <a:ext cx="180000" cy="1800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86782EE-1C96-FECC-DA74-4D468016F3A1}"/>
              </a:ext>
            </a:extLst>
          </p:cNvPr>
          <p:cNvSpPr/>
          <p:nvPr/>
        </p:nvSpPr>
        <p:spPr>
          <a:xfrm>
            <a:off x="8413657" y="1981200"/>
            <a:ext cx="180000" cy="1800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47EFB087-A76F-ED9F-9868-8ADEF770B891}"/>
              </a:ext>
            </a:extLst>
          </p:cNvPr>
          <p:cNvSpPr/>
          <p:nvPr/>
        </p:nvSpPr>
        <p:spPr>
          <a:xfrm>
            <a:off x="8360797" y="5349169"/>
            <a:ext cx="180000" cy="1800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7F3C6C9-8AF4-5A61-0E44-65BB741535FA}"/>
              </a:ext>
            </a:extLst>
          </p:cNvPr>
          <p:cNvSpPr/>
          <p:nvPr/>
        </p:nvSpPr>
        <p:spPr>
          <a:xfrm>
            <a:off x="8360797" y="5961435"/>
            <a:ext cx="180000" cy="1800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99114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50844" y="496971"/>
            <a:ext cx="5216493" cy="30777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ja-JP" dirty="0"/>
              <a:t>OPL / Q –Alert FOR : Thread missing M8X1.25-6h </a:t>
            </a:r>
          </a:p>
        </p:txBody>
      </p:sp>
      <p:sp>
        <p:nvSpPr>
          <p:cNvPr id="11" name="Left Arrow 10">
            <a:hlinkClick r:id="rId2" action="ppaction://hlinksldjump"/>
          </p:cNvPr>
          <p:cNvSpPr/>
          <p:nvPr/>
        </p:nvSpPr>
        <p:spPr>
          <a:xfrm>
            <a:off x="8661097" y="6400800"/>
            <a:ext cx="375399" cy="37728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D5E11B-82CD-BFDF-70AE-7659C8CF82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1219200"/>
            <a:ext cx="3886200" cy="512196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E90BCA7-3CC3-1466-302A-54D11365FE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67200" y="1219200"/>
            <a:ext cx="3886200" cy="512196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2201486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5525</TotalTime>
  <Words>800</Words>
  <Application>Microsoft Office PowerPoint</Application>
  <PresentationFormat>On-screen Show (4:3)</PresentationFormat>
  <Paragraphs>188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Default Design</vt:lpstr>
      <vt:lpstr>Office Theme</vt:lpstr>
      <vt:lpstr> Action plan Dt.: 15th Oct  2024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MASKING</dc:title>
  <dc:creator>sdvhangute</dc:creator>
  <cp:lastModifiedBy>Lenovo</cp:lastModifiedBy>
  <cp:revision>738</cp:revision>
  <cp:lastPrinted>2024-10-15T07:22:50Z</cp:lastPrinted>
  <dcterms:created xsi:type="dcterms:W3CDTF">2013-06-15T06:58:35Z</dcterms:created>
  <dcterms:modified xsi:type="dcterms:W3CDTF">2024-10-16T07:02:50Z</dcterms:modified>
</cp:coreProperties>
</file>