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377" r:id="rId2"/>
  </p:sldIdLst>
  <p:sldSz cx="9144000" cy="6858000" type="screen4x3"/>
  <p:notesSz cx="6858000" cy="9034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329"/>
    <a:srgbClr val="FFCC99"/>
    <a:srgbClr val="FFFFCC"/>
    <a:srgbClr val="CC3C00"/>
    <a:srgbClr val="1E66CC"/>
    <a:srgbClr val="CC3300"/>
    <a:srgbClr val="99CCFF"/>
    <a:srgbClr val="0000FF"/>
    <a:srgbClr val="1E6CB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5842" autoAdjust="0"/>
  </p:normalViewPr>
  <p:slideViewPr>
    <p:cSldViewPr>
      <p:cViewPr>
        <p:scale>
          <a:sx n="100" d="100"/>
          <a:sy n="100" d="100"/>
        </p:scale>
        <p:origin x="-852" y="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77863"/>
            <a:ext cx="4516438" cy="3387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072900-D305-495E-86B5-8F7FF5288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2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81000"/>
            <a:ext cx="2057400" cy="2997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19800" cy="299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09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6040438" y="42195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endParaRPr lang="it-IT" sz="1400">
              <a:latin typeface="GillSans" pitchFamily="46" charset="0"/>
            </a:endParaRPr>
          </a:p>
        </p:txBody>
      </p:sp>
      <p:sp>
        <p:nvSpPr>
          <p:cNvPr id="1081" name="Line 57"/>
          <p:cNvSpPr>
            <a:spLocks noChangeShapeType="1"/>
          </p:cNvSpPr>
          <p:nvPr/>
        </p:nvSpPr>
        <p:spPr bwMode="auto">
          <a:xfrm>
            <a:off x="0" y="1873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2" name="Line 58"/>
          <p:cNvSpPr>
            <a:spLocks noChangeShapeType="1"/>
          </p:cNvSpPr>
          <p:nvPr/>
        </p:nvSpPr>
        <p:spPr bwMode="auto">
          <a:xfrm>
            <a:off x="0" y="8985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066800"/>
            <a:ext cx="9144000" cy="53244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pic>
        <p:nvPicPr>
          <p:cNvPr id="1033" name="Picture 71" descr="pic0049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96188" y="142875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9pPr>
    </p:titleStyle>
    <p:bodyStyle>
      <a:lvl1pPr marL="381000" indent="-381000" algn="l" rtl="0" eaLnBrk="0" fontAlgn="base" hangingPunct="0">
        <a:spcBef>
          <a:spcPct val="20000"/>
        </a:spcBef>
        <a:spcAft>
          <a:spcPct val="0"/>
        </a:spcAft>
        <a:buFont typeface="Webdings" pitchFamily="18" charset="2"/>
        <a:buChar char="="/>
        <a:defRPr sz="2000">
          <a:solidFill>
            <a:srgbClr val="1C1C1C"/>
          </a:solidFill>
          <a:latin typeface="+mn-lt"/>
          <a:ea typeface="+mn-ea"/>
          <a:cs typeface="+mn-cs"/>
        </a:defRPr>
      </a:lvl1pPr>
      <a:lvl2pPr marL="723900" indent="-342900" algn="l" rtl="0" eaLnBrk="0" fontAlgn="base" hangingPunct="0">
        <a:spcBef>
          <a:spcPct val="20000"/>
        </a:spcBef>
        <a:spcAft>
          <a:spcPct val="0"/>
        </a:spcAft>
        <a:buFont typeface="Wingdings 3" pitchFamily="18" charset="2"/>
        <a:buChar char=""/>
        <a:defRPr sz="2800">
          <a:solidFill>
            <a:srgbClr val="1C1C1C"/>
          </a:solidFill>
          <a:latin typeface="+mn-lt"/>
        </a:defRPr>
      </a:lvl2pPr>
      <a:lvl3pPr marL="1066800" indent="-3048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"/>
        <a:defRPr sz="1600">
          <a:solidFill>
            <a:srgbClr val="1C1C1C"/>
          </a:solidFill>
          <a:latin typeface="+mn-lt"/>
        </a:defRPr>
      </a:lvl3pPr>
      <a:lvl4pPr marL="1409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400">
          <a:solidFill>
            <a:srgbClr val="1C1C1C"/>
          </a:solidFill>
          <a:latin typeface="+mn-lt"/>
        </a:defRPr>
      </a:lvl4pPr>
      <a:lvl5pPr marL="1790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5pPr>
      <a:lvl6pPr marL="22479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6pPr>
      <a:lvl7pPr marL="27051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7pPr>
      <a:lvl8pPr marL="31623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8pPr>
      <a:lvl9pPr marL="36195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052867"/>
              </p:ext>
            </p:extLst>
          </p:nvPr>
        </p:nvGraphicFramePr>
        <p:xfrm>
          <a:off x="71406" y="1066801"/>
          <a:ext cx="8996394" cy="1840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599"/>
                <a:gridCol w="1354691"/>
                <a:gridCol w="3133555"/>
                <a:gridCol w="1595126"/>
                <a:gridCol w="1040310"/>
                <a:gridCol w="857113"/>
              </a:tblGrid>
              <a:tr h="49246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Problem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Countermeasure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Responsibility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Target </a:t>
                      </a:r>
                    </a:p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Status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60138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Occurrence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Input-Output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material Mix-up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Avoid the possibility of Input Output Material Mix-up, Separate Tables already has been Provided. Instruction given to operator to follow the process flow as -Input-Process-Output to avoid material Mix-up.</a:t>
                      </a: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Mr. Santosh Raut</a:t>
                      </a: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21.10.2024</a:t>
                      </a:r>
                      <a:endParaRPr lang="en-US" sz="14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Completed</a:t>
                      </a:r>
                      <a:endParaRPr lang="en-US" sz="11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0" y="331112"/>
            <a:ext cx="79248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Counter measure Status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971800"/>
            <a:ext cx="327660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2971800"/>
            <a:ext cx="3352800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4495800"/>
            <a:ext cx="3257638" cy="830997"/>
          </a:xfrm>
          <a:prstGeom prst="rect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Output tables are already provided at Thread Rolling stage to avoid the Mix-up of Material and to eliminate the Operation Missing Defect.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505200"/>
            <a:ext cx="3746711" cy="2819400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23696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con foto">
  <a:themeElements>
    <a:clrScheme name="PowerPoint con f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con fo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 con f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con fot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5138</TotalTime>
  <Words>81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PowerPoint con foto</vt:lpstr>
      <vt:lpstr>PowerPoint Presentation</vt:lpstr>
    </vt:vector>
  </TitlesOfParts>
  <Company>ETL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dspawar</dc:creator>
  <cp:lastModifiedBy>Quality</cp:lastModifiedBy>
  <cp:revision>680</cp:revision>
  <dcterms:created xsi:type="dcterms:W3CDTF">2012-04-04T05:47:16Z</dcterms:created>
  <dcterms:modified xsi:type="dcterms:W3CDTF">2024-11-06T12:20:08Z</dcterms:modified>
</cp:coreProperties>
</file>