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6" r:id="rId12"/>
    <p:sldId id="270" r:id="rId13"/>
    <p:sldId id="291" r:id="rId14"/>
    <p:sldId id="292" r:id="rId15"/>
    <p:sldId id="27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Helvetica Neue" panose="020B0604020202020204" charset="0"/>
      <p:regular r:id="rId34"/>
      <p:bold r:id="rId35"/>
      <p:italic r:id="rId36"/>
      <p:boldItalic r:id="rId37"/>
    </p:embeddedFont>
    <p:embeddedFont>
      <p:font typeface="Helvetica Neue Light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3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E9A9887-B725-4699-B86D-1782C1BF86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897E189F-022D-465E-9DF4-ACD4743465C4}" styleName="Table_1">
    <a:wholeTbl>
      <a:tcTxStyle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2E9"/>
          </a:solidFill>
        </a:fill>
      </a:tcStyle>
    </a:wholeTbl>
    <a:band1H>
      <a:tcStyle>
        <a:tcBdr/>
        <a:fill>
          <a:solidFill>
            <a:srgbClr val="CBE4D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E4D0"/>
          </a:solidFill>
        </a:fill>
      </a:tcStyle>
    </a:band1V>
    <a:band2V>
      <a:tcStyle>
        <a:tcBdr/>
      </a:tcStyle>
    </a:band2V>
    <a:lastCol>
      <a:tcTxStyle b="on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DB38C94-175A-4657-9E70-5CB6C25CA70A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F0348033-6F82-4523-B25C-681C8FBE5102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 snapToGrid="0">
      <p:cViewPr varScale="1">
        <p:scale>
          <a:sx n="109" d="100"/>
          <a:sy n="109" d="100"/>
        </p:scale>
        <p:origin x="706" y="62"/>
      </p:cViewPr>
      <p:guideLst>
        <p:guide orient="horz" pos="1623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8561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bb1702d1e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5bb1702d1e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6394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bb1702d1e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15bb1702d1e_2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47881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5bb1702d1e_2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15bb1702d1e_2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985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5bb1702d1e_2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g15bb1702d1e_2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04505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bb1702d1e_2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15bb1702d1e_2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10042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bb1702d1e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15bb1702d1e_2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212343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bb1702d1e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5bb1702d1e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64507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bb1702d1e_2_159:notes"/>
          <p:cNvSpPr txBox="1">
            <a:spLocks noGrp="1"/>
          </p:cNvSpPr>
          <p:nvPr>
            <p:ph type="body" idx="1"/>
          </p:nvPr>
        </p:nvSpPr>
        <p:spPr>
          <a:xfrm>
            <a:off x="685800" y="4343384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  <p:sp>
        <p:nvSpPr>
          <p:cNvPr id="221" name="Google Shape;221;g15bb1702d1e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547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bb1702d1e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5bb1702d1e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50399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bb1702d1e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5bb1702d1e_2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253015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bb1702d1e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15bb1702d1e_2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45446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5bb1702d1e_2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15bb1702d1e_2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194584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03350" y="914400"/>
            <a:ext cx="83373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03350" y="1402800"/>
            <a:ext cx="83373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 panose="020B0604020202020204"/>
              <a:buNone/>
              <a:defRPr sz="1800">
                <a:solidFill>
                  <a:srgbClr val="666666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 panose="020B0604020202020204"/>
              <a:buNone/>
              <a:defRPr sz="1800">
                <a:solidFill>
                  <a:srgbClr val="666666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 panose="020B0604020202020204"/>
              <a:buNone/>
              <a:defRPr sz="1800">
                <a:solidFill>
                  <a:srgbClr val="666666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 panose="020B0604020202020204"/>
              <a:buNone/>
              <a:defRPr sz="1800">
                <a:solidFill>
                  <a:srgbClr val="666666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 panose="020B0604020202020204"/>
              <a:buNone/>
              <a:defRPr sz="1800">
                <a:solidFill>
                  <a:srgbClr val="666666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 panose="020B0604020202020204"/>
              <a:buNone/>
              <a:defRPr sz="1800">
                <a:solidFill>
                  <a:srgbClr val="666666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 panose="020B0604020202020204"/>
              <a:buNone/>
              <a:defRPr sz="1800">
                <a:solidFill>
                  <a:srgbClr val="666666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 panose="020B0604020202020204"/>
              <a:buNone/>
              <a:defRPr sz="1800">
                <a:solidFill>
                  <a:srgbClr val="666666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Helvetica Neue Light" panose="020B0604020202020204"/>
              <a:buNone/>
              <a:defRPr sz="1800">
                <a:solidFill>
                  <a:srgbClr val="666666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  <p:pic>
        <p:nvPicPr>
          <p:cNvPr id="6" name="Picture 5" descr="Vendor meet logo_Final_2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11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CUSTOM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6"/>
          <p:cNvPicPr preferRelativeResize="0"/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601499" y="2241024"/>
            <a:ext cx="1932630" cy="658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(TEXT)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03350" y="2297350"/>
            <a:ext cx="8337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BLACK (TEXT)">
  <p:cSld name="SECTION_HEADER_2">
    <p:bg>
      <p:bgPr>
        <a:solidFill>
          <a:srgbClr val="0000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03350" y="2297350"/>
            <a:ext cx="8337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None/>
              <a:defRPr sz="2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(TEXT + IMAGE)">
  <p:cSld name="SECTION_HEADER_1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403350" y="272950"/>
            <a:ext cx="8337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27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(Default)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  <p:cxnSp>
        <p:nvCxnSpPr>
          <p:cNvPr id="76" name="Google Shape;76;p20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w="19050" cap="flat" cmpd="sng">
            <a:solidFill>
              <a:srgbClr val="00B15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409500" y="914400"/>
            <a:ext cx="83373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(Condensed)">
  <p:cSld name="TITLE_AND_BODY_3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  <p:cxnSp>
        <p:nvCxnSpPr>
          <p:cNvPr id="81" name="Google Shape;81;p21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w="19050" cap="flat" cmpd="sng">
            <a:solidFill>
              <a:srgbClr val="00B15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409500" y="914400"/>
            <a:ext cx="83373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 Light" panose="020B0604020202020204"/>
              <a:buChar char="一"/>
              <a:defRPr sz="10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2921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 panose="020B0604020202020204"/>
              <a:buChar char="一"/>
              <a:defRPr sz="10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2921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 panose="020B0604020202020204"/>
              <a:buChar char="一"/>
              <a:defRPr sz="10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2921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 panose="020B0604020202020204"/>
              <a:buChar char="一"/>
              <a:defRPr sz="10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2921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 panose="020B0604020202020204"/>
              <a:buChar char="一"/>
              <a:defRPr sz="10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2921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 panose="020B0604020202020204"/>
              <a:buChar char="一"/>
              <a:defRPr sz="10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2921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 panose="020B0604020202020204"/>
              <a:buChar char="一"/>
              <a:defRPr sz="10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2921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Helvetica Neue Light" panose="020B0604020202020204"/>
              <a:buChar char="一"/>
              <a:defRPr sz="10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292100" algn="l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000"/>
              <a:buFont typeface="Helvetica Neue Light" panose="020B0604020202020204"/>
              <a:buChar char="一"/>
              <a:defRPr sz="10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(Expanded)">
  <p:cSld name="TITLE_AND_BODY_3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  <p:cxnSp>
        <p:nvCxnSpPr>
          <p:cNvPr id="86" name="Google Shape;86;p22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w="19050" cap="flat" cmpd="sng">
            <a:solidFill>
              <a:srgbClr val="00B15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409500" y="914400"/>
            <a:ext cx="83373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317500" algn="l">
              <a:lnSpc>
                <a:spcPct val="114000"/>
              </a:lnSpc>
              <a:spcBef>
                <a:spcPts val="700"/>
              </a:spcBef>
              <a:spcAft>
                <a:spcPts val="70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X">
  <p:cSld name="TITLE_AND_BODY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409500" y="914400"/>
            <a:ext cx="41625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 panose="020B0604020202020204"/>
              <a:buChar char="一"/>
              <a:defRPr sz="14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L="914400" lvl="1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 panose="020B0604020202020204"/>
              <a:buChar char="一"/>
              <a:defRPr sz="14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L="1371600" lvl="2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 panose="020B0604020202020204"/>
              <a:buChar char="一"/>
              <a:defRPr sz="14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L="1828800" lvl="3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 panose="020B0604020202020204"/>
              <a:buChar char="一"/>
              <a:defRPr sz="14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L="2286000" lvl="4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 panose="020B0604020202020204"/>
              <a:buChar char="一"/>
              <a:defRPr sz="14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L="2743200" lvl="5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 panose="020B0604020202020204"/>
              <a:buChar char="■"/>
              <a:defRPr sz="14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L="3200400" lvl="6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 panose="020B0604020202020204"/>
              <a:buChar char="●"/>
              <a:defRPr sz="14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L="3657600" lvl="7" indent="-317500" algn="l">
              <a:lnSpc>
                <a:spcPct val="114000"/>
              </a:lnSpc>
              <a:spcBef>
                <a:spcPts val="700"/>
              </a:spcBef>
              <a:spcAft>
                <a:spcPts val="0"/>
              </a:spcAft>
              <a:buSzPts val="1400"/>
              <a:buFont typeface="Helvetica Neue" panose="020B0604020202020204"/>
              <a:buChar char="○"/>
              <a:defRPr sz="14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L="4114800" lvl="8" indent="-317500" algn="l">
              <a:lnSpc>
                <a:spcPct val="114000"/>
              </a:lnSpc>
              <a:spcBef>
                <a:spcPts val="700"/>
              </a:spcBef>
              <a:spcAft>
                <a:spcPts val="700"/>
              </a:spcAft>
              <a:buSzPts val="1400"/>
              <a:buFont typeface="Helvetica Neue" panose="020B0604020202020204"/>
              <a:buChar char="一"/>
              <a:defRPr sz="140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  <p:cxnSp>
        <p:nvCxnSpPr>
          <p:cNvPr id="92" name="Google Shape;92;p23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w="19050" cap="flat" cmpd="sng">
            <a:solidFill>
              <a:srgbClr val="00B15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(TEXT + IMAGE)">
  <p:cSld name="TITLE_AND_BODY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409425" y="914400"/>
            <a:ext cx="40599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cxnSp>
        <p:nvCxnSpPr>
          <p:cNvPr id="97" name="Google Shape;97;p24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w="19050" cap="flat" cmpd="sng">
            <a:solidFill>
              <a:srgbClr val="00B15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409425" y="914400"/>
            <a:ext cx="40599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2"/>
          </p:nvPr>
        </p:nvSpPr>
        <p:spPr>
          <a:xfrm>
            <a:off x="4686900" y="914400"/>
            <a:ext cx="40599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  <p:cxnSp>
        <p:nvCxnSpPr>
          <p:cNvPr id="103" name="Google Shape;103;p25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w="19050" cap="flat" cmpd="sng">
            <a:solidFill>
              <a:srgbClr val="00B15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TITLE_AND_TWO_COLUMNS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body" idx="1"/>
          </p:nvPr>
        </p:nvSpPr>
        <p:spPr>
          <a:xfrm>
            <a:off x="409425" y="914400"/>
            <a:ext cx="26334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2"/>
          </p:nvPr>
        </p:nvSpPr>
        <p:spPr>
          <a:xfrm>
            <a:off x="6113325" y="914400"/>
            <a:ext cx="26334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cxnSp>
        <p:nvCxnSpPr>
          <p:cNvPr id="109" name="Google Shape;109;p26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w="19050" cap="flat" cmpd="sng">
            <a:solidFill>
              <a:srgbClr val="00B15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26"/>
          <p:cNvSpPr txBox="1">
            <a:spLocks noGrp="1"/>
          </p:cNvSpPr>
          <p:nvPr>
            <p:ph type="body" idx="3"/>
          </p:nvPr>
        </p:nvSpPr>
        <p:spPr>
          <a:xfrm>
            <a:off x="3255300" y="914400"/>
            <a:ext cx="26334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S">
  <p:cSld name="TITLE_AND_TWO_COLUMNS_1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409425" y="914400"/>
            <a:ext cx="19203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2"/>
          </p:nvPr>
        </p:nvSpPr>
        <p:spPr>
          <a:xfrm>
            <a:off x="4689225" y="914400"/>
            <a:ext cx="19203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3"/>
          </p:nvPr>
        </p:nvSpPr>
        <p:spPr>
          <a:xfrm>
            <a:off x="2549326" y="914400"/>
            <a:ext cx="19203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cxnSp>
        <p:nvCxnSpPr>
          <p:cNvPr id="117" name="Google Shape;117;p27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w="19050" cap="flat" cmpd="sng">
            <a:solidFill>
              <a:srgbClr val="00B15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27"/>
          <p:cNvSpPr txBox="1">
            <a:spLocks noGrp="1"/>
          </p:cNvSpPr>
          <p:nvPr>
            <p:ph type="body" idx="4"/>
          </p:nvPr>
        </p:nvSpPr>
        <p:spPr>
          <a:xfrm>
            <a:off x="6829125" y="914400"/>
            <a:ext cx="19203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304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30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Helvetica Neue Light" panose="020B0604020202020204"/>
              <a:buChar char="一"/>
              <a:defRPr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ITLE_AND_TWO_COLUMNS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6150000" y="914400"/>
            <a:ext cx="25968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lvl="1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lvl="2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lvl="3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lvl="4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lvl="5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lvl="6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lvl="7" indent="-3175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lvl="8" indent="-3175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Helvetica Neue Light" panose="020B0604020202020204"/>
              <a:buChar char="一"/>
              <a:defRPr sz="1400"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  <p:graphicFrame>
        <p:nvGraphicFramePr>
          <p:cNvPr id="123" name="Google Shape;123;p28"/>
          <p:cNvGraphicFramePr/>
          <p:nvPr/>
        </p:nvGraphicFramePr>
        <p:xfrm>
          <a:off x="3279700" y="2415375"/>
          <a:ext cx="5467000" cy="3000000"/>
        </p:xfrm>
        <a:graphic>
          <a:graphicData uri="http://schemas.openxmlformats.org/drawingml/2006/table">
            <a:tbl>
              <a:tblPr>
                <a:noFill/>
                <a:tableStyleId>{4E9A9887-B725-4699-B86D-1782C1BF86F7}</a:tableStyleId>
              </a:tblPr>
              <a:tblGrid>
                <a:gridCol w="13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24" name="Google Shape;124;p28"/>
          <p:cNvCxnSpPr/>
          <p:nvPr/>
        </p:nvCxnSpPr>
        <p:spPr>
          <a:xfrm rot="10800000">
            <a:off x="500429" y="727869"/>
            <a:ext cx="347700" cy="0"/>
          </a:xfrm>
          <a:prstGeom prst="straightConnector1">
            <a:avLst/>
          </a:prstGeom>
          <a:noFill/>
          <a:ln w="19050" cap="flat" cmpd="sng">
            <a:solidFill>
              <a:srgbClr val="00B15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body" idx="1"/>
          </p:nvPr>
        </p:nvSpPr>
        <p:spPr>
          <a:xfrm>
            <a:off x="409425" y="3966425"/>
            <a:ext cx="40599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09425" y="272950"/>
            <a:ext cx="833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 panose="020B0604020202020204"/>
              <a:buNone/>
              <a:defRPr sz="1800" b="1" i="0" u="none" strike="noStrike" cap="none">
                <a:solidFill>
                  <a:schemeClr val="dk1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09500" y="914400"/>
            <a:ext cx="8337300" cy="37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 panose="020B0604020202020204"/>
              <a:buChar char="一"/>
              <a:defRPr sz="1200" b="0" i="0" u="none" strike="noStrike" cap="none">
                <a:solidFill>
                  <a:schemeClr val="dk2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 panose="020B0604020202020204"/>
              <a:buChar char="一"/>
              <a:defRPr sz="1200" b="0" i="0" u="none" strike="noStrike" cap="none">
                <a:solidFill>
                  <a:schemeClr val="dk2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 panose="020B0604020202020204"/>
              <a:buChar char="一"/>
              <a:defRPr sz="1200" b="0" i="0" u="none" strike="noStrike" cap="none">
                <a:solidFill>
                  <a:schemeClr val="dk2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 panose="020B0604020202020204"/>
              <a:buChar char="一"/>
              <a:defRPr sz="1200" b="0" i="0" u="none" strike="noStrike" cap="none">
                <a:solidFill>
                  <a:schemeClr val="dk2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 panose="020B0604020202020204"/>
              <a:buChar char="一"/>
              <a:defRPr sz="1200" b="0" i="0" u="none" strike="noStrike" cap="none">
                <a:solidFill>
                  <a:schemeClr val="dk2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 panose="020B0604020202020204"/>
              <a:buChar char="一"/>
              <a:defRPr sz="1200" b="0" i="0" u="none" strike="noStrike" cap="none">
                <a:solidFill>
                  <a:schemeClr val="dk2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 panose="020B0604020202020204"/>
              <a:buChar char="一"/>
              <a:defRPr sz="1200" b="0" i="0" u="none" strike="noStrike" cap="none">
                <a:solidFill>
                  <a:schemeClr val="dk2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 Light" panose="020B0604020202020204"/>
              <a:buChar char="一"/>
              <a:defRPr sz="1200" b="0" i="0" u="none" strike="noStrike" cap="none">
                <a:solidFill>
                  <a:schemeClr val="dk2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Helvetica Neue Light" panose="020B0604020202020204"/>
              <a:buChar char="一"/>
              <a:defRPr sz="1200" b="0" i="0" u="none" strike="noStrike" cap="none">
                <a:solidFill>
                  <a:schemeClr val="dk2"/>
                </a:solidFill>
                <a:latin typeface="Helvetica Neue Light" panose="020B0604020202020204"/>
                <a:ea typeface="Helvetica Neue Light" panose="020B0604020202020204"/>
                <a:cs typeface="Helvetica Neue Light" panose="020B0604020202020204"/>
                <a:sym typeface="Helvetica Neue Light" panose="020B0604020202020204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ctrTitle"/>
          </p:nvPr>
        </p:nvSpPr>
        <p:spPr>
          <a:xfrm>
            <a:off x="403225" y="838200"/>
            <a:ext cx="8337550" cy="27616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2400" dirty="0">
                <a:latin typeface="Verdana" pitchFamily="34" charset="0"/>
                <a:ea typeface="Verdana" pitchFamily="34" charset="0"/>
              </a:rPr>
              <a:t>8D Problem Solving Methodology</a:t>
            </a:r>
            <a:br>
              <a:rPr lang="en-GB" sz="2400" dirty="0">
                <a:latin typeface="Verdana" pitchFamily="34" charset="0"/>
                <a:ea typeface="Verdana" pitchFamily="34" charset="0"/>
              </a:rPr>
            </a:br>
            <a:r>
              <a:rPr lang="en-IN" altLang="en-GB" sz="1800" dirty="0">
                <a:latin typeface="Verdana" pitchFamily="34" charset="0"/>
                <a:ea typeface="Verdana" pitchFamily="34" charset="0"/>
              </a:rPr>
              <a:t>Problem </a:t>
            </a:r>
            <a:r>
              <a:rPr lang="en-IN" altLang="en-GB" sz="1800" dirty="0" smtClean="0">
                <a:latin typeface="Verdana" pitchFamily="34" charset="0"/>
                <a:ea typeface="Verdana" pitchFamily="34" charset="0"/>
              </a:rPr>
              <a:t>–</a:t>
            </a:r>
            <a:r>
              <a:rPr lang="en-US" sz="1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Ball depth observed under size up to 8.32, against 8.7 ± 0.1</a:t>
            </a:r>
            <a:r>
              <a:rPr lang="en-IN" altLang="en-GB" sz="1800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en-IN" altLang="en-GB" sz="1800" dirty="0" smtClean="0">
                <a:latin typeface="Verdana" pitchFamily="34" charset="0"/>
                <a:ea typeface="Verdana" pitchFamily="34" charset="0"/>
              </a:rPr>
            </a:br>
            <a:r>
              <a:rPr lang="en-IN" altLang="en-GB" sz="1800" dirty="0" smtClean="0">
                <a:latin typeface="Verdana" pitchFamily="34" charset="0"/>
                <a:ea typeface="Verdana" pitchFamily="34" charset="0"/>
              </a:rPr>
              <a:t>Supplier </a:t>
            </a:r>
            <a:r>
              <a:rPr lang="en-IN" altLang="en-GB" sz="1800" dirty="0">
                <a:latin typeface="Verdana" pitchFamily="34" charset="0"/>
                <a:ea typeface="Verdana" pitchFamily="34" charset="0"/>
              </a:rPr>
              <a:t>Name- </a:t>
            </a:r>
            <a:r>
              <a:rPr lang="en-IN" altLang="en-GB" sz="1800" dirty="0" smtClean="0">
                <a:latin typeface="Verdana" pitchFamily="34" charset="0"/>
                <a:ea typeface="Verdana" pitchFamily="34" charset="0"/>
              </a:rPr>
              <a:t>Cast 4 Aluminium ltd</a:t>
            </a:r>
            <a:r>
              <a:rPr lang="en-IN" sz="1800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en-IN" sz="1800" dirty="0" smtClean="0">
                <a:latin typeface="Verdana" pitchFamily="34" charset="0"/>
                <a:ea typeface="Verdana" pitchFamily="34" charset="0"/>
              </a:rPr>
            </a:br>
            <a:r>
              <a:rPr lang="en-IN" sz="1800" dirty="0" smtClean="0">
                <a:latin typeface="Verdana" pitchFamily="34" charset="0"/>
                <a:ea typeface="Verdana" pitchFamily="34" charset="0"/>
              </a:rPr>
              <a:t>Part Name- </a:t>
            </a:r>
            <a:r>
              <a:rPr lang="en-US" sz="1800" dirty="0" smtClean="0">
                <a:latin typeface="Verdana" pitchFamily="34" charset="0"/>
                <a:ea typeface="Verdana" pitchFamily="34" charset="0"/>
              </a:rPr>
              <a:t>SECONDARY LEVER FINISHE ATHER DISC DRUM.</a:t>
            </a:r>
            <a:endParaRPr lang="en-US" sz="1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6" name="Google Shape;136;p31"/>
          <p:cNvSpPr txBox="1"/>
          <p:nvPr/>
        </p:nvSpPr>
        <p:spPr>
          <a:xfrm>
            <a:off x="822150" y="4918225"/>
            <a:ext cx="749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 Light" panose="020B0604020202020204"/>
              <a:ea typeface="Helvetica Neue Light" panose="020B0604020202020204"/>
              <a:cs typeface="Helvetica Neue Light" panose="020B0604020202020204"/>
              <a:sym typeface="Helvetica Neue Light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>
            <a:spLocks noGrp="1"/>
          </p:cNvSpPr>
          <p:nvPr>
            <p:ph type="ctrTitle"/>
          </p:nvPr>
        </p:nvSpPr>
        <p:spPr>
          <a:xfrm>
            <a:off x="111055" y="0"/>
            <a:ext cx="8749030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   8D </a:t>
            </a:r>
            <a:r>
              <a:rPr lang="en-GB" sz="2400" dirty="0"/>
              <a:t>- Overview</a:t>
            </a:r>
            <a:endParaRPr sz="2400" dirty="0"/>
          </a:p>
        </p:txBody>
      </p:sp>
      <p:sp>
        <p:nvSpPr>
          <p:cNvPr id="274" name="Google Shape;274;p41"/>
          <p:cNvSpPr txBox="1"/>
          <p:nvPr/>
        </p:nvSpPr>
        <p:spPr>
          <a:xfrm>
            <a:off x="111055" y="420023"/>
            <a:ext cx="874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D7: Updation of Preventive actions: </a:t>
            </a:r>
            <a:r>
              <a:rPr lang="en-GB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List of the revised documents to attach</a:t>
            </a:r>
            <a:endParaRPr sz="1200" b="1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275" name="Google Shape;275;p41"/>
          <p:cNvGraphicFramePr/>
          <p:nvPr>
            <p:extLst>
              <p:ext uri="{D42A27DB-BD31-4B8C-83A1-F6EECF244321}">
                <p14:modId xmlns:p14="http://schemas.microsoft.com/office/powerpoint/2010/main" val="3883155898"/>
              </p:ext>
            </p:extLst>
          </p:nvPr>
        </p:nvGraphicFramePr>
        <p:xfrm>
          <a:off x="86034" y="672289"/>
          <a:ext cx="8469631" cy="4208627"/>
        </p:xfrm>
        <a:graphic>
          <a:graphicData uri="http://schemas.openxmlformats.org/drawingml/2006/table">
            <a:tbl>
              <a:tblPr firstRow="1" bandRow="1">
                <a:noFill/>
                <a:tableStyleId>{897E189F-022D-465E-9DF4-ACD4743465C4}</a:tableStyleId>
              </a:tblPr>
              <a:tblGrid>
                <a:gridCol w="39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0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0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8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SN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Name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Doc. No.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Rev. No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Change Details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Attach revised Doc. here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Design Record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Engineering Change Documents (if any)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3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Ather Engineering Approval (if required)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4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Design FMEA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8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Process Flow Diagram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8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6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Process FMEA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F/DEV/13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02</a:t>
                      </a:r>
                      <a:endParaRPr lang="en-US"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Dimple operation resting point added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6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7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Control Plan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F/DEV/13</a:t>
                      </a:r>
                      <a:endParaRPr lang="en-US"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02</a:t>
                      </a:r>
                      <a:endParaRPr lang="en-US"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900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Dimple</a:t>
                      </a:r>
                      <a:r>
                        <a:rPr lang="en-US" sz="900" u="none" strike="noStrike" cap="none" baseline="0" dirty="0" smtClean="0">
                          <a:solidFill>
                            <a:schemeClr val="dk1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 inspection frequency change</a:t>
                      </a:r>
                      <a:endParaRPr lang="en-US" sz="900" u="none" strike="noStrike" cap="none" dirty="0" smtClean="0">
                        <a:solidFill>
                          <a:schemeClr val="dk1"/>
                        </a:solidFill>
                        <a:latin typeface="Arial"/>
                        <a:ea typeface="Arial" panose="020B0604020202020204"/>
                        <a:cs typeface="Arial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  <a:tabLst/>
                        <a:defRPr/>
                      </a:pPr>
                      <a:endParaRPr lang="en-US" sz="900" u="none" strike="noStrike" cap="none" dirty="0" smtClean="0">
                        <a:solidFill>
                          <a:schemeClr val="dk1"/>
                        </a:solidFill>
                        <a:latin typeface="Arial"/>
                        <a:ea typeface="Arial" panose="020B0604020202020204"/>
                        <a:cs typeface="Arial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900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Dimple</a:t>
                      </a:r>
                      <a:r>
                        <a:rPr lang="en-US" sz="900" u="none" strike="noStrike" cap="none" baseline="0" dirty="0" smtClean="0">
                          <a:solidFill>
                            <a:schemeClr val="dk1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 inspection frequency change</a:t>
                      </a:r>
                      <a:endParaRPr lang="en-US" sz="900" u="none" strike="noStrike" cap="none" dirty="0" smtClean="0">
                        <a:solidFill>
                          <a:schemeClr val="dk1"/>
                        </a:solidFill>
                        <a:latin typeface="Arial"/>
                        <a:ea typeface="Arial" panose="020B0604020202020204"/>
                        <a:cs typeface="Arial"/>
                        <a:sym typeface="Arial" panose="020B06040202020202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0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8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Measurement System Analysis Studies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9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9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Dimensional Result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8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10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Material, Performance Test Results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8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11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Process Studies (Capability Study)</a:t>
                      </a:r>
                      <a:endParaRPr sz="9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-</a:t>
                      </a: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/>
          <p:nvPr/>
        </p:nvSpPr>
        <p:spPr>
          <a:xfrm>
            <a:off x="4299808" y="4664988"/>
            <a:ext cx="4749315" cy="241564"/>
          </a:xfrm>
          <a:prstGeom prst="rect">
            <a:avLst/>
          </a:prstGeom>
          <a:solidFill>
            <a:srgbClr val="0766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sz="1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Key Challenges:</a:t>
            </a:r>
            <a:endParaRPr sz="1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0" name="Google Shape;310;p45"/>
          <p:cNvSpPr/>
          <p:nvPr/>
        </p:nvSpPr>
        <p:spPr>
          <a:xfrm>
            <a:off x="4290589" y="3608436"/>
            <a:ext cx="4796735" cy="160686"/>
          </a:xfrm>
          <a:prstGeom prst="rect">
            <a:avLst/>
          </a:prstGeom>
          <a:solidFill>
            <a:srgbClr val="0766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sz="1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D7 - Updation of Preventive actions (Standardization) :</a:t>
            </a:r>
            <a:endParaRPr sz="1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1" name="Google Shape;311;p45"/>
          <p:cNvSpPr/>
          <p:nvPr/>
        </p:nvSpPr>
        <p:spPr>
          <a:xfrm>
            <a:off x="40640" y="445070"/>
            <a:ext cx="3984825" cy="227924"/>
          </a:xfrm>
          <a:prstGeom prst="rect">
            <a:avLst/>
          </a:prstGeom>
          <a:solidFill>
            <a:srgbClr val="0766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sz="1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D1 &amp; D2 Bug Details:</a:t>
            </a:r>
            <a:endParaRPr sz="1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2" name="Google Shape;312;p45"/>
          <p:cNvSpPr/>
          <p:nvPr/>
        </p:nvSpPr>
        <p:spPr>
          <a:xfrm>
            <a:off x="55558" y="2364381"/>
            <a:ext cx="3990926" cy="255905"/>
          </a:xfrm>
          <a:prstGeom prst="rect">
            <a:avLst/>
          </a:prstGeom>
          <a:solidFill>
            <a:srgbClr val="0766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sz="1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D3 - Immediate Containment action (ICA</a:t>
            </a:r>
            <a:r>
              <a:rPr lang="en-GB" sz="10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): </a:t>
            </a:r>
            <a:endParaRPr sz="1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3" name="Google Shape;313;p45"/>
          <p:cNvSpPr/>
          <p:nvPr/>
        </p:nvSpPr>
        <p:spPr>
          <a:xfrm>
            <a:off x="55558" y="3856119"/>
            <a:ext cx="3990926" cy="255905"/>
          </a:xfrm>
          <a:prstGeom prst="rect">
            <a:avLst/>
          </a:prstGeom>
          <a:solidFill>
            <a:srgbClr val="0766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sz="1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D4 - Root Cause Analysis </a:t>
            </a:r>
            <a:r>
              <a:rPr lang="en-GB" sz="10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(Occurrence </a:t>
            </a:r>
            <a:r>
              <a:rPr lang="en-GB" sz="1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&amp; Non-Detection)</a:t>
            </a:r>
            <a:endParaRPr sz="1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4" name="Google Shape;314;p45"/>
          <p:cNvSpPr/>
          <p:nvPr/>
        </p:nvSpPr>
        <p:spPr>
          <a:xfrm>
            <a:off x="4193629" y="454520"/>
            <a:ext cx="4846275" cy="214650"/>
          </a:xfrm>
          <a:prstGeom prst="rect">
            <a:avLst/>
          </a:prstGeom>
          <a:solidFill>
            <a:srgbClr val="0766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sz="1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D5 &amp; D6 - Implementation of Corrective actions:</a:t>
            </a:r>
            <a:endParaRPr sz="1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5" name="Google Shape;315;p45"/>
          <p:cNvSpPr/>
          <p:nvPr/>
        </p:nvSpPr>
        <p:spPr>
          <a:xfrm>
            <a:off x="4290588" y="4135482"/>
            <a:ext cx="4713776" cy="168211"/>
          </a:xfrm>
          <a:prstGeom prst="rect">
            <a:avLst/>
          </a:prstGeom>
          <a:solidFill>
            <a:srgbClr val="0766D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sz="1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D8 Closure:</a:t>
            </a:r>
            <a:endParaRPr sz="1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7" name="Google Shape;317;p45"/>
          <p:cNvSpPr/>
          <p:nvPr/>
        </p:nvSpPr>
        <p:spPr>
          <a:xfrm>
            <a:off x="4290588" y="3806624"/>
            <a:ext cx="4749315" cy="25550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800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FMEA &amp; CP, WI for Final Inspection, </a:t>
            </a:r>
            <a:endParaRPr sz="80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19" name="Google Shape;319;p45"/>
          <p:cNvSpPr/>
          <p:nvPr/>
        </p:nvSpPr>
        <p:spPr>
          <a:xfrm>
            <a:off x="65212" y="756033"/>
            <a:ext cx="3853645" cy="146465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buSzPts val="1000"/>
            </a:pPr>
            <a:r>
              <a:rPr lang="en-GB" sz="900" b="1" i="0" u="none" strike="noStrike" cap="none" dirty="0">
                <a:solidFill>
                  <a:srgbClr val="000000"/>
                </a:solidFill>
                <a:sym typeface="Arial" panose="020B0604020202020204"/>
              </a:rPr>
              <a:t>Part No / Name           </a:t>
            </a:r>
            <a:r>
              <a:rPr lang="en-GB" sz="900" b="1" i="0" u="none" strike="noStrike" cap="none" dirty="0" smtClean="0">
                <a:solidFill>
                  <a:srgbClr val="000000"/>
                </a:solidFill>
                <a:sym typeface="Arial" panose="020B0604020202020204"/>
              </a:rPr>
              <a:t>: </a:t>
            </a:r>
            <a:r>
              <a:rPr lang="en-US" sz="900" b="1" i="0" u="none" strike="noStrike" cap="none" dirty="0" smtClean="0">
                <a:solidFill>
                  <a:srgbClr val="000000"/>
                </a:solidFill>
                <a:sym typeface="Arial" panose="020B0604020202020204"/>
              </a:rPr>
              <a:t>Secondary lever </a:t>
            </a:r>
            <a:r>
              <a:rPr lang="en-US" sz="900" b="1" dirty="0" smtClean="0"/>
              <a:t>A</a:t>
            </a:r>
            <a:r>
              <a:rPr lang="en-US" sz="900" b="1" i="0" u="none" strike="noStrike" cap="none" dirty="0" smtClean="0">
                <a:solidFill>
                  <a:srgbClr val="000000"/>
                </a:solidFill>
                <a:sym typeface="Arial" panose="020B0604020202020204"/>
              </a:rPr>
              <a:t>ther DnD</a:t>
            </a:r>
            <a:endParaRPr sz="900" b="1" i="0" u="none" strike="noStrike" cap="none" dirty="0">
              <a:solidFill>
                <a:srgbClr val="000000"/>
              </a:solidFill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sz="900" b="1" i="0" u="none" strike="noStrike" cap="none" dirty="0">
                <a:solidFill>
                  <a:srgbClr val="000000"/>
                </a:solidFill>
                <a:sym typeface="Arial" panose="020B0604020202020204"/>
              </a:rPr>
              <a:t>Supplier                      </a:t>
            </a:r>
            <a:r>
              <a:rPr lang="en-GB" sz="900" b="1" i="0" u="none" strike="noStrike" cap="none" dirty="0" smtClean="0">
                <a:solidFill>
                  <a:srgbClr val="000000"/>
                </a:solidFill>
                <a:sym typeface="Arial" panose="020B0604020202020204"/>
              </a:rPr>
              <a:t>: </a:t>
            </a:r>
            <a:r>
              <a:rPr lang="en-US" sz="900" b="1" i="0" u="none" strike="noStrike" cap="none" dirty="0" smtClean="0">
                <a:solidFill>
                  <a:srgbClr val="000000"/>
                </a:solidFill>
                <a:sym typeface="Arial" panose="020B0604020202020204"/>
              </a:rPr>
              <a:t>ETL</a:t>
            </a:r>
            <a:endParaRPr sz="900" b="1" i="0" u="none" strike="noStrike" cap="none" dirty="0">
              <a:solidFill>
                <a:srgbClr val="000000"/>
              </a:solidFill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sz="900" b="1" i="0" u="none" strike="noStrike" cap="none" dirty="0" smtClean="0">
                <a:solidFill>
                  <a:srgbClr val="000000"/>
                </a:solidFill>
                <a:sym typeface="Arial" panose="020B0604020202020204"/>
              </a:rPr>
              <a:t>Swim lane                    :  </a:t>
            </a:r>
            <a:endParaRPr sz="900" b="1" i="0" u="none" strike="noStrike" cap="none" dirty="0" smtClean="0">
              <a:solidFill>
                <a:srgbClr val="000000"/>
              </a:solidFill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sz="900" b="1" i="0" u="none" strike="noStrike" cap="none" dirty="0" smtClean="0">
                <a:solidFill>
                  <a:srgbClr val="000000"/>
                </a:solidFill>
                <a:sym typeface="Arial" panose="020B0604020202020204"/>
              </a:rPr>
              <a:t>Start date                    : Status (D)                    :  </a:t>
            </a:r>
            <a:endParaRPr sz="900" b="1" i="0" u="none" strike="noStrike" cap="none" dirty="0" smtClean="0">
              <a:solidFill>
                <a:srgbClr val="000000"/>
              </a:solidFill>
              <a:sym typeface="Arial" panose="020B0604020202020204"/>
            </a:endParaRPr>
          </a:p>
          <a:p>
            <a:pPr>
              <a:buSzPts val="1400"/>
            </a:pPr>
            <a:r>
              <a:rPr lang="en-GB" sz="900" b="1" i="0" u="none" strike="noStrike" cap="none" dirty="0" smtClean="0">
                <a:solidFill>
                  <a:srgbClr val="000000"/>
                </a:solidFill>
                <a:sym typeface="Arial" panose="020B0604020202020204"/>
              </a:rPr>
              <a:t>Problem </a:t>
            </a:r>
            <a:r>
              <a:rPr lang="en-GB" sz="900" b="1" i="0" u="none" strike="noStrike" cap="none" dirty="0">
                <a:solidFill>
                  <a:srgbClr val="000000"/>
                </a:solidFill>
                <a:sym typeface="Arial" panose="020B0604020202020204"/>
              </a:rPr>
              <a:t>Description  </a:t>
            </a:r>
            <a:r>
              <a:rPr lang="en-GB" sz="900" b="1" i="0" u="none" strike="noStrike" cap="none" dirty="0" smtClean="0">
                <a:solidFill>
                  <a:srgbClr val="000000"/>
                </a:solidFill>
                <a:sym typeface="Arial" panose="020B0604020202020204"/>
              </a:rPr>
              <a:t>: </a:t>
            </a:r>
            <a:r>
              <a:rPr lang="en-US" sz="900" dirty="0" smtClean="0">
                <a:solidFill>
                  <a:srgbClr val="FF0000"/>
                </a:solidFill>
                <a:latin typeface="Times New Roman"/>
              </a:rPr>
              <a:t>Ball depth observed under size up to 8.32, against 8.7 ± 0.1</a:t>
            </a:r>
            <a:endParaRPr lang="en-US" altLang="en-GB" sz="900" dirty="0" smtClean="0">
              <a:solidFill>
                <a:srgbClr val="FF0000"/>
              </a:solidFill>
            </a:endParaRPr>
          </a:p>
          <a:p>
            <a:pPr lvl="0">
              <a:buSzPts val="1400"/>
            </a:pPr>
            <a:endParaRPr lang="en-US" sz="900" dirty="0" smtClean="0">
              <a:solidFill>
                <a:srgbClr val="FF0000"/>
              </a:solidFill>
            </a:endParaRPr>
          </a:p>
          <a:p>
            <a:pPr lvl="0">
              <a:buSzPts val="1400"/>
            </a:pPr>
            <a:r>
              <a:rPr lang="en-GB" sz="900" b="1" i="0" u="none" strike="noStrike" cap="none" dirty="0" smtClean="0">
                <a:solidFill>
                  <a:srgbClr val="000000"/>
                </a:solidFill>
                <a:sym typeface="Arial" panose="020B0604020202020204"/>
              </a:rPr>
              <a:t>Risk </a:t>
            </a:r>
            <a:r>
              <a:rPr lang="en-GB" sz="900" b="1" i="0" u="none" strike="noStrike" cap="none" dirty="0">
                <a:solidFill>
                  <a:srgbClr val="000000"/>
                </a:solidFill>
                <a:sym typeface="Arial" panose="020B0604020202020204"/>
              </a:rPr>
              <a:t>Level                   </a:t>
            </a:r>
            <a:r>
              <a:rPr lang="en-GB" sz="900" b="1" i="0" u="none" strike="noStrike" cap="none" dirty="0" smtClean="0">
                <a:solidFill>
                  <a:srgbClr val="000000"/>
                </a:solidFill>
                <a:sym typeface="Arial" panose="020B0604020202020204"/>
              </a:rPr>
              <a:t>: </a:t>
            </a:r>
            <a:r>
              <a:rPr lang="en-GB" sz="900" b="1" dirty="0"/>
              <a:t>H</a:t>
            </a:r>
            <a:r>
              <a:rPr lang="en-GB" sz="900" b="1" i="0" u="none" strike="noStrike" cap="none" dirty="0" smtClean="0">
                <a:solidFill>
                  <a:srgbClr val="000000"/>
                </a:solidFill>
                <a:sym typeface="Arial" panose="020B0604020202020204"/>
              </a:rPr>
              <a:t>igh</a:t>
            </a:r>
            <a:endParaRPr sz="900" b="1" i="0" u="none" strike="noStrike" cap="none" dirty="0">
              <a:solidFill>
                <a:srgbClr val="000000"/>
              </a:solidFill>
              <a:sym typeface="Arial" panose="020B0604020202020204"/>
            </a:endParaRPr>
          </a:p>
        </p:txBody>
      </p:sp>
      <p:sp>
        <p:nvSpPr>
          <p:cNvPr id="320" name="Google Shape;320;p45"/>
          <p:cNvSpPr/>
          <p:nvPr/>
        </p:nvSpPr>
        <p:spPr>
          <a:xfrm>
            <a:off x="63349" y="4191012"/>
            <a:ext cx="3992675" cy="65425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000"/>
            </a:pPr>
            <a:r>
              <a:rPr lang="en-GB" sz="1000" b="1" i="0" u="sng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For Occurrence:</a:t>
            </a:r>
          </a:p>
          <a:p>
            <a:pPr lvl="0">
              <a:buSzPts val="1200"/>
              <a:defRPr/>
            </a:pPr>
            <a:r>
              <a:rPr lang="en-US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No provision in fixture to avoid parting line</a:t>
            </a:r>
          </a:p>
          <a:p>
            <a:pPr lvl="0">
              <a:buSzPts val="1000"/>
            </a:pPr>
            <a:r>
              <a:rPr lang="en-GB" sz="900" b="1" u="sng" dirty="0" smtClean="0"/>
              <a:t>For Outflow: </a:t>
            </a:r>
          </a:p>
          <a:p>
            <a:pPr lvl="0">
              <a:buSzPts val="1200"/>
              <a:defRPr/>
            </a:pPr>
            <a:r>
              <a:rPr lang="en-US" sz="9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Parts checked on sample basis 5 Nos</a:t>
            </a:r>
          </a:p>
          <a:p>
            <a:pPr marL="228600" indent="-228600">
              <a:buSzPts val="1000"/>
              <a:buAutoNum type="arabicPeriod"/>
            </a:pPr>
            <a:endParaRPr lang="en-GB" sz="9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endParaRPr lang="en-GB" sz="1000" b="1" i="0" u="sng" strike="noStrike" cap="none" dirty="0" smtClea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>
              <a:buSzPts val="1000"/>
            </a:pPr>
            <a:endParaRPr lang="en-GB" sz="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endParaRPr lang="en-GB" sz="1000" b="1" i="0" u="sng" strike="noStrike" cap="none" dirty="0" smtClea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endParaRPr sz="1000" b="1" i="0" u="sng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322" name="Google Shape;322;p45"/>
          <p:cNvGraphicFramePr/>
          <p:nvPr>
            <p:extLst>
              <p:ext uri="{D42A27DB-BD31-4B8C-83A1-F6EECF244321}">
                <p14:modId xmlns:p14="http://schemas.microsoft.com/office/powerpoint/2010/main" val="1352218632"/>
              </p:ext>
            </p:extLst>
          </p:nvPr>
        </p:nvGraphicFramePr>
        <p:xfrm>
          <a:off x="63349" y="2663521"/>
          <a:ext cx="3983135" cy="1158150"/>
        </p:xfrm>
        <a:graphic>
          <a:graphicData uri="http://schemas.openxmlformats.org/drawingml/2006/table">
            <a:tbl>
              <a:tblPr>
                <a:noFill/>
                <a:tableStyleId>{4E9A9887-B725-4699-B86D-1782C1BF86F7}</a:tableStyleId>
              </a:tblPr>
              <a:tblGrid>
                <a:gridCol w="924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8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 panose="020B0604020202020204"/>
                        <a:buNone/>
                      </a:pPr>
                      <a:endParaRPr sz="6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GB" sz="800" b="1" u="none" strike="noStrike" cap="none" dirty="0" smtClean="0"/>
                        <a:t>Ather</a:t>
                      </a:r>
                      <a:r>
                        <a:rPr lang="en-GB" sz="800" b="1" u="none" strike="noStrike" cap="none" baseline="0" dirty="0" smtClean="0"/>
                        <a:t> </a:t>
                      </a:r>
                      <a:r>
                        <a:rPr lang="en-GB" sz="800" b="1" u="none" strike="noStrike" cap="none" dirty="0" smtClean="0"/>
                        <a:t>IPQC </a:t>
                      </a:r>
                      <a:endParaRPr sz="8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GB" sz="800" b="1" u="none" strike="noStrike" cap="none" dirty="0" smtClean="0"/>
                        <a:t>Ather Store </a:t>
                      </a:r>
                      <a:r>
                        <a:rPr lang="en-GB" sz="800" b="1" u="none" strike="noStrike" cap="none" dirty="0"/>
                        <a:t>Stock</a:t>
                      </a:r>
                      <a:endParaRPr sz="8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GB" sz="800" b="1" u="none" strike="noStrike" cap="none" dirty="0" smtClean="0"/>
                        <a:t>ETL In </a:t>
                      </a:r>
                      <a:r>
                        <a:rPr lang="en-GB" sz="800" b="1" u="none" strike="noStrike" cap="none" dirty="0"/>
                        <a:t>Transit</a:t>
                      </a:r>
                      <a:endParaRPr sz="8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GB" sz="800" b="1" u="none" strike="noStrike" cap="none" dirty="0"/>
                        <a:t>At Supplier</a:t>
                      </a:r>
                      <a:endParaRPr sz="8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GB" sz="800" b="1" u="none" strike="noStrike" cap="none" dirty="0" smtClean="0"/>
                        <a:t>ETL Spares</a:t>
                      </a:r>
                      <a:endParaRPr sz="800" b="1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GB" sz="800" b="1" u="none" strike="noStrike" cap="none" dirty="0"/>
                        <a:t>Inspected (Qty)</a:t>
                      </a:r>
                      <a:endParaRPr sz="8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 dirty="0" smtClean="0"/>
                        <a:t>-</a:t>
                      </a:r>
                      <a:endParaRPr lang="en-US" sz="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 dirty="0" smtClean="0"/>
                        <a:t>0</a:t>
                      </a:r>
                      <a:endParaRPr lang="en-US" sz="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 dirty="0" smtClean="0"/>
                        <a:t>600</a:t>
                      </a:r>
                      <a:endParaRPr lang="en-US" sz="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 dirty="0" smtClean="0"/>
                        <a:t>535</a:t>
                      </a:r>
                      <a:endParaRPr sz="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 dirty="0" smtClean="0"/>
                        <a:t>-</a:t>
                      </a:r>
                      <a:endParaRPr lang="en-US" sz="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6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GB" sz="800" b="1" u="none" strike="noStrike" cap="none" dirty="0"/>
                        <a:t>NG (Qty)</a:t>
                      </a:r>
                      <a:endParaRPr sz="800" b="1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 dirty="0" smtClean="0"/>
                        <a:t>-</a:t>
                      </a:r>
                      <a:endParaRPr lang="en-US" sz="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 dirty="0" smtClean="0"/>
                        <a:t>-</a:t>
                      </a:r>
                      <a:endParaRPr lang="en-US" sz="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 dirty="0" smtClean="0"/>
                        <a:t>-</a:t>
                      </a:r>
                      <a:endParaRPr lang="en-US" sz="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 dirty="0" smtClean="0"/>
                        <a:t>5</a:t>
                      </a:r>
                      <a:endParaRPr sz="8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 dirty="0" smtClean="0"/>
                        <a:t>-</a:t>
                      </a:r>
                      <a:endParaRPr lang="en-US" sz="8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3" name="Google Shape;323;p45"/>
          <p:cNvGraphicFramePr/>
          <p:nvPr>
            <p:extLst>
              <p:ext uri="{D42A27DB-BD31-4B8C-83A1-F6EECF244321}">
                <p14:modId xmlns:p14="http://schemas.microsoft.com/office/powerpoint/2010/main" val="3041088076"/>
              </p:ext>
            </p:extLst>
          </p:nvPr>
        </p:nvGraphicFramePr>
        <p:xfrm>
          <a:off x="4193629" y="689099"/>
          <a:ext cx="4893696" cy="2388637"/>
        </p:xfrm>
        <a:graphic>
          <a:graphicData uri="http://schemas.openxmlformats.org/drawingml/2006/table">
            <a:tbl>
              <a:tblPr>
                <a:noFill/>
                <a:tableStyleId>{4E9A9887-B725-4699-B86D-1782C1BF86F7}</a:tableStyleId>
              </a:tblPr>
              <a:tblGrid>
                <a:gridCol w="256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0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6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GB" sz="900" b="1" u="none" strike="noStrike" cap="none" dirty="0">
                          <a:latin typeface="+mn-lt"/>
                        </a:rPr>
                        <a:t>Action item</a:t>
                      </a:r>
                      <a:endParaRPr sz="9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GB" sz="900" b="1" u="none" strike="noStrike" cap="none" dirty="0" smtClean="0">
                          <a:latin typeface="+mn-lt"/>
                        </a:rPr>
                        <a:t>CA/PA</a:t>
                      </a:r>
                      <a:endParaRPr sz="9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GB" sz="900" b="1" u="none" strike="noStrike" cap="none" dirty="0">
                          <a:latin typeface="+mn-lt"/>
                        </a:rPr>
                        <a:t>Target </a:t>
                      </a:r>
                      <a:endParaRPr sz="9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GB" sz="900" b="1" u="none" strike="noStrike" cap="none" dirty="0">
                          <a:latin typeface="+mn-lt"/>
                        </a:rPr>
                        <a:t>Resp</a:t>
                      </a:r>
                      <a:endParaRPr sz="9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GB" sz="900" b="1" u="none" strike="noStrike" cap="none" dirty="0">
                          <a:latin typeface="+mn-lt"/>
                        </a:rPr>
                        <a:t>Status</a:t>
                      </a:r>
                      <a:endParaRPr sz="9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b="0" i="0" u="none" strike="noStrike" cap="none" noProof="0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Calibri" panose="020F0502020204030204"/>
                        </a:rPr>
                        <a:t>As discussed with fixture manufacturer &amp; provision will be implement to avoid parting line resting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900" b="1" u="none" strike="noStrike" cap="none" dirty="0" smtClean="0">
                          <a:latin typeface="+mn-lt"/>
                        </a:rPr>
                        <a:t>PA</a:t>
                      </a:r>
                      <a:endParaRPr sz="9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endParaRPr sz="900" u="none" strike="noStrike" cap="none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endParaRPr sz="800" u="none" strike="noStrike" cap="none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u="none" strike="noStrike" cap="none" dirty="0" smtClean="0">
                          <a:latin typeface="+mn-lt"/>
                        </a:rPr>
                        <a:t>07.11.2024</a:t>
                      </a:r>
                      <a:endParaRPr sz="800" u="none" strike="noStrike" cap="none" dirty="0">
                        <a:latin typeface="+mn-lt"/>
                      </a:endParaRPr>
                    </a:p>
                  </a:txBody>
                  <a:tcPr marL="91425" marR="91425" marT="91425" marB="914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sz="1000" b="0" i="0" u="none" strike="noStrike" cap="none" baseline="0" dirty="0" smtClean="0">
                          <a:solidFill>
                            <a:schemeClr val="dk1"/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100 %  inspection started for dimple depth  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900" b="1" u="none" strike="noStrike" cap="none" dirty="0" smtClean="0">
                          <a:latin typeface="+mn-lt"/>
                        </a:rPr>
                        <a:t>PA</a:t>
                      </a:r>
                      <a:endParaRPr sz="9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endParaRPr sz="800" u="none" strike="noStrike" cap="none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 panose="020B0604020202020204"/>
                        </a:rPr>
                        <a:t>Completed</a:t>
                      </a:r>
                      <a:endParaRPr lang="en-US" sz="8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endParaRPr lang="en-US" sz="1000" b="0" i="0" u="none" strike="noStrike" cap="none" baseline="0" dirty="0" smtClean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Calibri" panose="020F0502020204030204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900" b="1" u="none" strike="noStrike" cap="none" dirty="0" smtClean="0">
                          <a:latin typeface="+mn-lt"/>
                        </a:rPr>
                        <a:t>CA</a:t>
                      </a:r>
                      <a:endParaRPr sz="900" b="1" u="none" strike="noStrike" cap="none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+mn-lt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endParaRPr sz="800" u="none" strike="noStrike" cap="none" dirty="0"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8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In process</a:t>
                      </a:r>
                      <a:endParaRPr lang="en-US" sz="8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25" marR="91425" marT="91425" marB="914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4" name="Google Shape;324;p45"/>
          <p:cNvSpPr txBox="1">
            <a:spLocks noGrp="1"/>
          </p:cNvSpPr>
          <p:nvPr>
            <p:ph type="ctrTitle"/>
          </p:nvPr>
        </p:nvSpPr>
        <p:spPr>
          <a:xfrm>
            <a:off x="10160" y="-7400"/>
            <a:ext cx="8749030" cy="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8D </a:t>
            </a:r>
            <a:r>
              <a:rPr lang="en-GB" sz="2400" dirty="0"/>
              <a:t>- Overview</a:t>
            </a:r>
            <a:endParaRPr sz="2400" dirty="0"/>
          </a:p>
        </p:txBody>
      </p:sp>
      <p:sp>
        <p:nvSpPr>
          <p:cNvPr id="19" name="Google Shape;317;p45"/>
          <p:cNvSpPr/>
          <p:nvPr/>
        </p:nvSpPr>
        <p:spPr>
          <a:xfrm>
            <a:off x="4299808" y="4356588"/>
            <a:ext cx="4749315" cy="25550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endParaRPr sz="80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134" y="651643"/>
            <a:ext cx="280252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 rot="20675412">
            <a:off x="569002" y="2193066"/>
            <a:ext cx="1323185" cy="800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8372" y="3436883"/>
            <a:ext cx="2648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Provision available for resting parting line part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5311" y="3426377"/>
            <a:ext cx="2743200" cy="609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13526" y="662152"/>
            <a:ext cx="2719715" cy="271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 rot="10800000">
            <a:off x="4361792" y="1975946"/>
            <a:ext cx="546538" cy="2522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08894" y="635986"/>
            <a:ext cx="196989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 rot="16200000" flipV="1">
            <a:off x="6847492" y="2969174"/>
            <a:ext cx="635873" cy="1524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8372" y="3436883"/>
            <a:ext cx="694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1200"/>
              <a:defRPr/>
            </a:pPr>
            <a:r>
              <a:rPr lang="en-US" dirty="0" smtClean="0">
                <a:sym typeface="Calibri" panose="020F0502020204030204"/>
              </a:rPr>
              <a:t>As discussed with fixture manufacturer we will provide groove to the resting area  to   avoid parting line resting 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5311" y="3426377"/>
            <a:ext cx="7504386" cy="609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35962" y="315313"/>
            <a:ext cx="316574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 rot="20892041">
            <a:off x="3037489" y="1975944"/>
            <a:ext cx="1387366" cy="3993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035974" y="2060029"/>
            <a:ext cx="525517" cy="273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6"/>
          <p:cNvSpPr txBox="1">
            <a:spLocks noGrp="1"/>
          </p:cNvSpPr>
          <p:nvPr>
            <p:ph type="ctrTitle"/>
          </p:nvPr>
        </p:nvSpPr>
        <p:spPr>
          <a:xfrm>
            <a:off x="282575" y="1970405"/>
            <a:ext cx="8337550" cy="8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40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Thank You</a:t>
            </a:r>
            <a:endParaRPr sz="40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1" name="Google Shape;331;p46"/>
          <p:cNvSpPr txBox="1"/>
          <p:nvPr/>
        </p:nvSpPr>
        <p:spPr>
          <a:xfrm>
            <a:off x="339100" y="4806400"/>
            <a:ext cx="852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F</a:t>
            </a:r>
            <a:r>
              <a:rPr lang="en-GB" sz="800" b="1" dirty="0"/>
              <a:t>ormat No.:QLQL_FMT_007                                                                                      Rev-00                                                                                            Effective Date:29-09-2022</a:t>
            </a:r>
            <a:endParaRPr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>
            <a:spLocks noGrp="1"/>
          </p:cNvSpPr>
          <p:nvPr>
            <p:ph type="ctrTitle"/>
          </p:nvPr>
        </p:nvSpPr>
        <p:spPr>
          <a:xfrm>
            <a:off x="1151906" y="128905"/>
            <a:ext cx="7721584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400" dirty="0" smtClean="0"/>
              <a:t>8D </a:t>
            </a:r>
            <a:r>
              <a:rPr lang="en-GB" sz="2400" dirty="0"/>
              <a:t>- Overview</a:t>
            </a:r>
            <a:endParaRPr sz="2400" dirty="0"/>
          </a:p>
        </p:txBody>
      </p:sp>
      <p:sp>
        <p:nvSpPr>
          <p:cNvPr id="143" name="Google Shape;143;p32"/>
          <p:cNvSpPr txBox="1"/>
          <p:nvPr/>
        </p:nvSpPr>
        <p:spPr>
          <a:xfrm>
            <a:off x="260190" y="720446"/>
            <a:ext cx="8681720" cy="414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52095" marR="0" lvl="0" indent="-252095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IN" alt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Supplier Name :</a:t>
            </a:r>
            <a:r>
              <a:rPr lang="en-IN" altLang="en-GB" sz="120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IN" altLang="en-GB" sz="1200" b="1" dirty="0" smtClean="0"/>
              <a:t>Cast 4 Aluminium Ltd.</a:t>
            </a:r>
          </a:p>
          <a:p>
            <a:pPr marL="252095" marR="0" lvl="0" indent="-252095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lang="en-IN" altLang="en-GB" sz="12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52095" marR="0" lvl="0" indent="-252095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D1: Problem Solving </a:t>
            </a:r>
            <a:r>
              <a:rPr lang="en-GB" sz="12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Team :</a:t>
            </a:r>
          </a:p>
          <a:p>
            <a:pPr marL="252095" marR="0" lvl="0" indent="-252095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AutoNum type="arabicPeriod"/>
            </a:pPr>
            <a:r>
              <a:rPr lang="en-GB" sz="1200" b="1" dirty="0" smtClean="0"/>
              <a:t>Mahesh Ghadmode</a:t>
            </a:r>
          </a:p>
          <a:p>
            <a:pPr marL="252095" marR="0" lvl="0" indent="-252095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AutoNum type="arabicPeriod"/>
            </a:pPr>
            <a:r>
              <a:rPr lang="en-GB" sz="12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Datta Moin</a:t>
            </a:r>
          </a:p>
          <a:p>
            <a:pPr marL="252095" marR="0" lvl="0" indent="-252095" algn="l" rtl="0">
              <a:lnSpc>
                <a:spcPct val="19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AutoNum type="arabicPeriod"/>
            </a:pPr>
            <a:r>
              <a:rPr lang="en-GB" sz="1200" b="1" dirty="0" smtClean="0"/>
              <a:t>Mubarak Shaikh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52095" indent="-252095">
              <a:lnSpc>
                <a:spcPct val="192000"/>
              </a:lnSpc>
              <a:spcBef>
                <a:spcPts val="500"/>
              </a:spcBef>
              <a:buSzPts val="1200"/>
            </a:pPr>
            <a:r>
              <a:rPr lang="en-GB" sz="1200" b="1" dirty="0" smtClean="0"/>
              <a:t>Solving </a:t>
            </a:r>
            <a:r>
              <a:rPr lang="en-GB" sz="1200" b="1" dirty="0"/>
              <a:t>Team Leader</a:t>
            </a:r>
            <a:r>
              <a:rPr lang="en-GB" sz="1200" dirty="0"/>
              <a:t>:</a:t>
            </a:r>
            <a:r>
              <a:rPr lang="en-IN" altLang="en-GB" sz="1200" dirty="0"/>
              <a:t> </a:t>
            </a:r>
            <a:r>
              <a:rPr lang="en-IN" altLang="en-GB" sz="1200" b="1" dirty="0"/>
              <a:t>Mr</a:t>
            </a:r>
            <a:r>
              <a:rPr lang="en-IN" altLang="en-GB" sz="1200" dirty="0"/>
              <a:t>. </a:t>
            </a:r>
            <a:r>
              <a:rPr lang="en-IN" altLang="en-GB" sz="1200" b="1" dirty="0" smtClean="0"/>
              <a:t>Mahesh Ghadmode</a:t>
            </a:r>
          </a:p>
          <a:p>
            <a:pPr marL="252095" indent="-252095">
              <a:lnSpc>
                <a:spcPct val="192000"/>
              </a:lnSpc>
              <a:spcBef>
                <a:spcPts val="500"/>
              </a:spcBef>
              <a:buSzPts val="1200"/>
            </a:pPr>
            <a:r>
              <a:rPr lang="en-GB" sz="12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Problem Sub Suppliers 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Team members</a:t>
            </a:r>
            <a:r>
              <a:rPr lang="en-GB" sz="12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</a:t>
            </a:r>
          </a:p>
          <a:p>
            <a:pPr marL="252095" indent="-252095">
              <a:lnSpc>
                <a:spcPct val="192000"/>
              </a:lnSpc>
              <a:spcBef>
                <a:spcPts val="500"/>
              </a:spcBef>
              <a:buSzPts val="1200"/>
            </a:pPr>
            <a:r>
              <a:rPr lang="en-GB" sz="1200" b="1" dirty="0" smtClean="0">
                <a:solidFill>
                  <a:schemeClr val="dk1"/>
                </a:solidFill>
              </a:rPr>
              <a:t>Endurance</a:t>
            </a:r>
            <a:r>
              <a:rPr lang="en-GB" sz="1200" b="1" i="0" u="none" strike="noStrike" cap="none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GB" sz="1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Team Members</a:t>
            </a:r>
            <a:r>
              <a:rPr lang="en-GB" sz="1200" b="1" i="0" u="none" strike="noStrike" cap="none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IN" altLang="en-GB" sz="12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" name="Google Shape;144;p32"/>
          <p:cNvSpPr txBox="1"/>
          <p:nvPr/>
        </p:nvSpPr>
        <p:spPr>
          <a:xfrm>
            <a:off x="339100" y="4806400"/>
            <a:ext cx="8523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F</a:t>
            </a:r>
            <a:r>
              <a:rPr lang="en-GB" sz="800" b="1" dirty="0"/>
              <a:t>ormat No.:QLQL_FMT_007                                                                                      Rev-00                                                                                            Effective Date:29-09-2022</a:t>
            </a:r>
            <a:endParaRPr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224790" y="240417"/>
            <a:ext cx="8749030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8D </a:t>
            </a:r>
            <a:r>
              <a:rPr lang="en-GB" sz="2400" dirty="0"/>
              <a:t>- Overview</a:t>
            </a:r>
            <a:endParaRPr sz="2400" dirty="0"/>
          </a:p>
        </p:txBody>
      </p:sp>
      <p:sp>
        <p:nvSpPr>
          <p:cNvPr id="150" name="Google Shape;150;p33"/>
          <p:cNvSpPr txBox="1"/>
          <p:nvPr/>
        </p:nvSpPr>
        <p:spPr>
          <a:xfrm>
            <a:off x="224790" y="539115"/>
            <a:ext cx="8681720" cy="70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52095" marR="0" lvl="0" indent="-2520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D2 :Problem description details (with Pictures)</a:t>
            </a:r>
            <a:endParaRPr sz="12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52095" marR="0" lvl="0" indent="-25209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(Clearly mention what is the defect found at Ather &amp; what is the deviation found in the part with respect to the drawing requirements) 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151" name="Google Shape;151;p33"/>
          <p:cNvGraphicFramePr/>
          <p:nvPr>
            <p:extLst>
              <p:ext uri="{D42A27DB-BD31-4B8C-83A1-F6EECF244321}">
                <p14:modId xmlns:p14="http://schemas.microsoft.com/office/powerpoint/2010/main" val="3722965054"/>
              </p:ext>
            </p:extLst>
          </p:nvPr>
        </p:nvGraphicFramePr>
        <p:xfrm>
          <a:off x="95250" y="1473200"/>
          <a:ext cx="6191250" cy="3211816"/>
        </p:xfrm>
        <a:graphic>
          <a:graphicData uri="http://schemas.openxmlformats.org/drawingml/2006/table">
            <a:tbl>
              <a:tblPr firstRow="1" bandRow="1">
                <a:noFill/>
                <a:tableStyleId>{897E189F-022D-465E-9DF4-ACD4743465C4}</a:tableStyleId>
              </a:tblPr>
              <a:tblGrid>
                <a:gridCol w="122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9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86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 dirty="0">
                          <a:solidFill>
                            <a:schemeClr val="dk1"/>
                          </a:solidFill>
                        </a:rPr>
                        <a:t>Details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0766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3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b="1" u="none" strike="noStrike" cap="none" dirty="0" smtClean="0"/>
                        <a:t>What</a:t>
                      </a:r>
                      <a:endParaRPr sz="1200" b="1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Ball depth observed under size up to 8.32, against 8.7 ± 0.1</a:t>
                      </a:r>
                      <a:r>
                        <a:rPr lang="en-IN" altLang="en-GB" sz="1400" dirty="0" smtClean="0"/>
                        <a:t/>
                      </a:r>
                      <a:br>
                        <a:rPr lang="en-IN" altLang="en-GB" sz="1400" dirty="0" smtClean="0"/>
                      </a:br>
                      <a:endParaRPr lang="en-IN" sz="1400" u="none" strike="noStrike" cap="none" dirty="0" smtClean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3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b="1" u="none" strike="noStrike" cap="none" dirty="0" smtClean="0"/>
                        <a:t>Where</a:t>
                      </a:r>
                      <a:endParaRPr sz="1200" b="1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IN" sz="1400" u="none" strike="noStrike" cap="none" dirty="0" smtClean="0"/>
                        <a:t> ETL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  <a:tabLst/>
                        <a:defRPr/>
                      </a:pPr>
                      <a:endParaRPr lang="en-IN" sz="1400" u="none" strike="noStrike" cap="none" dirty="0" smtClean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3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b="1" u="none" strike="noStrike" cap="none" dirty="0"/>
                        <a:t>When</a:t>
                      </a:r>
                      <a:endParaRPr sz="1200" b="1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IN" sz="1400" u="none" strike="noStrike" cap="none" dirty="0" smtClean="0"/>
                        <a:t>26-10-2024</a:t>
                      </a: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7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b="1" u="none" strike="noStrike" cap="none" dirty="0"/>
                        <a:t>Who</a:t>
                      </a:r>
                      <a:endParaRPr sz="1200" b="1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400" u="none" strike="noStrike" cap="none" dirty="0" smtClean="0"/>
                        <a:t>Mahesh</a:t>
                      </a:r>
                      <a:r>
                        <a:rPr lang="en-US" sz="1400" u="none" strike="noStrike" cap="none" baseline="0" dirty="0" smtClean="0"/>
                        <a:t> Ghadmode</a:t>
                      </a:r>
                      <a:endParaRPr lang="en-US" sz="1400" u="none" strike="noStrike" cap="none" dirty="0" smtClean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3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b="1" u="none" strike="noStrike" cap="none" dirty="0"/>
                        <a:t>How Much</a:t>
                      </a:r>
                      <a:endParaRPr sz="1200" b="1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/>
                        <a:buNone/>
                      </a:pPr>
                      <a:r>
                        <a:rPr lang="en-IN" sz="1400" u="none" strike="noStrike" cap="none" dirty="0" smtClean="0"/>
                        <a:t>01 no’s</a:t>
                      </a:r>
                      <a:endParaRPr lang="en-IN"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2" name="Google Shape;152;p33"/>
          <p:cNvSpPr txBox="1"/>
          <p:nvPr/>
        </p:nvSpPr>
        <p:spPr>
          <a:xfrm>
            <a:off x="191134" y="1180465"/>
            <a:ext cx="2798645" cy="275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Problem Description in 4W 1H</a:t>
            </a:r>
            <a:endParaRPr sz="12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33"/>
          <p:cNvSpPr txBox="1"/>
          <p:nvPr/>
        </p:nvSpPr>
        <p:spPr>
          <a:xfrm>
            <a:off x="6858635" y="1149985"/>
            <a:ext cx="1812925" cy="30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NG Photograph</a:t>
            </a: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Google Shape;155;p33"/>
          <p:cNvSpPr/>
          <p:nvPr/>
        </p:nvSpPr>
        <p:spPr>
          <a:xfrm>
            <a:off x="6398071" y="1485077"/>
            <a:ext cx="2520315" cy="321181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21711" y="2987854"/>
            <a:ext cx="643386" cy="462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6981" y="1733797"/>
            <a:ext cx="2207009" cy="261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7232073" y="3360719"/>
            <a:ext cx="843148" cy="843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>
            <a:spLocks noGrp="1"/>
          </p:cNvSpPr>
          <p:nvPr>
            <p:ph type="ctrTitle"/>
          </p:nvPr>
        </p:nvSpPr>
        <p:spPr>
          <a:xfrm>
            <a:off x="124460" y="128905"/>
            <a:ext cx="8749030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400" dirty="0"/>
              <a:t> </a:t>
            </a:r>
            <a:r>
              <a:rPr lang="en-GB" sz="2400" dirty="0" smtClean="0"/>
              <a:t>   8D </a:t>
            </a:r>
            <a:r>
              <a:rPr lang="en-GB" sz="2400" dirty="0"/>
              <a:t>- Overview</a:t>
            </a:r>
            <a:endParaRPr sz="2400" dirty="0"/>
          </a:p>
        </p:txBody>
      </p:sp>
      <p:sp>
        <p:nvSpPr>
          <p:cNvPr id="162" name="Google Shape;162;p34"/>
          <p:cNvSpPr txBox="1"/>
          <p:nvPr/>
        </p:nvSpPr>
        <p:spPr>
          <a:xfrm>
            <a:off x="191135" y="448945"/>
            <a:ext cx="8681720" cy="136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52095" marR="0" lvl="0" indent="-2520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D3 : Immediate Containment action (ICA):</a:t>
            </a:r>
            <a:endParaRPr sz="12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52095" marR="0" lvl="0" indent="-25209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Notes: 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52095" marR="0" lvl="0" indent="-25209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1. Clearly mention ICA Action and identification mark after ICA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52095" marR="0" lvl="0" indent="-25209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2. ICA to be in place at </a:t>
            </a:r>
            <a:r>
              <a:rPr lang="en-GB" sz="1200" dirty="0"/>
              <a:t>supplier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end of line till D7 effectiveness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6" name="Google Shape;163;p34"/>
          <p:cNvGraphicFramePr/>
          <p:nvPr>
            <p:extLst>
              <p:ext uri="{D42A27DB-BD31-4B8C-83A1-F6EECF244321}">
                <p14:modId xmlns:p14="http://schemas.microsoft.com/office/powerpoint/2010/main" val="1153543028"/>
              </p:ext>
            </p:extLst>
          </p:nvPr>
        </p:nvGraphicFramePr>
        <p:xfrm>
          <a:off x="124460" y="1809115"/>
          <a:ext cx="8912200" cy="275877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3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2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87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6103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</a:rPr>
                        <a:t>Stocks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</a:rPr>
                        <a:t>Description of Action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Sorting results  </a:t>
                      </a:r>
                      <a:r>
                        <a:rPr lang="en-GB" sz="1000" b="1" u="none" strike="noStrike" cap="none" dirty="0"/>
                        <a:t>     </a:t>
                      </a:r>
                      <a:endParaRPr sz="1000" b="1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</a:rPr>
                        <a:t>Resp.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</a:rPr>
                        <a:t>Target Date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</a:rPr>
                        <a:t>Quantitative assessment in %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How many 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checked                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How many  failed</a:t>
                      </a: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66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u="none" strike="noStrike" cap="none" dirty="0"/>
                        <a:t>IQC</a:t>
                      </a:r>
                      <a:endParaRPr sz="1000" b="1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 smtClean="0"/>
                        <a:t>-</a:t>
                      </a: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 smtClean="0"/>
                        <a:t>-</a:t>
                      </a: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 smtClean="0"/>
                        <a:t>-</a:t>
                      </a: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 smtClean="0"/>
                        <a:t>-</a:t>
                      </a: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 smtClean="0"/>
                        <a:t>-</a:t>
                      </a: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2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1000" b="1" u="none" strike="noStrike" cap="none" dirty="0" smtClean="0"/>
                        <a:t>Ather Store Stock</a:t>
                      </a:r>
                      <a:endParaRPr lang="en-GB" sz="1000" b="1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kumimoji="0" lang="en-IN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u="none" strike="noStrike" cap="none" dirty="0"/>
                        <a:t>In </a:t>
                      </a:r>
                      <a:r>
                        <a:rPr lang="en-GB" sz="1000" b="1" u="none" strike="noStrike" cap="none" dirty="0" smtClean="0"/>
                        <a:t>Transit ( At WH)</a:t>
                      </a:r>
                      <a:endParaRPr sz="1000" b="1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kumimoji="0" lang="en-IN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2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u="none" strike="noStrike" cap="none" dirty="0" smtClean="0"/>
                        <a:t>At Supplier</a:t>
                      </a:r>
                      <a:endParaRPr sz="1000" b="1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IN" sz="900" u="none" strike="noStrike" cap="none" dirty="0" smtClean="0"/>
                        <a:t>535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IN" sz="900" u="none" strike="noStrike" cap="none" dirty="0" smtClean="0"/>
                        <a:t>535</a:t>
                      </a: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 smtClean="0"/>
                        <a:t>05</a:t>
                      </a: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900" u="none" strike="noStrike" cap="none" dirty="0" smtClean="0"/>
                        <a:t>Vishwas</a:t>
                      </a:r>
                      <a:r>
                        <a:rPr lang="en-IN" sz="900" u="none" strike="noStrike" cap="none" baseline="0" dirty="0" smtClean="0"/>
                        <a:t> Borkar</a:t>
                      </a: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 panose="020B0604020202020204"/>
                        </a:rPr>
                        <a:t>28-10-2024</a:t>
                      </a:r>
                      <a:endParaRPr kumimoji="0" lang="en-IN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1000" b="1" u="none" strike="noStrike" cap="none" dirty="0" smtClean="0"/>
                        <a:t>Endurance </a:t>
                      </a:r>
                      <a:r>
                        <a:rPr lang="en-GB" sz="1000" b="1" u="none" strike="noStrike" cap="none" dirty="0"/>
                        <a:t>Spares</a:t>
                      </a:r>
                      <a:endParaRPr sz="1000" b="1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 smtClean="0"/>
                        <a:t>NA</a:t>
                      </a: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none" strike="noStrike" cap="none" dirty="0" smtClean="0"/>
                        <a:t>NA</a:t>
                      </a:r>
                      <a:endParaRPr lang="en-IN" sz="9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 panose="020B0604020202020204"/>
                        </a:rPr>
                        <a:t>NA</a:t>
                      </a:r>
                      <a:endParaRPr kumimoji="0" lang="en-IN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 panose="020B0604020202020204"/>
                        </a:rPr>
                        <a:t>NA</a:t>
                      </a:r>
                      <a:endParaRPr kumimoji="0" lang="en-IN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 panose="020B0604020202020204"/>
                        </a:rPr>
                        <a:t>NA</a:t>
                      </a:r>
                      <a:endParaRPr kumimoji="0" lang="en-IN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 panose="020B0604020202020204"/>
                        </a:rPr>
                        <a:t>NA</a:t>
                      </a:r>
                      <a:endParaRPr kumimoji="0" lang="en-IN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/>
        </p:nvSpPr>
        <p:spPr>
          <a:xfrm>
            <a:off x="87005" y="4337890"/>
            <a:ext cx="8939400" cy="478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                                                    </a:t>
            </a:r>
            <a:r>
              <a:rPr lang="en-GB" sz="2300" b="1" i="0" u="none" strike="noStrike" cap="none" dirty="0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                           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Approved by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: R.Magar</a:t>
            </a:r>
            <a:endParaRPr sz="2400" b="0" i="0" u="none" strike="noStrike" cap="none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aphicFrame>
        <p:nvGraphicFramePr>
          <p:cNvPr id="224" name="Google Shape;224;p36"/>
          <p:cNvGraphicFramePr/>
          <p:nvPr>
            <p:extLst>
              <p:ext uri="{D42A27DB-BD31-4B8C-83A1-F6EECF244321}">
                <p14:modId xmlns:p14="http://schemas.microsoft.com/office/powerpoint/2010/main" val="566128003"/>
              </p:ext>
            </p:extLst>
          </p:nvPr>
        </p:nvGraphicFramePr>
        <p:xfrm>
          <a:off x="87630" y="521971"/>
          <a:ext cx="8938895" cy="3714995"/>
        </p:xfrm>
        <a:graphic>
          <a:graphicData uri="http://schemas.openxmlformats.org/drawingml/2006/table">
            <a:tbl>
              <a:tblPr>
                <a:noFill/>
                <a:tableStyleId>{EDB38C94-175A-4657-9E70-5CB6C25CA70A}</a:tableStyleId>
              </a:tblPr>
              <a:tblGrid>
                <a:gridCol w="441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6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100" b="1" u="none" strike="noStrike" cap="none" dirty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Part Name               </a:t>
                      </a:r>
                      <a:r>
                        <a:rPr lang="en-GB" sz="1100" b="1" u="none" strike="noStrike" cap="none" dirty="0" smtClean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:</a:t>
                      </a:r>
                      <a:r>
                        <a:rPr lang="en-IN" sz="1100" b="1" u="none" strike="noStrike" cap="none" baseline="0" dirty="0" smtClean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  Secondary brake lever Ather Dnd</a:t>
                      </a:r>
                      <a:endParaRPr sz="1100" b="1" u="none" strike="noStrike" cap="none" dirty="0" smtClean="0">
                        <a:solidFill>
                          <a:schemeClr val="dk1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</a:txBody>
                  <a:tcPr marL="91450" marR="91450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100" b="1" u="none" strike="noStrike" cap="none" dirty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Operation </a:t>
                      </a:r>
                      <a:r>
                        <a:rPr lang="en-GB" sz="1100" b="1" u="none" strike="noStrike" cap="none" dirty="0" smtClean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Details </a:t>
                      </a:r>
                      <a:r>
                        <a:rPr lang="en-GB" sz="1100" b="1" u="none" strike="noStrike" cap="none" dirty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: </a:t>
                      </a:r>
                      <a:r>
                        <a:rPr lang="en-US" altLang="en-GB" sz="1100" b="1" u="none" strike="noStrike" cap="none" dirty="0" smtClean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 VMC</a:t>
                      </a:r>
                      <a:r>
                        <a:rPr lang="en-US" altLang="en-GB" sz="1100" b="1" u="none" strike="noStrike" cap="none" baseline="0" dirty="0" smtClean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 Machining</a:t>
                      </a:r>
                      <a:endParaRPr sz="1100" b="1" u="none" strike="noStrike" cap="none" dirty="0">
                        <a:solidFill>
                          <a:schemeClr val="dk1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</a:txBody>
                  <a:tcPr marL="91450" marR="91450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92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300" b="1" i="0" u="sng" strike="noStrike" cap="none" dirty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Pro</a:t>
                      </a:r>
                      <a:r>
                        <a:rPr lang="en-GB" sz="1300" b="1" u="sng" strike="noStrike" cap="none" dirty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cess Deviation details with Photograph</a:t>
                      </a:r>
                      <a:r>
                        <a:rPr lang="en-GB" sz="1200" b="1" i="0" u="sng" strike="noStrike" cap="none" dirty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:</a:t>
                      </a:r>
                      <a:endParaRPr sz="1200" b="1" i="0" u="sng" strike="noStrike" cap="none" dirty="0">
                        <a:solidFill>
                          <a:schemeClr val="dk1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200" u="none" strike="noStrike" cap="none" dirty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       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 panose="02020603050405020304"/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 panose="02020603050405020304"/>
                        <a:buNone/>
                      </a:pPr>
                      <a:endParaRPr sz="1200" b="1" u="none" strike="noStrike" cap="none" dirty="0">
                        <a:solidFill>
                          <a:srgbClr val="FF0000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 panose="02020603050405020304"/>
                        <a:buNone/>
                      </a:pPr>
                      <a:endParaRPr sz="1200" b="1" u="none" strike="noStrike" cap="none" dirty="0">
                        <a:solidFill>
                          <a:srgbClr val="FF0000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imes New Roman" panose="02020603050405020304"/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1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      </a:t>
                      </a:r>
                      <a:endParaRPr sz="1100" b="1" u="none" strike="noStrike" cap="none" dirty="0">
                        <a:solidFill>
                          <a:srgbClr val="FF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endParaRPr sz="1200" u="none" strike="noStrike" cap="none" dirty="0">
                        <a:solidFill>
                          <a:schemeClr val="dk1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endParaRPr lang="en-GB" sz="1200" u="none" strike="noStrike" cap="none" dirty="0" smtClean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 panose="020B0604020202020204"/>
                        <a:buNone/>
                      </a:pPr>
                      <a:r>
                        <a:rPr lang="en-GB" sz="1300" b="1" u="sng" strike="noStrike" cap="none" dirty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Check points &amp; Identification mark wrt ICA</a:t>
                      </a:r>
                      <a:r>
                        <a:rPr lang="en-GB" sz="1300" b="1" i="0" u="sng" strike="noStrike" cap="none" dirty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 </a:t>
                      </a:r>
                      <a:r>
                        <a:rPr lang="en-GB" sz="1200" b="1" u="sng" strike="noStrike" cap="none" dirty="0">
                          <a:solidFill>
                            <a:schemeClr val="dk1"/>
                          </a:solidFill>
                          <a:latin typeface="Georgia" panose="02040502050405020303"/>
                          <a:ea typeface="Georgia" panose="02040502050405020303"/>
                          <a:cs typeface="Georgia" panose="02040502050405020303"/>
                          <a:sym typeface="Georgia" panose="02040502050405020303"/>
                        </a:rPr>
                        <a:t>:</a:t>
                      </a:r>
                      <a:endParaRPr sz="1200" b="1" u="sng" strike="noStrike" cap="none" dirty="0">
                        <a:solidFill>
                          <a:schemeClr val="dk1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1" u="sng" strike="noStrike" cap="none" dirty="0">
                        <a:solidFill>
                          <a:schemeClr val="dk1"/>
                        </a:solidFill>
                        <a:latin typeface="Georgia" panose="02040502050405020303"/>
                        <a:ea typeface="Georgia" panose="02040502050405020303"/>
                        <a:cs typeface="Georgia" panose="02040502050405020303"/>
                        <a:sym typeface="Georgia" panose="02040502050405020303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endParaRPr sz="1200" b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" name="Google Shape;225;p36"/>
          <p:cNvSpPr/>
          <p:nvPr/>
        </p:nvSpPr>
        <p:spPr>
          <a:xfrm>
            <a:off x="86995" y="31115"/>
            <a:ext cx="8939530" cy="490855"/>
          </a:xfrm>
          <a:prstGeom prst="roundRect">
            <a:avLst>
              <a:gd name="adj" fmla="val 36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2616000" y="30833"/>
            <a:ext cx="35673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Times New Roman" panose="02020603050405020304"/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QUALITY ALERT</a:t>
            </a:r>
            <a:endParaRPr sz="2800" b="1" i="0" u="none" strike="noStrike" cap="none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86999" y="4481279"/>
            <a:ext cx="3831857" cy="28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Prepared By : </a:t>
            </a:r>
            <a:r>
              <a:rPr lang="en-GB" b="1" dirty="0" smtClean="0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Mahesh Ghadmode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endParaRPr sz="1400" b="1" i="0" u="none" strike="noStrike" cap="none" dirty="0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28" name="Google Shape;228;p36"/>
          <p:cNvSpPr txBox="1"/>
          <p:nvPr/>
        </p:nvSpPr>
        <p:spPr>
          <a:xfrm>
            <a:off x="3238500" y="4481265"/>
            <a:ext cx="203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          </a:t>
            </a:r>
            <a:endParaRPr sz="14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3532992" y="3820237"/>
            <a:ext cx="893100" cy="36930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Not Ok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6"/>
          <p:cNvSpPr txBox="1"/>
          <p:nvPr/>
        </p:nvSpPr>
        <p:spPr>
          <a:xfrm>
            <a:off x="8048027" y="3820237"/>
            <a:ext cx="893100" cy="369302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Ok</a:t>
            </a:r>
            <a:endParaRPr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1" name="Google Shape;231;p36"/>
          <p:cNvSpPr txBox="1"/>
          <p:nvPr/>
        </p:nvSpPr>
        <p:spPr>
          <a:xfrm>
            <a:off x="7192545" y="158503"/>
            <a:ext cx="16479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Date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04.11.2023 </a:t>
            </a:r>
            <a:endParaRPr lang="en-IN" altLang="en-GB" sz="14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64" y="3664181"/>
            <a:ext cx="22622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Dot Marking at final inspection</a:t>
            </a:r>
            <a:endParaRPr lang="en-IN" sz="1050" dirty="0"/>
          </a:p>
        </p:txBody>
      </p:sp>
      <p:sp>
        <p:nvSpPr>
          <p:cNvPr id="15" name="Oval 14"/>
          <p:cNvSpPr/>
          <p:nvPr/>
        </p:nvSpPr>
        <p:spPr>
          <a:xfrm>
            <a:off x="2015363" y="2572086"/>
            <a:ext cx="396245" cy="462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5050" y="1436914"/>
            <a:ext cx="203517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18133" y="1472538"/>
            <a:ext cx="1521412" cy="218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58089" y="1523052"/>
            <a:ext cx="236967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ctrTitle"/>
          </p:nvPr>
        </p:nvSpPr>
        <p:spPr>
          <a:xfrm>
            <a:off x="114935" y="128905"/>
            <a:ext cx="8749030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400" dirty="0" smtClean="0"/>
              <a:t>8D </a:t>
            </a:r>
            <a:r>
              <a:rPr lang="en-GB" sz="2400" dirty="0"/>
              <a:t>- Overview</a:t>
            </a:r>
            <a:endParaRPr sz="2400" dirty="0"/>
          </a:p>
        </p:txBody>
      </p:sp>
      <p:sp>
        <p:nvSpPr>
          <p:cNvPr id="170" name="Google Shape;170;p35"/>
          <p:cNvSpPr txBox="1"/>
          <p:nvPr/>
        </p:nvSpPr>
        <p:spPr>
          <a:xfrm>
            <a:off x="210574" y="643495"/>
            <a:ext cx="8681720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52095" marR="0" lvl="0" indent="-2520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D4 : Root Cause Analysis </a:t>
            </a:r>
            <a:r>
              <a:rPr lang="en-GB" sz="12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(Occurrence)</a:t>
            </a:r>
            <a:r>
              <a:rPr lang="en-GB" sz="1200" b="0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52095" marR="0" lvl="0" indent="-25209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D4.1: Mention all probable causes </a:t>
            </a:r>
            <a:endParaRPr sz="12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71" name="Google Shape;171;p35"/>
          <p:cNvCxnSpPr/>
          <p:nvPr/>
        </p:nvCxnSpPr>
        <p:spPr>
          <a:xfrm rot="10800000" flipH="1">
            <a:off x="302576" y="2758406"/>
            <a:ext cx="7768590" cy="635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2" name="Google Shape;172;p35"/>
          <p:cNvCxnSpPr/>
          <p:nvPr/>
        </p:nvCxnSpPr>
        <p:spPr>
          <a:xfrm>
            <a:off x="1709420" y="1354570"/>
            <a:ext cx="659130" cy="140716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3" name="Google Shape;173;p35"/>
          <p:cNvCxnSpPr/>
          <p:nvPr/>
        </p:nvCxnSpPr>
        <p:spPr>
          <a:xfrm flipV="1">
            <a:off x="1857594" y="2785770"/>
            <a:ext cx="1106691" cy="186141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4" name="Google Shape;174;p35"/>
          <p:cNvCxnSpPr/>
          <p:nvPr/>
        </p:nvCxnSpPr>
        <p:spPr>
          <a:xfrm>
            <a:off x="4397814" y="1360920"/>
            <a:ext cx="659130" cy="140716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5" name="Google Shape;175;p35"/>
          <p:cNvCxnSpPr/>
          <p:nvPr/>
        </p:nvCxnSpPr>
        <p:spPr>
          <a:xfrm flipV="1">
            <a:off x="3668549" y="2766990"/>
            <a:ext cx="1167557" cy="194544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6" name="Google Shape;176;p35"/>
          <p:cNvCxnSpPr/>
          <p:nvPr/>
        </p:nvCxnSpPr>
        <p:spPr>
          <a:xfrm>
            <a:off x="6621145" y="1330440"/>
            <a:ext cx="659130" cy="140716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7" name="Google Shape;177;p35"/>
          <p:cNvCxnSpPr/>
          <p:nvPr/>
        </p:nvCxnSpPr>
        <p:spPr>
          <a:xfrm rot="10800000">
            <a:off x="1358658" y="1621998"/>
            <a:ext cx="466937" cy="98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179" name="Google Shape;179;p35"/>
          <p:cNvCxnSpPr/>
          <p:nvPr/>
        </p:nvCxnSpPr>
        <p:spPr>
          <a:xfrm rot="10800000">
            <a:off x="1674813" y="2199181"/>
            <a:ext cx="466937" cy="98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188" name="Google Shape;188;p35"/>
          <p:cNvCxnSpPr>
            <a:endCxn id="41" idx="3"/>
          </p:cNvCxnSpPr>
          <p:nvPr/>
        </p:nvCxnSpPr>
        <p:spPr>
          <a:xfrm rot="10800000" flipV="1">
            <a:off x="3705101" y="4136809"/>
            <a:ext cx="303006" cy="2445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191" name="Google Shape;191;p35"/>
          <p:cNvSpPr/>
          <p:nvPr/>
        </p:nvSpPr>
        <p:spPr>
          <a:xfrm>
            <a:off x="1193479" y="1159596"/>
            <a:ext cx="1118028" cy="2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</a:t>
            </a:r>
            <a:r>
              <a:rPr lang="en-GB" sz="1200" b="1" dirty="0"/>
              <a:t>a</a:t>
            </a: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 </a:t>
            </a:r>
            <a:endParaRPr sz="12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2" name="Google Shape;192;p35"/>
          <p:cNvSpPr/>
          <p:nvPr/>
        </p:nvSpPr>
        <p:spPr>
          <a:xfrm>
            <a:off x="3889343" y="1143133"/>
            <a:ext cx="14398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Machine/Die</a:t>
            </a:r>
            <a:endParaRPr sz="12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5901214" y="1103646"/>
            <a:ext cx="14398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Environment</a:t>
            </a:r>
            <a:endParaRPr sz="12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" name="Google Shape;194;p35"/>
          <p:cNvSpPr/>
          <p:nvPr/>
        </p:nvSpPr>
        <p:spPr>
          <a:xfrm>
            <a:off x="833587" y="4582535"/>
            <a:ext cx="1118028" cy="2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Material </a:t>
            </a:r>
            <a:endParaRPr sz="12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" name="Google Shape;195;p35"/>
          <p:cNvSpPr/>
          <p:nvPr/>
        </p:nvSpPr>
        <p:spPr>
          <a:xfrm>
            <a:off x="2762026" y="4668003"/>
            <a:ext cx="1118028" cy="22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Method </a:t>
            </a:r>
            <a:endParaRPr sz="12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35"/>
          <p:cNvSpPr txBox="1"/>
          <p:nvPr/>
        </p:nvSpPr>
        <p:spPr>
          <a:xfrm>
            <a:off x="8090829" y="2198093"/>
            <a:ext cx="880275" cy="10617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050" dirty="0" smtClean="0">
                <a:solidFill>
                  <a:schemeClr val="tx1"/>
                </a:solidFill>
                <a:latin typeface="Times New Roman"/>
              </a:rPr>
              <a:t>Ball depth observed under size up to 8.32, against 8.7 ± 0.1</a:t>
            </a:r>
            <a:endParaRPr lang="en-US" altLang="en-GB" sz="1050" dirty="0">
              <a:solidFill>
                <a:schemeClr val="tx1"/>
              </a:solidFill>
              <a:ea typeface="Arial" panose="020B0604020202020204"/>
              <a:cs typeface="Arial" panose="020B0604020202020204"/>
            </a:endParaRPr>
          </a:p>
        </p:txBody>
      </p:sp>
      <p:cxnSp>
        <p:nvCxnSpPr>
          <p:cNvPr id="197" name="Google Shape;197;p35"/>
          <p:cNvCxnSpPr/>
          <p:nvPr/>
        </p:nvCxnSpPr>
        <p:spPr>
          <a:xfrm flipV="1">
            <a:off x="5644323" y="2748494"/>
            <a:ext cx="1210239" cy="19295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1" name="Google Shape;201;p35"/>
          <p:cNvSpPr/>
          <p:nvPr/>
        </p:nvSpPr>
        <p:spPr>
          <a:xfrm>
            <a:off x="5028091" y="4729878"/>
            <a:ext cx="1860389" cy="21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Measurement/Other</a:t>
            </a:r>
            <a:endParaRPr sz="12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1" name="Google Shape;211;p35"/>
          <p:cNvSpPr/>
          <p:nvPr/>
        </p:nvSpPr>
        <p:spPr>
          <a:xfrm>
            <a:off x="-80372" y="1670013"/>
            <a:ext cx="14398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" name="Google Shape;210;p35"/>
          <p:cNvSpPr/>
          <p:nvPr/>
        </p:nvSpPr>
        <p:spPr>
          <a:xfrm>
            <a:off x="75838" y="1670013"/>
            <a:ext cx="1439862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4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092" y="1441648"/>
            <a:ext cx="6895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Unskilled operator</a:t>
            </a:r>
            <a:endParaRPr lang="en-IN" sz="900" dirty="0"/>
          </a:p>
        </p:txBody>
      </p:sp>
      <p:sp>
        <p:nvSpPr>
          <p:cNvPr id="56" name="TextBox 55"/>
          <p:cNvSpPr txBox="1"/>
          <p:nvPr/>
        </p:nvSpPr>
        <p:spPr>
          <a:xfrm>
            <a:off x="487001" y="2092942"/>
            <a:ext cx="1175294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Lack of awareness </a:t>
            </a:r>
            <a:endParaRPr lang="en-IN" sz="900" dirty="0"/>
          </a:p>
        </p:txBody>
      </p:sp>
      <p:cxnSp>
        <p:nvCxnSpPr>
          <p:cNvPr id="65" name="Google Shape;179;p35"/>
          <p:cNvCxnSpPr>
            <a:endCxn id="43" idx="3"/>
          </p:cNvCxnSpPr>
          <p:nvPr/>
        </p:nvCxnSpPr>
        <p:spPr>
          <a:xfrm rot="10800000">
            <a:off x="4382107" y="2227587"/>
            <a:ext cx="438741" cy="251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52" name="Google Shape;187;p35"/>
          <p:cNvCxnSpPr/>
          <p:nvPr/>
        </p:nvCxnSpPr>
        <p:spPr>
          <a:xfrm flipV="1">
            <a:off x="2602323" y="3294305"/>
            <a:ext cx="291745" cy="28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74" name="Google Shape;213;p35"/>
          <p:cNvSpPr/>
          <p:nvPr/>
        </p:nvSpPr>
        <p:spPr>
          <a:xfrm>
            <a:off x="276861" y="3326871"/>
            <a:ext cx="174139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en-US" sz="900" dirty="0" smtClean="0"/>
              <a:t>Hardness of part</a:t>
            </a:r>
            <a:endParaRPr lang="en-US" sz="900" dirty="0"/>
          </a:p>
        </p:txBody>
      </p:sp>
      <p:cxnSp>
        <p:nvCxnSpPr>
          <p:cNvPr id="75" name="Google Shape;182;p35"/>
          <p:cNvCxnSpPr/>
          <p:nvPr/>
        </p:nvCxnSpPr>
        <p:spPr>
          <a:xfrm flipH="1">
            <a:off x="2038985" y="3462615"/>
            <a:ext cx="50732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76" name="Google Shape;186;p35"/>
          <p:cNvCxnSpPr/>
          <p:nvPr/>
        </p:nvCxnSpPr>
        <p:spPr>
          <a:xfrm>
            <a:off x="6338782" y="3663623"/>
            <a:ext cx="41239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79" name="Google Shape;179;p35"/>
          <p:cNvCxnSpPr/>
          <p:nvPr/>
        </p:nvCxnSpPr>
        <p:spPr>
          <a:xfrm rot="10800000">
            <a:off x="6968969" y="1899899"/>
            <a:ext cx="466937" cy="98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54" name="Google Shape;187;p35"/>
          <p:cNvCxnSpPr/>
          <p:nvPr/>
        </p:nvCxnSpPr>
        <p:spPr>
          <a:xfrm flipV="1">
            <a:off x="4597323" y="1779242"/>
            <a:ext cx="291745" cy="288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47" name="TextBox 46"/>
          <p:cNvSpPr txBox="1"/>
          <p:nvPr/>
        </p:nvSpPr>
        <p:spPr>
          <a:xfrm>
            <a:off x="2222523" y="1556008"/>
            <a:ext cx="15202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Univers 45 Light"/>
              </a:rPr>
              <a:t>Unspecified offset given by operator</a:t>
            </a:r>
            <a:endParaRPr lang="en-US" sz="900" dirty="0">
              <a:latin typeface="Univers 45 Light"/>
            </a:endParaRPr>
          </a:p>
        </p:txBody>
      </p:sp>
      <p:cxnSp>
        <p:nvCxnSpPr>
          <p:cNvPr id="48" name="Google Shape;179;p35"/>
          <p:cNvCxnSpPr/>
          <p:nvPr/>
        </p:nvCxnSpPr>
        <p:spPr>
          <a:xfrm flipV="1">
            <a:off x="1959429" y="1669422"/>
            <a:ext cx="251472" cy="17125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49" name="Google Shape;213;p35"/>
          <p:cNvSpPr/>
          <p:nvPr/>
        </p:nvSpPr>
        <p:spPr>
          <a:xfrm>
            <a:off x="6804223" y="3548207"/>
            <a:ext cx="12374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en-US" sz="900" dirty="0" smtClean="0">
                <a:latin typeface="Univers 45 Light"/>
              </a:rPr>
              <a:t>Parts checked on sample basis</a:t>
            </a:r>
            <a:endParaRPr lang="en-US" sz="900" dirty="0">
              <a:latin typeface="Univers 45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27423" y="3976595"/>
            <a:ext cx="13776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Univers 45 Light"/>
              </a:rPr>
              <a:t>Interlock not available for offset</a:t>
            </a:r>
            <a:endParaRPr lang="en-US" sz="900" dirty="0">
              <a:latin typeface="Univers 45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61811" y="2112170"/>
            <a:ext cx="1520295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Univers 45 Light"/>
              </a:rPr>
              <a:t>Clamping pressure drop</a:t>
            </a:r>
            <a:endParaRPr lang="en-US" sz="900" dirty="0">
              <a:latin typeface="Univers 45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60480" y="1659038"/>
            <a:ext cx="152029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Univers 45 Light"/>
              </a:rPr>
              <a:t>Resting not ok  on fixture</a:t>
            </a:r>
            <a:endParaRPr lang="en-US" sz="1000" b="1" dirty="0">
              <a:solidFill>
                <a:srgbClr val="FF0000"/>
              </a:solidFill>
              <a:latin typeface="Univers 45 Light"/>
            </a:endParaRPr>
          </a:p>
        </p:txBody>
      </p:sp>
      <p:sp>
        <p:nvSpPr>
          <p:cNvPr id="50" name="Google Shape;213;p35"/>
          <p:cNvSpPr/>
          <p:nvPr/>
        </p:nvSpPr>
        <p:spPr>
          <a:xfrm>
            <a:off x="2894068" y="3091386"/>
            <a:ext cx="9674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en-US" sz="900" dirty="0" smtClean="0">
                <a:latin typeface="Univers 45 Light"/>
              </a:rPr>
              <a:t>Improper fettling</a:t>
            </a:r>
            <a:endParaRPr lang="en-US" sz="900" dirty="0">
              <a:latin typeface="Univers 45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>
            <a:spLocks noGrp="1"/>
          </p:cNvSpPr>
          <p:nvPr>
            <p:ph type="ctrTitle"/>
          </p:nvPr>
        </p:nvSpPr>
        <p:spPr>
          <a:xfrm>
            <a:off x="191135" y="0"/>
            <a:ext cx="8749030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8D </a:t>
            </a:r>
            <a:r>
              <a:rPr lang="en-GB" sz="2400" dirty="0"/>
              <a:t>- Overview</a:t>
            </a:r>
            <a:endParaRPr sz="2400" dirty="0"/>
          </a:p>
        </p:txBody>
      </p:sp>
      <p:graphicFrame>
        <p:nvGraphicFramePr>
          <p:cNvPr id="238" name="Google Shape;238;p37"/>
          <p:cNvGraphicFramePr/>
          <p:nvPr>
            <p:extLst>
              <p:ext uri="{D42A27DB-BD31-4B8C-83A1-F6EECF244321}">
                <p14:modId xmlns:p14="http://schemas.microsoft.com/office/powerpoint/2010/main" val="736236421"/>
              </p:ext>
            </p:extLst>
          </p:nvPr>
        </p:nvGraphicFramePr>
        <p:xfrm>
          <a:off x="105547" y="666299"/>
          <a:ext cx="8834618" cy="4632591"/>
        </p:xfrm>
        <a:graphic>
          <a:graphicData uri="http://schemas.openxmlformats.org/drawingml/2006/table">
            <a:tbl>
              <a:tblPr>
                <a:noFill/>
                <a:tableStyleId>{F0348033-6F82-4523-B25C-681C8FBE5102}</a:tableStyleId>
              </a:tblPr>
              <a:tblGrid>
                <a:gridCol w="44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0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5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8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74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Sr. No.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Ishikawa Category (6M)</a:t>
                      </a:r>
                      <a:endParaRPr sz="1000" b="1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Probable Causes Description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Significant / Insignificant</a:t>
                      </a:r>
                      <a:endParaRPr sz="1000" b="1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Validation reports Attachments</a:t>
                      </a:r>
                      <a:endParaRPr sz="1000" b="1" i="0" u="none" strike="noStrike" cap="none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4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Man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dirty="0" smtClean="0"/>
                        <a:t>  Unskilled operator</a:t>
                      </a:r>
                      <a:endParaRPr lang="en-IN" sz="1000" dirty="0" smtClean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Significant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Skill</a:t>
                      </a:r>
                      <a:r>
                        <a:rPr lang="en-US" sz="1000" b="0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matrix available of operator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2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Man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dirty="0" smtClean="0"/>
                        <a:t>  Lack of awareness </a:t>
                      </a:r>
                      <a:endParaRPr lang="en-IN" sz="1000" dirty="0" smtClean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Significant</a:t>
                      </a:r>
                      <a:endParaRPr lang="en-US" sz="1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 panose="020B0604020202020204"/>
                        <a:cs typeface="Arial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Training</a:t>
                      </a:r>
                      <a:r>
                        <a:rPr lang="en-US" sz="1000" b="0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record available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2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3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Man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Univers 45 Light"/>
                        </a:rPr>
                        <a:t>  Unspecified offset given by operator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Significant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  Interlock</a:t>
                      </a:r>
                      <a:r>
                        <a:rPr lang="en-US" sz="1000" b="0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 added to Offset Interface</a:t>
                      </a: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 panose="020B0604020202020204"/>
                        <a:cs typeface="Arial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4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b="0" i="0" u="none" strike="noStrike" cap="none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4</a:t>
                      </a:r>
                      <a:endParaRPr lang="en-US" sz="10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 panose="020B0604020202020204"/>
                        <a:cs typeface="Arial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Machine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nivers 45 Light"/>
                          <a:cs typeface="Arial"/>
                          <a:sym typeface="Arial" panose="020B0604020202020204"/>
                        </a:rPr>
                        <a:t>  Clamping pressure drop</a:t>
                      </a:r>
                    </a:p>
                    <a:p>
                      <a:endParaRPr lang="en-US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Significant</a:t>
                      </a:r>
                    </a:p>
                    <a:p>
                      <a:endParaRPr lang="en-US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Power pack having provision to control pressure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5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Machine</a:t>
                      </a:r>
                    </a:p>
                    <a:p>
                      <a:endParaRPr lang="en-US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FF0000"/>
                          </a:solidFill>
                          <a:latin typeface="Univers 45 Light"/>
                        </a:rPr>
                        <a:t>  Resting not ok  on fixture</a:t>
                      </a:r>
                    </a:p>
                    <a:p>
                      <a:endParaRPr lang="en-US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r>
                        <a:rPr lang="en-US" sz="1000" b="0" i="0" u="none" strike="noStrike" cap="none" noProof="0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Insignificant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b="0" i="0" u="none" strike="noStrike" cap="none" noProof="0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Calibri" panose="020F0502020204030204"/>
                        </a:rPr>
                        <a:t>As discussed with fixture manufacturer &amp; provision will be implement to avoid parting line resting 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/>
                      </a:pPr>
                      <a:endParaRPr lang="en-US" sz="1000" b="0" i="0" u="none" strike="noStrike" cap="none" noProof="0" dirty="0" smtClean="0">
                        <a:solidFill>
                          <a:srgbClr val="000000"/>
                        </a:solidFill>
                        <a:latin typeface="Arial"/>
                        <a:ea typeface="Arial" panose="020B0604020202020204"/>
                        <a:cs typeface="Arial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1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6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Material</a:t>
                      </a:r>
                      <a:endParaRPr lang="en-IN"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dirty="0" smtClean="0"/>
                        <a:t>  Hardness of part</a:t>
                      </a:r>
                    </a:p>
                    <a:p>
                      <a:pPr fontAlgn="ctr"/>
                      <a:endParaRPr lang="en-US" sz="1000" dirty="0">
                        <a:latin typeface="Univers 45 Ligh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Significant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i="0" u="none" strike="noStrike" cap="none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Hardness of material check found ok</a:t>
                      </a: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7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en-IN" sz="1000" b="0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 panose="020B0604020202020204"/>
                        <a:cs typeface="Arial"/>
                        <a:sym typeface="Arial" panose="020B06040202020202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IN" sz="10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Material</a:t>
                      </a:r>
                    </a:p>
                    <a:p>
                      <a:pPr algn="ctr"/>
                      <a:endParaRPr lang="en-IN"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Univers 45 Light"/>
                        </a:rPr>
                        <a:t>  Improper fettling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en-US" sz="1000" dirty="0" smtClean="0">
                        <a:latin typeface="Univers 45 Ligh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 panose="020B0604020202020204"/>
                        <a:cs typeface="Arial"/>
                        <a:sym typeface="Arial" panose="020B060402020202020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Significant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i="0" u="none" strike="noStrike" cap="none" dirty="0" smtClean="0">
                        <a:solidFill>
                          <a:schemeClr val="tx1"/>
                        </a:solidFill>
                        <a:latin typeface="Arial"/>
                        <a:ea typeface="Arial" panose="020B0604020202020204"/>
                        <a:cs typeface="Arial"/>
                        <a:sym typeface="Arial" panose="020B060402020202020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Fettling</a:t>
                      </a:r>
                      <a:r>
                        <a:rPr lang="en-US" sz="1000" b="0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SOP available at respective location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1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8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Measurement</a:t>
                      </a:r>
                      <a:endParaRPr lang="en-IN"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en-US" sz="1000" dirty="0" smtClean="0">
                        <a:latin typeface="Univers 45 Ligh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latin typeface="Univers 45 Light"/>
                        </a:rPr>
                        <a:t> </a:t>
                      </a:r>
                      <a:r>
                        <a:rPr lang="en-US" sz="1000" dirty="0" smtClean="0">
                          <a:latin typeface="Univers 45 Light"/>
                        </a:rPr>
                        <a:t>Parts checked on sample basis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 panose="020B0604020202020204"/>
                        <a:cs typeface="Arial"/>
                        <a:sym typeface="Arial" panose="020B060402020202020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Arial" panose="020B0604020202020204"/>
                        </a:rPr>
                        <a:t>Significant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r>
                        <a:rPr lang="en-US" sz="1000" b="0" i="0" u="none" strike="noStrike" cap="none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100% inspection started</a:t>
                      </a:r>
                      <a:r>
                        <a:rPr lang="en-US" sz="1000" b="0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 with  relation gauge</a:t>
                      </a: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1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kumimoji="0" lang="en-IN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Calibri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en-US" sz="1000" b="0" i="0" u="none" strike="noStrike" cap="none" dirty="0" smtClean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Calibri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Calibri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en-IN" sz="1000" b="0" i="0" u="none" strike="noStrike" cap="none" noProof="0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Calibri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Calibri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Calibri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</a:pPr>
                      <a:endParaRPr sz="1000" b="0" i="0" u="none" strike="noStrike" cap="none" dirty="0">
                        <a:solidFill>
                          <a:srgbClr val="FF0000"/>
                        </a:solidFill>
                        <a:latin typeface="Arial" panose="020B0604020202020204"/>
                        <a:ea typeface="Arial" panose="020B0604020202020204"/>
                        <a:cs typeface="Calibri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3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US" sz="1000" dirty="0">
                        <a:latin typeface="Univers 45 Ligh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 panose="020B0604020202020204"/>
                        <a:cs typeface="Arial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 panose="020B0604020202020204"/>
                        <a:buNone/>
                        <a:tabLst/>
                        <a:defRPr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Arial"/>
                        <a:ea typeface="Arial" panose="020B0604020202020204"/>
                        <a:cs typeface="Arial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43731"/>
                  </a:ext>
                </a:extLst>
              </a:tr>
              <a:tr h="2983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342001"/>
                  </a:ext>
                </a:extLst>
              </a:tr>
              <a:tr h="2983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endParaRPr lang="en-IN" sz="1000" b="0" i="0" u="none" strike="noStrike" cap="none" noProof="0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Calibri"/>
                        <a:sym typeface="Arial" panose="020B0604020202020204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023201"/>
                  </a:ext>
                </a:extLst>
              </a:tr>
            </a:tbl>
          </a:graphicData>
        </a:graphic>
      </p:graphicFrame>
      <p:sp>
        <p:nvSpPr>
          <p:cNvPr id="239" name="Google Shape;239;p37"/>
          <p:cNvSpPr txBox="1"/>
          <p:nvPr/>
        </p:nvSpPr>
        <p:spPr>
          <a:xfrm>
            <a:off x="191135" y="441910"/>
            <a:ext cx="885087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D4.2 : Validation of all Probable Causes </a:t>
            </a:r>
            <a:r>
              <a:rPr lang="en-GB" sz="12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Ather Secondary Lever DnD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>
            <a:spLocks noGrp="1"/>
          </p:cNvSpPr>
          <p:nvPr>
            <p:ph type="ctrTitle"/>
          </p:nvPr>
        </p:nvSpPr>
        <p:spPr>
          <a:xfrm>
            <a:off x="191135" y="-37345"/>
            <a:ext cx="8749030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8D </a:t>
            </a:r>
            <a:r>
              <a:rPr lang="en-GB" sz="2400" dirty="0"/>
              <a:t>- Overview</a:t>
            </a:r>
            <a:endParaRPr sz="2400" dirty="0"/>
          </a:p>
        </p:txBody>
      </p:sp>
      <p:sp>
        <p:nvSpPr>
          <p:cNvPr id="246" name="Google Shape;246;p38"/>
          <p:cNvSpPr txBox="1"/>
          <p:nvPr/>
        </p:nvSpPr>
        <p:spPr>
          <a:xfrm>
            <a:off x="191134" y="487497"/>
            <a:ext cx="874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 4.3 : Why-Why Analysis:</a:t>
            </a:r>
            <a:endParaRPr sz="12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Do Why-Why analysis for all validated significant </a:t>
            </a:r>
            <a:r>
              <a:rPr lang="en-GB" sz="1200" dirty="0"/>
              <a:t>potential</a:t>
            </a:r>
            <a:r>
              <a:rPr lang="en-GB" sz="1200" b="0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causes</a:t>
            </a:r>
            <a:endParaRPr sz="12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" name="Google Shape;247;p38"/>
          <p:cNvSpPr/>
          <p:nvPr/>
        </p:nvSpPr>
        <p:spPr>
          <a:xfrm>
            <a:off x="289501" y="1216949"/>
            <a:ext cx="4862873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Why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</a:t>
            </a:r>
            <a:r>
              <a:rPr lang="en-GB" sz="1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Why Analysis for </a:t>
            </a:r>
            <a:r>
              <a:rPr lang="en-GB" sz="1200" b="1" i="0" u="none" strike="noStrike" cap="none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Occurrence Cause</a:t>
            </a:r>
            <a:endParaRPr sz="12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248" name="Google Shape;248;p38"/>
          <p:cNvGraphicFramePr/>
          <p:nvPr>
            <p:extLst>
              <p:ext uri="{D42A27DB-BD31-4B8C-83A1-F6EECF244321}">
                <p14:modId xmlns:p14="http://schemas.microsoft.com/office/powerpoint/2010/main" val="806925251"/>
              </p:ext>
            </p:extLst>
          </p:nvPr>
        </p:nvGraphicFramePr>
        <p:xfrm>
          <a:off x="301376" y="1549330"/>
          <a:ext cx="3963522" cy="2565679"/>
        </p:xfrm>
        <a:graphic>
          <a:graphicData uri="http://schemas.openxmlformats.org/drawingml/2006/table">
            <a:tbl>
              <a:tblPr>
                <a:noFill/>
                <a:tableStyleId>{F0348033-6F82-4523-B25C-681C8FBE5102}</a:tableStyleId>
              </a:tblPr>
              <a:tblGrid>
                <a:gridCol w="67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9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1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WHY-1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Ball depth observed under size up to 8.32, against 8.7 ± 0.1</a:t>
                      </a:r>
                      <a:endParaRPr lang="en-IN" sz="1200" u="none" strike="noStrike" cap="none" dirty="0" smtClean="0"/>
                    </a:p>
                  </a:txBody>
                  <a:tcPr anchor="ctr" horzOverflow="overflow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100" b="0" i="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WHY-2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Univers 45 Light"/>
                        </a:rPr>
                        <a:t>Part</a:t>
                      </a:r>
                      <a:r>
                        <a:rPr lang="en-US" sz="1200" baseline="0" dirty="0" smtClean="0">
                          <a:latin typeface="Univers 45 Light"/>
                        </a:rPr>
                        <a:t> not rest in the fixture</a:t>
                      </a:r>
                      <a:endParaRPr lang="en-US" sz="1200" dirty="0" smtClean="0">
                        <a:latin typeface="Univers 45 Light"/>
                      </a:endParaRPr>
                    </a:p>
                  </a:txBody>
                  <a:tcPr anchor="ctr" horzOverflow="overflow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100" b="0" i="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WHY-3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Part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having excess parting line 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100" b="0" i="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WHY-4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Parting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line removal is manual operation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3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sz="1100" b="0" i="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WHY-5</a:t>
                      </a:r>
                      <a:endParaRPr lang="en-US" sz="11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No provision in fixture to avoid parting line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717052"/>
                  </a:ext>
                </a:extLst>
              </a:tr>
              <a:tr h="498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100" b="0" i="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WHY-6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505935"/>
                  </a:ext>
                </a:extLst>
              </a:tr>
            </a:tbl>
          </a:graphicData>
        </a:graphic>
      </p:graphicFrame>
      <p:sp>
        <p:nvSpPr>
          <p:cNvPr id="249" name="Google Shape;249;p38"/>
          <p:cNvSpPr txBox="1"/>
          <p:nvPr/>
        </p:nvSpPr>
        <p:spPr>
          <a:xfrm>
            <a:off x="339470" y="4279213"/>
            <a:ext cx="3961055" cy="4616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  <a:defRPr/>
            </a:pPr>
            <a:r>
              <a:rPr lang="en-GB" sz="1200" b="1" i="0" u="none" strike="noStrike" cap="none" dirty="0">
                <a:solidFill>
                  <a:schemeClr val="dk1"/>
                </a:solidFill>
                <a:sym typeface="Arial" panose="020B0604020202020204"/>
              </a:rPr>
              <a:t>Root </a:t>
            </a:r>
            <a:r>
              <a:rPr lang="en-GB" sz="1200" b="1" i="0" u="none" strike="noStrike" cap="none" dirty="0" smtClean="0">
                <a:solidFill>
                  <a:schemeClr val="dk1"/>
                </a:solidFill>
                <a:sym typeface="Arial" panose="020B0604020202020204"/>
              </a:rPr>
              <a:t>Cause :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No provision 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 </a:t>
            </a:r>
            <a:r>
              <a:rPr lang="en-US" sz="1200" dirty="0">
                <a:solidFill>
                  <a:schemeClr val="tx1"/>
                </a:solidFill>
                <a:latin typeface="Arial Narrow" panose="020B0606020202030204" pitchFamily="34" charset="0"/>
              </a:rPr>
              <a:t>fixture to avoid parting line</a:t>
            </a:r>
          </a:p>
          <a:p>
            <a:pPr fontAlgn="ctr">
              <a:defRPr/>
            </a:pP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Google Shape;247;p38"/>
          <p:cNvSpPr/>
          <p:nvPr/>
        </p:nvSpPr>
        <p:spPr>
          <a:xfrm>
            <a:off x="4568203" y="1262613"/>
            <a:ext cx="4120574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r>
              <a:rPr lang="en-GB" sz="1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Why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</a:t>
            </a:r>
            <a:r>
              <a:rPr lang="en-GB" sz="1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Why Analysis for </a:t>
            </a:r>
            <a:r>
              <a:rPr lang="en-GB" sz="1200" b="1" i="0" u="none" strike="noStrike" cap="none" dirty="0" smtClean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Detection Cause</a:t>
            </a:r>
            <a:endParaRPr sz="12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9" name="Google Shape;248;p38"/>
          <p:cNvGraphicFramePr/>
          <p:nvPr>
            <p:extLst>
              <p:ext uri="{D42A27DB-BD31-4B8C-83A1-F6EECF244321}">
                <p14:modId xmlns:p14="http://schemas.microsoft.com/office/powerpoint/2010/main" val="1399911365"/>
              </p:ext>
            </p:extLst>
          </p:nvPr>
        </p:nvGraphicFramePr>
        <p:xfrm>
          <a:off x="4631999" y="1632457"/>
          <a:ext cx="3959108" cy="1666404"/>
        </p:xfrm>
        <a:graphic>
          <a:graphicData uri="http://schemas.openxmlformats.org/drawingml/2006/table">
            <a:tbl>
              <a:tblPr>
                <a:noFill/>
                <a:tableStyleId>{F0348033-6F82-4523-B25C-681C8FBE5102}</a:tableStyleId>
              </a:tblPr>
              <a:tblGrid>
                <a:gridCol w="859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1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WHY-1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Ball depth observed under size up to 8.32, against 8.7 ± 0.1</a:t>
                      </a:r>
                      <a:r>
                        <a:rPr lang="en-IN" altLang="en-GB" sz="1200" dirty="0" smtClean="0"/>
                        <a:t/>
                      </a:r>
                      <a:br>
                        <a:rPr lang="en-IN" altLang="en-GB" sz="1200" dirty="0" smtClean="0"/>
                      </a:br>
                      <a:endParaRPr lang="en-IN" sz="1200" u="none" strike="noStrike" cap="none" dirty="0" smtClean="0"/>
                    </a:p>
                  </a:txBody>
                  <a:tcPr anchor="ctr" horzOverflow="overflow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1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WHY-2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Parts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 checked on sample basis 5 Nos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GB" sz="1100" b="0" i="0" u="none" strike="noStrike" cap="none" dirty="0" smtClean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WHY-3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100 % inspection started on relation gauge</a:t>
                      </a:r>
                    </a:p>
                  </a:txBody>
                  <a:tcPr anchor="ctr" horzOverflow="overflow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Google Shape;249;p38"/>
          <p:cNvSpPr txBox="1"/>
          <p:nvPr/>
        </p:nvSpPr>
        <p:spPr>
          <a:xfrm>
            <a:off x="4639455" y="3673832"/>
            <a:ext cx="4058345" cy="27695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  <a:defRPr/>
            </a:pPr>
            <a:r>
              <a:rPr lang="en-GB" sz="1200" b="1" i="0" u="none" strike="noStrike" cap="none" dirty="0">
                <a:solidFill>
                  <a:schemeClr val="dk1"/>
                </a:solidFill>
                <a:sym typeface="Arial" panose="020B0604020202020204"/>
              </a:rPr>
              <a:t>Root </a:t>
            </a:r>
            <a:r>
              <a:rPr lang="en-GB" sz="1200" b="1" i="0" u="none" strike="noStrike" cap="none" dirty="0" smtClean="0">
                <a:solidFill>
                  <a:schemeClr val="dk1"/>
                </a:solidFill>
                <a:sym typeface="Arial" panose="020B0604020202020204"/>
              </a:rPr>
              <a:t>Cause : </a:t>
            </a:r>
            <a:r>
              <a:rPr lang="en-US" sz="120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Parts checked on sample basis 5 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ctrTitle"/>
          </p:nvPr>
        </p:nvSpPr>
        <p:spPr>
          <a:xfrm>
            <a:off x="185420" y="50800"/>
            <a:ext cx="8749030" cy="58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8D - Overview</a:t>
            </a:r>
            <a:endParaRPr sz="2400" dirty="0"/>
          </a:p>
        </p:txBody>
      </p:sp>
      <p:graphicFrame>
        <p:nvGraphicFramePr>
          <p:cNvPr id="266" name="Google Shape;266;p40"/>
          <p:cNvGraphicFramePr/>
          <p:nvPr>
            <p:extLst>
              <p:ext uri="{D42A27DB-BD31-4B8C-83A1-F6EECF244321}">
                <p14:modId xmlns:p14="http://schemas.microsoft.com/office/powerpoint/2010/main" val="580081480"/>
              </p:ext>
            </p:extLst>
          </p:nvPr>
        </p:nvGraphicFramePr>
        <p:xfrm>
          <a:off x="262758" y="815352"/>
          <a:ext cx="8762558" cy="2472438"/>
        </p:xfrm>
        <a:graphic>
          <a:graphicData uri="http://schemas.openxmlformats.org/drawingml/2006/table">
            <a:tbl>
              <a:tblPr>
                <a:noFill/>
                <a:tableStyleId>{F0348033-6F82-4523-B25C-681C8FBE5102}</a:tableStyleId>
              </a:tblPr>
              <a:tblGrid>
                <a:gridCol w="137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125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b="1" u="none" strike="noStrike" cap="none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Root cause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b="1" dirty="0"/>
                        <a:t>Occurrence</a:t>
                      </a:r>
                      <a:r>
                        <a:rPr lang="en-GB" sz="900" b="1" u="none" strike="noStrike" cap="none" dirty="0" smtClean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/ Detection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Corrective action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Implementation date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Horizontal Deployment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 panose="020B0604020202020204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Target Date for Horizontal </a:t>
                      </a:r>
                      <a:r>
                        <a:rPr lang="en-GB" sz="900" b="1" dirty="0">
                          <a:solidFill>
                            <a:schemeClr val="dk1"/>
                          </a:solidFill>
                        </a:rPr>
                        <a:t>Deployment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66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754">
                <a:tc>
                  <a:txBody>
                    <a:bodyPr/>
                    <a:lstStyle/>
                    <a:p>
                      <a:pPr lvl="0">
                        <a:buSzPts val="1200"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No provision in fixture to avoid parting line</a:t>
                      </a:r>
                    </a:p>
                    <a:p>
                      <a:pPr fontAlgn="ctr">
                        <a:defRPr/>
                      </a:pPr>
                      <a:endParaRPr lang="en-US" sz="10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sz="1050" b="0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Calibri" panose="020F0502020204030204"/>
                        </a:rPr>
                        <a:t>Occurrence</a:t>
                      </a:r>
                      <a:endParaRPr sz="1050" b="0" i="0" u="none" strike="noStrike" cap="none" baseline="0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Calibri" panose="020F0502020204030204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50" b="0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Calibri" panose="020F0502020204030204"/>
                        </a:rPr>
                        <a:t>As discussed with fixture manufacturer &amp; provision will be implement to avoid parting line resting 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50" b="0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Calibri" panose="020F0502020204030204"/>
                        </a:rPr>
                        <a:t>07.11.2024</a:t>
                      </a:r>
                      <a:endParaRPr sz="1050" b="0" i="0" u="none" strike="noStrike" cap="none" baseline="0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Calibri" panose="020F0502020204030204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sz="1050" b="0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Calibri" panose="020F0502020204030204"/>
                        </a:rPr>
                        <a:t>All VMC Machines</a:t>
                      </a:r>
                      <a:endParaRPr sz="1050" b="0" i="0" u="none" strike="noStrike" cap="none" baseline="0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Calibri" panose="020F0502020204030204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sz="1050" b="0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Calibri" panose="020F0502020204030204"/>
                        </a:rPr>
                        <a:t>15.11.2024</a:t>
                      </a:r>
                      <a:endParaRPr sz="1050" b="0" i="0" u="none" strike="noStrike" cap="none" baseline="0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Calibri" panose="020F0502020204030204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50" b="0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Parts checked on sample basis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sz="1050" b="0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Calibri" panose="020F0502020204030204"/>
                        </a:rPr>
                        <a:t>Detection</a:t>
                      </a:r>
                      <a:endParaRPr sz="1050" b="0" i="0" u="none" strike="noStrike" cap="none" baseline="0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Calibri" panose="020F0502020204030204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50" b="0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Calibri" panose="020F0502020204030204"/>
                        </a:rPr>
                        <a:t>100% inspection started with the help of relation gauges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50" b="0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Calibri" panose="020F0502020204030204"/>
                        </a:rPr>
                        <a:t>28.10.2024</a:t>
                      </a:r>
                      <a:endParaRPr sz="1050" b="0" i="0" u="none" strike="noStrike" cap="none" baseline="0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Calibri" panose="020F0502020204030204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sz="1050" b="0" i="0" u="none" strike="noStrike" cap="none" baseline="0" dirty="0" smtClean="0">
                          <a:solidFill>
                            <a:srgbClr val="000000"/>
                          </a:solidFill>
                          <a:latin typeface="Arial"/>
                          <a:ea typeface="Arial" panose="020B0604020202020204"/>
                          <a:cs typeface="Arial"/>
                          <a:sym typeface="Calibri" panose="020F0502020204030204"/>
                        </a:rPr>
                        <a:t>All lever family</a:t>
                      </a: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 panose="020B0604020202020204"/>
                        <a:buNone/>
                      </a:pPr>
                      <a:r>
                        <a:rPr lang="en-US" sz="1050" b="0" i="0" u="none" strike="noStrike" cap="none" baseline="0" dirty="0" smtClean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Calibri" panose="020F0502020204030204"/>
                        </a:rPr>
                        <a:t>Completed</a:t>
                      </a:r>
                      <a:endParaRPr sz="1050" b="0" i="0" u="none" strike="noStrike" cap="none" baseline="0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Calibri" panose="020F0502020204030204"/>
                      </a:endParaRPr>
                    </a:p>
                  </a:txBody>
                  <a:tcPr marL="91450" marR="91450" marT="45725" marB="457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272787"/>
                  </a:ext>
                </a:extLst>
              </a:tr>
            </a:tbl>
          </a:graphicData>
        </a:graphic>
      </p:graphicFrame>
      <p:sp>
        <p:nvSpPr>
          <p:cNvPr id="267" name="Google Shape;267;p40"/>
          <p:cNvSpPr txBox="1"/>
          <p:nvPr/>
        </p:nvSpPr>
        <p:spPr>
          <a:xfrm>
            <a:off x="185420" y="493395"/>
            <a:ext cx="8743315" cy="275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2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D5 &amp; D6: Implementation of Corrective </a:t>
            </a:r>
            <a:r>
              <a:rPr lang="en-GB" sz="1200" b="1" dirty="0" smtClean="0"/>
              <a:t>actions) : Ather Secondary Lever DnD  </a:t>
            </a:r>
            <a:endParaRPr sz="12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her Deck Template–(Projectors)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8B258"/>
      </a:accent1>
      <a:accent2>
        <a:srgbClr val="00A651"/>
      </a:accent2>
      <a:accent3>
        <a:srgbClr val="EF4344"/>
      </a:accent3>
      <a:accent4>
        <a:srgbClr val="2819FA"/>
      </a:accent4>
      <a:accent5>
        <a:srgbClr val="F9E257"/>
      </a:accent5>
      <a:accent6>
        <a:srgbClr val="BCBCBC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1031</Words>
  <Application>Microsoft Office PowerPoint</Application>
  <PresentationFormat>On-screen Show (16:9)</PresentationFormat>
  <Paragraphs>328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Calibri</vt:lpstr>
      <vt:lpstr>Verdana</vt:lpstr>
      <vt:lpstr>Georgia</vt:lpstr>
      <vt:lpstr>Arial Narrow</vt:lpstr>
      <vt:lpstr>Univers 45 Light</vt:lpstr>
      <vt:lpstr>Arial</vt:lpstr>
      <vt:lpstr>Times New Roman</vt:lpstr>
      <vt:lpstr>Helvetica Neue</vt:lpstr>
      <vt:lpstr>Helvetica Neue Light</vt:lpstr>
      <vt:lpstr>Simple Light</vt:lpstr>
      <vt:lpstr>Ather Deck Template–(Projectors)</vt:lpstr>
      <vt:lpstr>8D Problem Solving Methodology Problem –Ball depth observed under size up to 8.32, against 8.7 ± 0.1 Supplier Name- Cast 4 Aluminium ltd Part Name- SECONDARY LEVER FINISHE ATHER DISC DRUM.</vt:lpstr>
      <vt:lpstr>8D - Overview</vt:lpstr>
      <vt:lpstr>             8D - Overview</vt:lpstr>
      <vt:lpstr>    8D - Overview</vt:lpstr>
      <vt:lpstr>PowerPoint Presentation</vt:lpstr>
      <vt:lpstr>8D - Overview</vt:lpstr>
      <vt:lpstr>                       8D - Overview</vt:lpstr>
      <vt:lpstr>              8D - Overview</vt:lpstr>
      <vt:lpstr>                       8D - Overview</vt:lpstr>
      <vt:lpstr>                          8D - Overview</vt:lpstr>
      <vt:lpstr>                 8D - Overview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8D Problem Solving Methodology</dc:title>
  <dc:creator>Ashish Jadhav</dc:creator>
  <cp:lastModifiedBy>dell</cp:lastModifiedBy>
  <cp:revision>590</cp:revision>
  <dcterms:created xsi:type="dcterms:W3CDTF">2022-10-12T07:19:00Z</dcterms:created>
  <dcterms:modified xsi:type="dcterms:W3CDTF">2024-11-12T10:20:25Z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B13DAF66FEBD44E08346185EBF2EA408</vt:lpwstr>
  </property>
  <property fmtid="{D5CDD505-2E9C-101B-9397-08002B2CF9AE}" pid="3" name="KSOProductBuildVer">
    <vt:lpwstr>1033-11.2.0.11380</vt:lpwstr>
  </property>
  <property fmtid="{D5CDD505-2E9C-101B-9397-08002B2CF9AE}" pid="4" name="Classification">
    <vt:lpwstr>Confidential</vt:lpwstr>
  </property>
  <property fmtid="{D5CDD505-2E9C-101B-9397-08002B2CF9AE}" pid="5" name="ClassifiedBy">
    <vt:lpwstr>System</vt:lpwstr>
  </property>
  <property fmtid="{D5CDD505-2E9C-101B-9397-08002B2CF9AE}" pid="6" name="ClassificationDate">
    <vt:lpwstr>11/7/2022 12:50:52 PM</vt:lpwstr>
  </property>
  <property fmtid="{D5CDD505-2E9C-101B-9397-08002B2CF9AE}" pid="7" name="ClassificationHost">
    <vt:lpwstr>AE-LP-1389.Ather.Energy</vt:lpwstr>
  </property>
  <property fmtid="{D5CDD505-2E9C-101B-9397-08002B2CF9AE}" pid="8" name="ClassificationGUID">
    <vt:lpwstr>{2D0ED752-F84E-409B-8DD9-20A275046DF9}</vt:lpwstr>
  </property>
  <property fmtid="{D5CDD505-2E9C-101B-9397-08002B2CF9AE}" pid="9" name="_NewReviewCycle">
    <vt:lpwstr/>
  </property>
</Properties>
</file>