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285" r:id="rId3"/>
    <p:sldId id="287" r:id="rId4"/>
    <p:sldId id="282" r:id="rId5"/>
    <p:sldId id="299" r:id="rId6"/>
    <p:sldId id="290" r:id="rId7"/>
    <p:sldId id="292" r:id="rId8"/>
    <p:sldId id="293" r:id="rId9"/>
    <p:sldId id="297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7FF"/>
    <a:srgbClr val="21D5FF"/>
    <a:srgbClr val="00CEFE"/>
    <a:srgbClr val="E5FAFF"/>
    <a:srgbClr val="CA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003-DCD3-49DB-8EB0-98A871310B01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3B1F-70BB-4C6B-BA6E-7937952EC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1012" y="1971676"/>
            <a:ext cx="8224838" cy="1384995"/>
          </a:xfr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marL="290513" lvl="0" indent="-290513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71500" lvl="2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850900" lvl="3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136650" lvl="4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1435100" lvl="5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Wingdings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4" name="Text Placeholder 41"/>
          <p:cNvSpPr>
            <a:spLocks noGrp="1"/>
          </p:cNvSpPr>
          <p:nvPr userDrawn="1">
            <p:ph type="body" sz="quarter" idx="13"/>
          </p:nvPr>
        </p:nvSpPr>
        <p:spPr bwMode="gray">
          <a:xfrm>
            <a:off x="481012" y="1270476"/>
            <a:ext cx="8224838" cy="283711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711204"/>
            <a:ext cx="82121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971675"/>
            <a:ext cx="82121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marR="0" lvl="2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tabLst/>
              <a:defRPr/>
            </a:pPr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5791201" y="-76200"/>
            <a:ext cx="3048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2800" b="1" baseline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ALLOYS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927" y="76200"/>
            <a:ext cx="6019800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1324"/>
            <a:ext cx="8534400" cy="176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 userDrawn="1"/>
        </p:nvSpPr>
        <p:spPr bwMode="gray">
          <a:xfrm>
            <a:off x="-33338" y="6545590"/>
            <a:ext cx="822483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90513" indent="-290513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lang="en-US" sz="11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15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3pPr>
            <a:lvl4pPr marL="8509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6650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824038" indent="-223838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n-US" dirty="0"/>
              <a:t>AHPL/QMS/FR/30/E, Rev. Date / No. 10.10.2017 / 03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00" y="6565900"/>
            <a:ext cx="495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buClr>
                <a:schemeClr val="tx2"/>
              </a:buClr>
            </a:pPr>
            <a:fld id="{CEBC4FB1-998C-4070-A8D8-F1477BD91FF3}" type="slidenum">
              <a:rPr lang="en-US" sz="1200" b="1" smtClean="0">
                <a:latin typeface="+mj-lt"/>
              </a:rPr>
              <a:pPr algn="r" fontAlgn="base">
                <a:buClr>
                  <a:schemeClr val="tx2"/>
                </a:buClr>
              </a:pPr>
              <a:t>‹#›</a:t>
            </a:fld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7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90513" indent="-290513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90000"/>
        <a:buFont typeface="Arial" pitchFamily="34" charset="0"/>
        <a:buChar char="–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+mn-ea"/>
          <a:cs typeface="Arial" pitchFamily="34" charset="0"/>
        </a:defRPr>
      </a:lvl3pPr>
      <a:lvl4pPr marL="8509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36650" indent="-285750" algn="l" defTabSz="93345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–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371600" indent="-2413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6" y="719142"/>
            <a:ext cx="8224837" cy="615553"/>
          </a:xfrm>
        </p:spPr>
        <p:txBody>
          <a:bodyPr/>
          <a:lstStyle/>
          <a:p>
            <a:pPr algn="ctr"/>
            <a:r>
              <a:rPr lang="en-IN" sz="4000" dirty="0">
                <a:latin typeface="Cambria" panose="02040503050406030204" pitchFamily="18" charset="0"/>
                <a:ea typeface="Cambria" panose="02040503050406030204" pitchFamily="18" charset="0"/>
              </a:rPr>
              <a:t>MAP ALLOYS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012" y="1971676"/>
            <a:ext cx="8224838" cy="1661993"/>
          </a:xfrm>
        </p:spPr>
        <p:txBody>
          <a:bodyPr/>
          <a:lstStyle/>
          <a:p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Analysis report and Action plan for Blow hole issue in </a:t>
            </a:r>
            <a:r>
              <a:rPr lang="en-I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Caliper</a:t>
            </a:r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 Body-raw-REAR REML J1C.</a:t>
            </a:r>
          </a:p>
        </p:txBody>
      </p:sp>
    </p:spTree>
    <p:extLst>
      <p:ext uri="{BB962C8B-B14F-4D97-AF65-F5344CB8AC3E}">
        <p14:creationId xmlns:p14="http://schemas.microsoft.com/office/powerpoint/2010/main" val="8463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Process Flow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Receipt of raw material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inspection of 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AC2A Alloy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raw material inspection(Sand)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Storage of raw material.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Fettling/Grinding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Runner/Riser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495800"/>
            <a:ext cx="152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Casting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>
            <a:off x="22098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098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2672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3246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543800" y="20574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219200" y="32766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4" idx="2"/>
          </p:cNvCxnSpPr>
          <p:nvPr/>
        </p:nvCxnSpPr>
        <p:spPr>
          <a:xfrm rot="16200000" flipH="1">
            <a:off x="7467601" y="4267199"/>
            <a:ext cx="304800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" y="6245422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Note: Fill Red Color in process Block where defect is occurred.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Degassing (if DI not ok)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Holding molten metal in holding chamber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00600" y="21336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Melt treatmen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</a:rPr>
              <a:t> inside chamber and at holding chamber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Continuous charging and melting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2098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2672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246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58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and Spectro Check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432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N2 Lance Degassing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006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 preparation &amp; Die loading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580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Sand core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098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672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46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96194" y="5257006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858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Heat              Treatment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432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Number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punching &amp;  shot blasting.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Transfer to Inspection &amp;  Final inspection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58000" y="54864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Packing</a:t>
            </a:r>
          </a:p>
        </p:txBody>
      </p:sp>
      <p:cxnSp>
        <p:nvCxnSpPr>
          <p:cNvPr id="75" name="Straight Arrow Connector 74"/>
          <p:cNvCxnSpPr>
            <a:stCxn id="71" idx="3"/>
            <a:endCxn id="72" idx="1"/>
          </p:cNvCxnSpPr>
          <p:nvPr/>
        </p:nvCxnSpPr>
        <p:spPr>
          <a:xfrm>
            <a:off x="22098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3" idx="1"/>
          </p:cNvCxnSpPr>
          <p:nvPr/>
        </p:nvCxnSpPr>
        <p:spPr>
          <a:xfrm>
            <a:off x="42672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3"/>
            <a:endCxn id="74" idx="1"/>
          </p:cNvCxnSpPr>
          <p:nvPr/>
        </p:nvCxnSpPr>
        <p:spPr>
          <a:xfrm>
            <a:off x="63246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4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Root Cause Analysis: Ishikawa Diagram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2971801"/>
            <a:ext cx="1683327" cy="1309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Leakage issue </a:t>
            </a:r>
            <a:r>
              <a:rPr lang="en-IN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Caliper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 body Raw-Rear REML-J1C.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564" y="3581400"/>
            <a:ext cx="7349836" cy="33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73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6243282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47097" y="1600199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0919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5638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5638800"/>
            <a:ext cx="1333927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Measurement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5602406"/>
            <a:ext cx="1371601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324601" y="3633434"/>
            <a:ext cx="593392" cy="1968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4095964" y="3633434"/>
            <a:ext cx="725844" cy="2005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V="1">
            <a:off x="1671282" y="3614950"/>
            <a:ext cx="754348" cy="20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91146" y="1781256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Unskilled Operator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2209800" y="1686179"/>
            <a:ext cx="1208246" cy="599822"/>
          </a:xfrm>
          <a:prstGeom prst="wedgeRectCallout">
            <a:avLst>
              <a:gd name="adj1" fmla="val 119299"/>
              <a:gd name="adj2" fmla="val -1594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/>
              <a:t>Machine Jerk and Vibration  </a:t>
            </a:r>
            <a:endParaRPr lang="en-US" sz="1600" dirty="0"/>
          </a:p>
        </p:txBody>
      </p:sp>
      <p:sp>
        <p:nvSpPr>
          <p:cNvPr id="36" name="Rectangular Callout 35"/>
          <p:cNvSpPr/>
          <p:nvPr/>
        </p:nvSpPr>
        <p:spPr>
          <a:xfrm>
            <a:off x="78201" y="3962401"/>
            <a:ext cx="1140999" cy="734390"/>
          </a:xfrm>
          <a:prstGeom prst="wedgeRectCallout">
            <a:avLst>
              <a:gd name="adj1" fmla="val 131892"/>
              <a:gd name="adj2" fmla="val -193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Chemical composition  not ok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544815" y="3886200"/>
            <a:ext cx="1243976" cy="499849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Spectro not Calibrated.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724400" y="4038600"/>
            <a:ext cx="1177636" cy="1024150"/>
          </a:xfrm>
          <a:prstGeom prst="wedgeRectCallout">
            <a:avLst>
              <a:gd name="adj1" fmla="val 119615"/>
              <a:gd name="adj2" fmla="val -277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Low illumination level (Rec: 600 min lux)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495800" y="1676400"/>
            <a:ext cx="1136350" cy="381000"/>
          </a:xfrm>
          <a:prstGeom prst="wedgeRectCallout">
            <a:avLst>
              <a:gd name="adj1" fmla="val 117221"/>
              <a:gd name="adj2" fmla="val 2212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167640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Pouring delay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800600" y="2133600"/>
            <a:ext cx="949036" cy="381000"/>
          </a:xfrm>
          <a:prstGeom prst="wedgeRectCallout">
            <a:avLst>
              <a:gd name="adj1" fmla="val 130164"/>
              <a:gd name="adj2" fmla="val -29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Short pouring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842164" y="2590800"/>
            <a:ext cx="1101436" cy="381000"/>
          </a:xfrm>
          <a:prstGeom prst="wedgeRectCallout">
            <a:avLst>
              <a:gd name="adj1" fmla="val 111335"/>
              <a:gd name="adj2" fmla="val -54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metal temp.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38021" y="3048000"/>
            <a:ext cx="1386579" cy="457200"/>
          </a:xfrm>
          <a:prstGeom prst="wedgeRectCallout">
            <a:avLst>
              <a:gd name="adj1" fmla="val 82574"/>
              <a:gd name="adj2" fmla="val -2151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die coat application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86757" y="2362199"/>
            <a:ext cx="1482316" cy="547729"/>
          </a:xfrm>
          <a:prstGeom prst="wedgeRectCallout">
            <a:avLst>
              <a:gd name="adj1" fmla="val 101292"/>
              <a:gd name="adj2" fmla="val -3876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Machine parameters are not ok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705600" y="167640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Excess metal filling time.</a:t>
            </a:r>
          </a:p>
        </p:txBody>
      </p:sp>
      <p:sp>
        <p:nvSpPr>
          <p:cNvPr id="33" name="Rectangular Callout 12">
            <a:extLst>
              <a:ext uri="{FF2B5EF4-FFF2-40B4-BE49-F238E27FC236}">
                <a16:creationId xmlns:a16="http://schemas.microsoft.com/office/drawing/2014/main" id="{A961666E-E41F-48B7-B935-530D0EB02AE0}"/>
              </a:ext>
            </a:extLst>
          </p:cNvPr>
          <p:cNvSpPr/>
          <p:nvPr/>
        </p:nvSpPr>
        <p:spPr>
          <a:xfrm>
            <a:off x="348573" y="2543257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New Operator  </a:t>
            </a:r>
          </a:p>
        </p:txBody>
      </p:sp>
      <p:sp>
        <p:nvSpPr>
          <p:cNvPr id="38" name="Rectangular Callout 35">
            <a:extLst>
              <a:ext uri="{FF2B5EF4-FFF2-40B4-BE49-F238E27FC236}">
                <a16:creationId xmlns:a16="http://schemas.microsoft.com/office/drawing/2014/main" id="{39AE1722-5068-4C5E-ABA5-16D290CCAB0B}"/>
              </a:ext>
            </a:extLst>
          </p:cNvPr>
          <p:cNvSpPr/>
          <p:nvPr/>
        </p:nvSpPr>
        <p:spPr>
          <a:xfrm>
            <a:off x="97412" y="4743100"/>
            <a:ext cx="1140999" cy="819499"/>
          </a:xfrm>
          <a:prstGeom prst="wedgeRectCallout">
            <a:avLst>
              <a:gd name="adj1" fmla="val 109585"/>
              <a:gd name="adj2" fmla="val -2064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Wrong Grade material use.</a:t>
            </a:r>
          </a:p>
        </p:txBody>
      </p:sp>
      <p:sp>
        <p:nvSpPr>
          <p:cNvPr id="40" name="Rectangular Callout 38">
            <a:extLst>
              <a:ext uri="{FF2B5EF4-FFF2-40B4-BE49-F238E27FC236}">
                <a16:creationId xmlns:a16="http://schemas.microsoft.com/office/drawing/2014/main" id="{B58363DD-B8CF-4177-B43D-F1D66A38EE6F}"/>
              </a:ext>
            </a:extLst>
          </p:cNvPr>
          <p:cNvSpPr/>
          <p:nvPr/>
        </p:nvSpPr>
        <p:spPr>
          <a:xfrm>
            <a:off x="2286757" y="4617777"/>
            <a:ext cx="1243976" cy="606472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Inspection frequency not defined.</a:t>
            </a:r>
          </a:p>
        </p:txBody>
      </p:sp>
      <p:sp>
        <p:nvSpPr>
          <p:cNvPr id="41" name="Rectangular Callout 34">
            <a:extLst>
              <a:ext uri="{FF2B5EF4-FFF2-40B4-BE49-F238E27FC236}">
                <a16:creationId xmlns:a16="http://schemas.microsoft.com/office/drawing/2014/main" id="{70278E97-AB9A-42BC-9F2D-9292BF8746EF}"/>
              </a:ext>
            </a:extLst>
          </p:cNvPr>
          <p:cNvSpPr/>
          <p:nvPr/>
        </p:nvSpPr>
        <p:spPr>
          <a:xfrm>
            <a:off x="2628049" y="2967893"/>
            <a:ext cx="1330036" cy="553096"/>
          </a:xfrm>
          <a:prstGeom prst="wedgeRectCallout">
            <a:avLst>
              <a:gd name="adj1" fmla="val 101292"/>
              <a:gd name="adj2" fmla="val -38766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venting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ular Callout 36">
            <a:extLst>
              <a:ext uri="{FF2B5EF4-FFF2-40B4-BE49-F238E27FC236}">
                <a16:creationId xmlns:a16="http://schemas.microsoft.com/office/drawing/2014/main" id="{77E658E3-9D93-4FE3-9559-F296A4DD5A89}"/>
              </a:ext>
            </a:extLst>
          </p:cNvPr>
          <p:cNvSpPr/>
          <p:nvPr/>
        </p:nvSpPr>
        <p:spPr>
          <a:xfrm>
            <a:off x="6839292" y="243264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smooth Feeding of metal in cavity.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Validation of Probable Causes: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15303"/>
              </p:ext>
            </p:extLst>
          </p:nvPr>
        </p:nvGraphicFramePr>
        <p:xfrm>
          <a:off x="34636" y="825667"/>
          <a:ext cx="8956965" cy="5758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Area/Condition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Probable Cause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Validation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(Significant/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Non-Significant)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Unskilled Operator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is skilled 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 working from last 1.6 years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21906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Machine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jerk and vibration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jerk and vibration in machine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are not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like solidification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Venting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gas pass from the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42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Pouring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delay by operator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Pouring delay by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Short poring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short  pouring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metal temp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temperature found 718C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die coat application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Die coat application found 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Excess  metal filling time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excess metal filling time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 -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84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smooth Feeding of metal in cavity at leak area.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smooth flow of metal due to pouring cup depth excess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001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not ok.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found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Measurement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not calibrated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calibrated.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Environment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Low illumination level (Rec: 600 min lux)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Lux level checked found - 760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6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Why-Why Analysis for Occurrence: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4189"/>
              </p:ext>
            </p:extLst>
          </p:nvPr>
        </p:nvGraphicFramePr>
        <p:xfrm>
          <a:off x="34222" y="825667"/>
          <a:ext cx="9060874" cy="45692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Leakage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turbulence in cavity  at blow hole area</a:t>
                      </a:r>
                    </a:p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itchFamily="34" charset="0"/>
                        </a:rPr>
                        <a:t>No smooth flow of molten metal in cavity.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Pouring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Pouring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Why-Why Analysis for Outflow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8392"/>
              </p:ext>
            </p:extLst>
          </p:nvPr>
        </p:nvGraphicFramePr>
        <p:xfrm>
          <a:off x="20574" y="825667"/>
          <a:ext cx="9060874" cy="48131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Blow hole observed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Internal defects open after machining.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  <a:p>
                      <a:endParaRPr lang="en-US" sz="16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9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Verification of Corrective 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3888"/>
              </p:ext>
            </p:extLst>
          </p:nvPr>
        </p:nvGraphicFramePr>
        <p:xfrm>
          <a:off x="20781" y="825665"/>
          <a:ext cx="9060875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Verified By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Verification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25.10.2024.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Completed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306979"/>
            <a:ext cx="9102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b="1" dirty="0">
                <a:latin typeface="Cambria" pitchFamily="18" charset="0"/>
              </a:rPr>
              <a:t>Note: Please attach evidences here. Insert evidences as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837EF-DDD8-44F4-BC7A-39ED7AF9549B}"/>
              </a:ext>
            </a:extLst>
          </p:cNvPr>
          <p:cNvSpPr txBox="1"/>
          <p:nvPr/>
        </p:nvSpPr>
        <p:spPr>
          <a:xfrm>
            <a:off x="56310" y="2209800"/>
            <a:ext cx="90253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Pouring cup depth decreases from 45mm to 32 mm for smooth pouring.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159C5-9B73-4F2C-A841-4804BC78356F}"/>
              </a:ext>
            </a:extLst>
          </p:cNvPr>
          <p:cNvSpPr txBox="1"/>
          <p:nvPr/>
        </p:nvSpPr>
        <p:spPr>
          <a:xfrm>
            <a:off x="4913220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After Correction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C1796-9290-4D66-8B57-E9994F327D66}"/>
              </a:ext>
            </a:extLst>
          </p:cNvPr>
          <p:cNvSpPr txBox="1"/>
          <p:nvPr/>
        </p:nvSpPr>
        <p:spPr>
          <a:xfrm>
            <a:off x="383358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Before Correction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DAD1D0-712E-423A-B486-9480DBDF0089}"/>
              </a:ext>
            </a:extLst>
          </p:cNvPr>
          <p:cNvCxnSpPr/>
          <p:nvPr/>
        </p:nvCxnSpPr>
        <p:spPr>
          <a:xfrm flipV="1">
            <a:off x="10104120" y="537972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A6F0A-816D-4B86-8D11-762D138C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t="49915" r="45398" b="24349"/>
          <a:stretch/>
        </p:blipFill>
        <p:spPr>
          <a:xfrm>
            <a:off x="4923612" y="3281620"/>
            <a:ext cx="3845484" cy="210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8B5C4-26C9-42F0-96C0-6828E906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47816" r="46994" b="22627"/>
          <a:stretch/>
        </p:blipFill>
        <p:spPr>
          <a:xfrm>
            <a:off x="619991" y="3215640"/>
            <a:ext cx="3600387" cy="217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1837A-AE90-4A6D-AE5C-FAA4D8E97E23}"/>
              </a:ext>
            </a:extLst>
          </p:cNvPr>
          <p:cNvSpPr txBox="1"/>
          <p:nvPr/>
        </p:nvSpPr>
        <p:spPr>
          <a:xfrm>
            <a:off x="619991" y="5608320"/>
            <a:ext cx="3600361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Before correction pouring cup </a:t>
            </a:r>
            <a:r>
              <a:rPr lang="en-US" dirty="0">
                <a:latin typeface="+mj-lt"/>
              </a:rPr>
              <a:t>depth</a:t>
            </a:r>
            <a:r>
              <a:rPr lang="en-US" sz="1600" dirty="0">
                <a:latin typeface="+mj-lt"/>
              </a:rPr>
              <a:t> was 45 mm</a:t>
            </a:r>
            <a:endParaRPr lang="en-IN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7E9F0-4B1C-407D-A518-20B3554D3ED0}"/>
              </a:ext>
            </a:extLst>
          </p:cNvPr>
          <p:cNvSpPr txBox="1"/>
          <p:nvPr/>
        </p:nvSpPr>
        <p:spPr>
          <a:xfrm>
            <a:off x="5037929" y="5608320"/>
            <a:ext cx="3600361" cy="49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After correction pouring cup depth was 32 mm</a:t>
            </a:r>
            <a:endParaRPr lang="en-IN" sz="16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ED607-7E37-472E-AD33-DB85EFAC4FDC}"/>
              </a:ext>
            </a:extLst>
          </p:cNvPr>
          <p:cNvCxnSpPr>
            <a:cxnSpLocks/>
          </p:cNvCxnSpPr>
          <p:nvPr/>
        </p:nvCxnSpPr>
        <p:spPr>
          <a:xfrm>
            <a:off x="2057400" y="4953000"/>
            <a:ext cx="879146" cy="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Up 17">
            <a:extLst>
              <a:ext uri="{FF2B5EF4-FFF2-40B4-BE49-F238E27FC236}">
                <a16:creationId xmlns:a16="http://schemas.microsoft.com/office/drawing/2014/main" id="{6EE90711-9211-46FB-A9D3-1131996DFE5D}"/>
              </a:ext>
            </a:extLst>
          </p:cNvPr>
          <p:cNvSpPr/>
          <p:nvPr/>
        </p:nvSpPr>
        <p:spPr>
          <a:xfrm>
            <a:off x="2129886" y="4800600"/>
            <a:ext cx="613314" cy="392756"/>
          </a:xfrm>
          <a:prstGeom prst="left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Left-Up 20">
            <a:extLst>
              <a:ext uri="{FF2B5EF4-FFF2-40B4-BE49-F238E27FC236}">
                <a16:creationId xmlns:a16="http://schemas.microsoft.com/office/drawing/2014/main" id="{C12F880D-AD6B-4A99-83CC-A1A526BCD555}"/>
              </a:ext>
            </a:extLst>
          </p:cNvPr>
          <p:cNvSpPr/>
          <p:nvPr/>
        </p:nvSpPr>
        <p:spPr>
          <a:xfrm>
            <a:off x="6531452" y="4756622"/>
            <a:ext cx="613314" cy="392756"/>
          </a:xfrm>
          <a:prstGeom prst="left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99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Preventive  Actions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9124"/>
              </p:ext>
            </p:extLst>
          </p:nvPr>
        </p:nvGraphicFramePr>
        <p:xfrm>
          <a:off x="20781" y="825665"/>
          <a:ext cx="9060875" cy="57247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0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 will update in design of pouring cup.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Mr. 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15.11.2024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91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Deployment 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28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Product</a:t>
                      </a:r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Scope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Impletn.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65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580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7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5000" dirty="0">
                <a:latin typeface="Cambria" panose="02040503050406030204" pitchFamily="18" charset="0"/>
                <a:ea typeface="Cambria" panose="020405030504060302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47819012"/>
      </p:ext>
    </p:extLst>
  </p:cSld>
  <p:clrMapOvr>
    <a:masterClrMapping/>
  </p:clrMapOvr>
</p:sld>
</file>

<file path=ppt/theme/theme1.xml><?xml version="1.0" encoding="utf-8"?>
<a:theme xmlns:a="http://schemas.openxmlformats.org/drawingml/2006/main" name="12_B2B Template (Arial)">
  <a:themeElements>
    <a:clrScheme name="Mahindra Satyam Color Scheme">
      <a:dk1>
        <a:sysClr val="windowText" lastClr="000000"/>
      </a:dk1>
      <a:lt1>
        <a:sysClr val="window" lastClr="FFFFFF"/>
      </a:lt1>
      <a:dk2>
        <a:srgbClr val="6D6E71"/>
      </a:dk2>
      <a:lt2>
        <a:srgbClr val="E31837"/>
      </a:lt2>
      <a:accent1>
        <a:srgbClr val="E31837"/>
      </a:accent1>
      <a:accent2>
        <a:srgbClr val="A7A9AC"/>
      </a:accent2>
      <a:accent3>
        <a:srgbClr val="F3901D"/>
      </a:accent3>
      <a:accent4>
        <a:srgbClr val="FDBC5F"/>
      </a:accent4>
      <a:accent5>
        <a:srgbClr val="E31837"/>
      </a:accent5>
      <a:accent6>
        <a:srgbClr val="7C3520"/>
      </a:accent6>
      <a:hlink>
        <a:srgbClr val="6D6E71"/>
      </a:hlink>
      <a:folHlink>
        <a:srgbClr val="E31837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fontAlgn="base">
          <a:buClr>
            <a:schemeClr val="tx2"/>
          </a:buClr>
          <a:defRPr sz="12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666</Words>
  <Application>Microsoft Office PowerPoint</Application>
  <PresentationFormat>On-screen Show (4:3)</PresentationFormat>
  <Paragraphs>186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</vt:lpstr>
      <vt:lpstr>12_B2B Template (Arial)</vt:lpstr>
      <vt:lpstr>MAP 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AHPL/QMS/FR/30/E (Rev. No.03)</dc:title>
  <dc:creator>Gaurav Sakharkar</dc:creator>
  <cp:lastModifiedBy>admin</cp:lastModifiedBy>
  <cp:revision>354</cp:revision>
  <cp:lastPrinted>2017-09-07T05:31:27Z</cp:lastPrinted>
  <dcterms:created xsi:type="dcterms:W3CDTF">2006-08-16T00:00:00Z</dcterms:created>
  <dcterms:modified xsi:type="dcterms:W3CDTF">2024-11-14T09:52:25Z</dcterms:modified>
</cp:coreProperties>
</file>