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8" r:id="rId2"/>
    <p:sldId id="270" r:id="rId3"/>
    <p:sldId id="269" r:id="rId4"/>
    <p:sldId id="274" r:id="rId5"/>
    <p:sldId id="285" r:id="rId6"/>
    <p:sldId id="287" r:id="rId7"/>
    <p:sldId id="282" r:id="rId8"/>
    <p:sldId id="299" r:id="rId9"/>
    <p:sldId id="290" r:id="rId10"/>
    <p:sldId id="291" r:id="rId11"/>
    <p:sldId id="292" r:id="rId12"/>
    <p:sldId id="293" r:id="rId13"/>
    <p:sldId id="298" r:id="rId14"/>
    <p:sldId id="297" r:id="rId15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E7FF"/>
    <a:srgbClr val="21D5FF"/>
    <a:srgbClr val="00CEFE"/>
    <a:srgbClr val="E5FAFF"/>
    <a:srgbClr val="CA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F003-DCD3-49DB-8EB0-98A871310B01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83B1F-70BB-4C6B-BA6E-7937952EC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7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4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5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5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83B1F-70BB-4C6B-BA6E-7937952ECC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5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1012" y="1971676"/>
            <a:ext cx="8224838" cy="1384995"/>
          </a:xfrm>
        </p:spPr>
        <p:txBody>
          <a:bodyPr wrap="square">
            <a:spAutoFit/>
          </a:bodyPr>
          <a:lstStyle>
            <a:lvl1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7pPr>
            <a:lvl8pPr marL="1600200" indent="-228600">
              <a:spcBef>
                <a:spcPts val="0"/>
              </a:spcBef>
              <a:spcAft>
                <a:spcPts val="0"/>
              </a:spcAft>
              <a:buSzPct val="70000"/>
              <a:defRPr sz="1800" baseline="0">
                <a:latin typeface="Arial" pitchFamily="34" charset="0"/>
                <a:cs typeface="Arial" pitchFamily="34" charset="0"/>
              </a:defRPr>
            </a:lvl8pPr>
            <a:lvl9pPr marL="1824038" indent="-223838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>
                <a:latin typeface="Arial" pitchFamily="34" charset="0"/>
                <a:cs typeface="Arial" pitchFamily="34" charset="0"/>
              </a:defRPr>
            </a:lvl9pPr>
          </a:lstStyle>
          <a:p>
            <a:pPr marL="290513" lvl="0" indent="-290513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571500" lvl="2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850900" lvl="3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  <a:p>
            <a:pPr marL="1136650" lvl="4" indent="-285750" algn="l" defTabSz="93345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1435100" lvl="5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Wingdings" pitchFamily="2" charset="2"/>
              <a:buChar char="§"/>
            </a:pPr>
            <a:r>
              <a:rPr lang="en-US" dirty="0"/>
              <a:t>Fifth level</a:t>
            </a:r>
          </a:p>
        </p:txBody>
      </p:sp>
      <p:sp>
        <p:nvSpPr>
          <p:cNvPr id="4" name="Text Placeholder 41"/>
          <p:cNvSpPr>
            <a:spLocks noGrp="1"/>
          </p:cNvSpPr>
          <p:nvPr userDrawn="1">
            <p:ph type="body" sz="quarter" idx="13"/>
          </p:nvPr>
        </p:nvSpPr>
        <p:spPr bwMode="gray">
          <a:xfrm>
            <a:off x="481012" y="1270476"/>
            <a:ext cx="8224838" cy="283711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22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711204"/>
            <a:ext cx="82121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1971675"/>
            <a:ext cx="82121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marR="0" lvl="2" indent="-2794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  <a:tabLst/>
              <a:defRPr/>
            </a:pPr>
            <a:r>
              <a:rPr lang="en-US" dirty="0"/>
              <a:t>First level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>
          <a:xfrm>
            <a:off x="5791201" y="-76200"/>
            <a:ext cx="3048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en-US" sz="2800" b="1" baseline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ALLOYS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927" y="76200"/>
            <a:ext cx="6019800" cy="190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91324"/>
            <a:ext cx="8534400" cy="1766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 userDrawn="1"/>
        </p:nvSpPr>
        <p:spPr bwMode="gray">
          <a:xfrm>
            <a:off x="-33338" y="6545590"/>
            <a:ext cx="822483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90513" indent="-290513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lang="en-US" sz="1100" b="1" kern="120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5750" indent="-28575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71500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Arial" pitchFamily="34" charset="0"/>
              <a:buChar char="–"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3pPr>
            <a:lvl4pPr marL="850900" indent="-2794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0000"/>
              <a:buFont typeface="Wingdings" pitchFamily="2" charset="2"/>
              <a:buChar char="§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36650" indent="-285750" algn="l" defTabSz="933450" rtl="0" eaLnBrk="1" fontAlgn="base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0000"/>
              <a:buFont typeface="Arial" pitchFamily="34" charset="0"/>
              <a:buChar char="–"/>
              <a:defRPr lang="en-US" sz="1800" b="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435100" indent="-2857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4500" indent="-27305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1600200" indent="-2286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1824038" indent="-223838" algn="l" defTabSz="914400" rtl="0" eaLnBrk="1" latinLnBrk="0" hangingPunct="1">
              <a:spcBef>
                <a:spcPts val="0"/>
              </a:spcBef>
              <a:spcAft>
                <a:spcPts val="0"/>
              </a:spcAft>
              <a:buSzPct val="7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r>
              <a:rPr lang="en-US" dirty="0"/>
              <a:t>AHPL/QMS/FR/30/E, Rev. Date / No. 10.10.2017 / 03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445500" y="6565900"/>
            <a:ext cx="4953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buClr>
                <a:schemeClr val="tx2"/>
              </a:buClr>
            </a:pPr>
            <a:fld id="{CEBC4FB1-998C-4070-A8D8-F1477BD91FF3}" type="slidenum">
              <a:rPr lang="en-US" sz="1200" b="1" smtClean="0">
                <a:latin typeface="+mj-lt"/>
              </a:rPr>
              <a:pPr algn="r" fontAlgn="base">
                <a:buClr>
                  <a:schemeClr val="tx2"/>
                </a:buClr>
              </a:pPr>
              <a:t>‹#›</a:t>
            </a:fld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74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dirty="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90513" indent="-290513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10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27940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90000"/>
        <a:buFont typeface="Arial" pitchFamily="34" charset="0"/>
        <a:buChar char="–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Arial" pitchFamily="34" charset="0"/>
          <a:ea typeface="+mn-ea"/>
          <a:cs typeface="Arial" pitchFamily="34" charset="0"/>
        </a:defRPr>
      </a:lvl3pPr>
      <a:lvl4pPr marL="850900" indent="-279400" algn="l" defTabSz="91440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36650" indent="-285750" algn="l" defTabSz="933450" rtl="0" eaLnBrk="1" fontAlgn="base" latinLnBrk="0" hangingPunct="1">
        <a:spcBef>
          <a:spcPts val="0"/>
        </a:spcBef>
        <a:spcAft>
          <a:spcPct val="0"/>
        </a:spcAft>
        <a:buClr>
          <a:schemeClr val="bg2"/>
        </a:buClr>
        <a:buSzPct val="70000"/>
        <a:buFont typeface="Arial" pitchFamily="34" charset="0"/>
        <a:buChar char="–"/>
        <a:defRPr lang="en-US" sz="1800" b="0" kern="1200" baseline="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371600" indent="-241300" algn="l" defTabSz="914400" rtl="0" eaLnBrk="1" latinLnBrk="0" hangingPunct="1">
        <a:spcBef>
          <a:spcPct val="20000"/>
        </a:spcBef>
        <a:buClr>
          <a:schemeClr val="bg2"/>
        </a:buClr>
        <a:buSzPct val="6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6" y="719142"/>
            <a:ext cx="8224837" cy="615553"/>
          </a:xfrm>
        </p:spPr>
        <p:txBody>
          <a:bodyPr/>
          <a:lstStyle/>
          <a:p>
            <a:pPr algn="ctr"/>
            <a:r>
              <a:rPr lang="en-IN" sz="4000" dirty="0">
                <a:latin typeface="Cambria" panose="02040503050406030204" pitchFamily="18" charset="0"/>
                <a:ea typeface="Cambria" panose="02040503050406030204" pitchFamily="18" charset="0"/>
              </a:rPr>
              <a:t>MAP ALLOYS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1012" y="1971676"/>
            <a:ext cx="8224838" cy="1661993"/>
          </a:xfrm>
        </p:spPr>
        <p:txBody>
          <a:bodyPr/>
          <a:lstStyle/>
          <a:p>
            <a: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  <a:t>Analysis report and Action plan for Leakage issue in Integral Caliper Body-raw.</a:t>
            </a:r>
          </a:p>
        </p:txBody>
      </p:sp>
    </p:spTree>
    <p:extLst>
      <p:ext uri="{BB962C8B-B14F-4D97-AF65-F5344CB8AC3E}">
        <p14:creationId xmlns:p14="http://schemas.microsoft.com/office/powerpoint/2010/main" val="8463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D5 : Corrective Actions (Occurrence &amp; Outflow)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20386"/>
              </p:ext>
            </p:extLst>
          </p:nvPr>
        </p:nvGraphicFramePr>
        <p:xfrm>
          <a:off x="48077" y="1239354"/>
          <a:ext cx="8867324" cy="127745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9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Action to be 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Resp.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Target 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Pouring cup depth decrease and slop provided for smooth flow of metal in cavity.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Mr. Anil </a:t>
                      </a:r>
                      <a:r>
                        <a:rPr lang="en-US" sz="1400" dirty="0" err="1">
                          <a:latin typeface="Cambria" pitchFamily="18" charset="0"/>
                        </a:rPr>
                        <a:t>Dhande</a:t>
                      </a:r>
                      <a:r>
                        <a:rPr lang="en-US" sz="1400" dirty="0">
                          <a:latin typeface="Cambria" pitchFamily="18" charset="0"/>
                        </a:rPr>
                        <a:t> / </a:t>
                      </a:r>
                      <a:r>
                        <a:rPr lang="en-US" sz="1400" dirty="0" err="1">
                          <a:latin typeface="Cambria" pitchFamily="18" charset="0"/>
                        </a:rPr>
                        <a:t>P.N.Patil</a:t>
                      </a:r>
                      <a:r>
                        <a:rPr lang="en-US" sz="1400" dirty="0">
                          <a:latin typeface="Cambria" pitchFamily="18" charset="0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25.10.2024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Completed.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Lot is to be produce.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98377"/>
              </p:ext>
            </p:extLst>
          </p:nvPr>
        </p:nvGraphicFramePr>
        <p:xfrm>
          <a:off x="35255" y="3962400"/>
          <a:ext cx="8880145" cy="106409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58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9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Action to be 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Resp.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Target 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1.</a:t>
                      </a:r>
                      <a:endParaRPr lang="en-US" sz="1400" b="1" kern="1200" baseline="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mbria" pitchFamily="18" charset="0"/>
                        </a:rPr>
                        <a:t>Quality Alert displayed. Training has been provided to the inspector.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Mr. Navnath 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11.09.2024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Completed </a:t>
                      </a:r>
                    </a:p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155" y="3429000"/>
            <a:ext cx="1339445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fontAlgn="base">
              <a:buClr>
                <a:schemeClr val="tx2"/>
              </a:buClr>
              <a:defRPr sz="20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2. Outflow: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13" y="838891"/>
            <a:ext cx="1846687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fontAlgn="base">
              <a:buClr>
                <a:schemeClr val="tx2"/>
              </a:buClr>
              <a:defRPr sz="2000" b="1">
                <a:solidFill>
                  <a:schemeClr val="bg1"/>
                </a:solidFill>
                <a:latin typeface="Cambria" pitchFamily="18" charset="0"/>
              </a:defRPr>
            </a:lvl1pPr>
          </a:lstStyle>
          <a:p>
            <a:r>
              <a:rPr lang="en-US" dirty="0"/>
              <a:t>1. Occurrence :</a:t>
            </a:r>
          </a:p>
        </p:txBody>
      </p:sp>
    </p:spTree>
    <p:extLst>
      <p:ext uri="{BB962C8B-B14F-4D97-AF65-F5344CB8AC3E}">
        <p14:creationId xmlns:p14="http://schemas.microsoft.com/office/powerpoint/2010/main" val="102291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D6 : Verification of Corrective Actions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73888"/>
              </p:ext>
            </p:extLst>
          </p:nvPr>
        </p:nvGraphicFramePr>
        <p:xfrm>
          <a:off x="20781" y="825665"/>
          <a:ext cx="9060875" cy="127745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0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9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Action 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400" dirty="0">
                          <a:latin typeface="Cambria" pitchFamily="18" charset="0"/>
                        </a:rPr>
                        <a:t>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Verified By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Verification 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5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Pouring cup depth decrease and slop provided for smooth flow of metal in cavity.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Rajesh Pandey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25.10.2024.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Completed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173" y="6306979"/>
            <a:ext cx="91024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b="1" dirty="0">
                <a:latin typeface="Cambria" pitchFamily="18" charset="0"/>
              </a:rPr>
              <a:t>Note: Please attach evidences here. Insert evidences as objects.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837EF-DDD8-44F4-BC7A-39ED7AF9549B}"/>
              </a:ext>
            </a:extLst>
          </p:cNvPr>
          <p:cNvSpPr txBox="1"/>
          <p:nvPr/>
        </p:nvSpPr>
        <p:spPr>
          <a:xfrm>
            <a:off x="56310" y="2209800"/>
            <a:ext cx="9025345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Pouring cup depth decreases from 45mm to 32 mm for smooth pouring.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8159C5-9B73-4F2C-A841-4804BC78356F}"/>
              </a:ext>
            </a:extLst>
          </p:cNvPr>
          <p:cNvSpPr txBox="1"/>
          <p:nvPr/>
        </p:nvSpPr>
        <p:spPr>
          <a:xfrm>
            <a:off x="4913220" y="2633840"/>
            <a:ext cx="384978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                   After Correction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C1796-9290-4D66-8B57-E9994F327D66}"/>
              </a:ext>
            </a:extLst>
          </p:cNvPr>
          <p:cNvSpPr txBox="1"/>
          <p:nvPr/>
        </p:nvSpPr>
        <p:spPr>
          <a:xfrm>
            <a:off x="383358" y="2633840"/>
            <a:ext cx="3849780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                   Before Correction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DAD1D0-712E-423A-B486-9480DBDF0089}"/>
              </a:ext>
            </a:extLst>
          </p:cNvPr>
          <p:cNvCxnSpPr/>
          <p:nvPr/>
        </p:nvCxnSpPr>
        <p:spPr>
          <a:xfrm flipV="1">
            <a:off x="10104120" y="537972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20A6F0A-816D-4B86-8D11-762D138C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7" t="49915" r="45398" b="24349"/>
          <a:stretch/>
        </p:blipFill>
        <p:spPr>
          <a:xfrm>
            <a:off x="4923612" y="3281620"/>
            <a:ext cx="3845484" cy="2108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D8B5C4-26C9-42F0-96C0-6828E906E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4" t="47816" r="46994" b="22627"/>
          <a:stretch/>
        </p:blipFill>
        <p:spPr>
          <a:xfrm>
            <a:off x="619991" y="3215640"/>
            <a:ext cx="3600387" cy="2174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21837A-AE90-4A6D-AE5C-FAA4D8E97E23}"/>
              </a:ext>
            </a:extLst>
          </p:cNvPr>
          <p:cNvSpPr txBox="1"/>
          <p:nvPr/>
        </p:nvSpPr>
        <p:spPr>
          <a:xfrm>
            <a:off x="619991" y="5608320"/>
            <a:ext cx="3600361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dirty="0">
                <a:latin typeface="+mj-lt"/>
              </a:rPr>
              <a:t>Before correction pouring cup </a:t>
            </a:r>
            <a:r>
              <a:rPr lang="en-US" dirty="0">
                <a:latin typeface="+mj-lt"/>
              </a:rPr>
              <a:t>depth</a:t>
            </a:r>
            <a:r>
              <a:rPr lang="en-US" sz="1600" dirty="0">
                <a:latin typeface="+mj-lt"/>
              </a:rPr>
              <a:t> was 45 mm</a:t>
            </a:r>
            <a:endParaRPr lang="en-IN" sz="1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47E9F0-4B1C-407D-A518-20B3554D3ED0}"/>
              </a:ext>
            </a:extLst>
          </p:cNvPr>
          <p:cNvSpPr txBox="1"/>
          <p:nvPr/>
        </p:nvSpPr>
        <p:spPr>
          <a:xfrm>
            <a:off x="5037929" y="5608320"/>
            <a:ext cx="3600361" cy="49244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dirty="0">
                <a:latin typeface="+mj-lt"/>
              </a:rPr>
              <a:t>After correction pouring cup depth was 32 mm</a:t>
            </a:r>
            <a:endParaRPr lang="en-IN" sz="16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2ED607-7E37-472E-AD33-DB85EFAC4FDC}"/>
              </a:ext>
            </a:extLst>
          </p:cNvPr>
          <p:cNvCxnSpPr>
            <a:cxnSpLocks/>
          </p:cNvCxnSpPr>
          <p:nvPr/>
        </p:nvCxnSpPr>
        <p:spPr>
          <a:xfrm>
            <a:off x="2057400" y="4953000"/>
            <a:ext cx="879146" cy="8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Left-Up 17">
            <a:extLst>
              <a:ext uri="{FF2B5EF4-FFF2-40B4-BE49-F238E27FC236}">
                <a16:creationId xmlns:a16="http://schemas.microsoft.com/office/drawing/2014/main" id="{6EE90711-9211-46FB-A9D3-1131996DFE5D}"/>
              </a:ext>
            </a:extLst>
          </p:cNvPr>
          <p:cNvSpPr/>
          <p:nvPr/>
        </p:nvSpPr>
        <p:spPr>
          <a:xfrm>
            <a:off x="2129886" y="4800600"/>
            <a:ext cx="613314" cy="392756"/>
          </a:xfrm>
          <a:prstGeom prst="leftUp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Left-Up 20">
            <a:extLst>
              <a:ext uri="{FF2B5EF4-FFF2-40B4-BE49-F238E27FC236}">
                <a16:creationId xmlns:a16="http://schemas.microsoft.com/office/drawing/2014/main" id="{C12F880D-AD6B-4A99-83CC-A1A526BCD555}"/>
              </a:ext>
            </a:extLst>
          </p:cNvPr>
          <p:cNvSpPr/>
          <p:nvPr/>
        </p:nvSpPr>
        <p:spPr>
          <a:xfrm>
            <a:off x="6531452" y="4756622"/>
            <a:ext cx="613314" cy="392756"/>
          </a:xfrm>
          <a:prstGeom prst="left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99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D7(A) : Preventive  Actions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59124"/>
              </p:ext>
            </p:extLst>
          </p:nvPr>
        </p:nvGraphicFramePr>
        <p:xfrm>
          <a:off x="20781" y="825665"/>
          <a:ext cx="9060875" cy="572479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8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4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00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Action </a:t>
                      </a:r>
                      <a:r>
                        <a:rPr lang="en-US" sz="14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taken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Target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Status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 will update in design of pouring cup.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Mr. Rajesh Pandey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15.11.2024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Completed.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7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99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091">
                <a:tc gridSpan="6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 Deployment :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728">
                <a:tc>
                  <a:txBody>
                    <a:bodyPr/>
                    <a:lstStyle/>
                    <a:p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Product</a:t>
                      </a:r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Scope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Resp.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Impletn.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Date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Status</a:t>
                      </a:r>
                      <a:endParaRPr lang="en-US" sz="1400" b="1" kern="12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Remark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126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65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580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27">
                <a:tc>
                  <a:txBody>
                    <a:bodyPr/>
                    <a:lstStyle/>
                    <a:p>
                      <a:endParaRPr lang="en-US" sz="1400" b="1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07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D7(B) : Standardization / Documents Updation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89716"/>
              </p:ext>
            </p:extLst>
          </p:nvPr>
        </p:nvGraphicFramePr>
        <p:xfrm>
          <a:off x="40944" y="762000"/>
          <a:ext cx="9049123" cy="441879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9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9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9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323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Cambria" pitchFamily="18" charset="0"/>
                        </a:rPr>
                        <a:t>Document Description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Put “#” on Applicable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Document Description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Put “#” on Applicable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Quality Alert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8.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Work Instructions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7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One Point Lesson (OPL)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#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9.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Inspection Std.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/ Reports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3.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PFMEA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/ PQCS 2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10.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Packing Standard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73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4.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Control Plan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11.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Process Flow Chart / PQCS 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5.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Poka Yoke Verification checklist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12.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Drawings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6.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JH Checklist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13.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Gauge / Jig / Fixture Drawings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PM Checklist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14.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Fixture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Calibration Plan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784">
                <a:tc gridSpan="6"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Please Specify 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(if other, excluding above listed documents)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Document Description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Put “#” on Applicable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Sr. No.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Document Description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baseline="0" dirty="0">
                          <a:solidFill>
                            <a:schemeClr val="bg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Put “#” on Applicable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1.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Update in design.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#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3.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78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Cambria" pitchFamily="18" charset="0"/>
                        </a:rPr>
                        <a:t>2.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4.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173" y="6261556"/>
            <a:ext cx="91024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400" b="1" dirty="0">
                <a:latin typeface="Cambria" pitchFamily="18" charset="0"/>
              </a:rPr>
              <a:t>Note: Please put “ # ” mark for  applicable / changed documents</a:t>
            </a:r>
          </a:p>
        </p:txBody>
      </p:sp>
    </p:spTree>
    <p:extLst>
      <p:ext uri="{BB962C8B-B14F-4D97-AF65-F5344CB8AC3E}">
        <p14:creationId xmlns:p14="http://schemas.microsoft.com/office/powerpoint/2010/main" val="321280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743200"/>
            <a:ext cx="609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buClr>
                <a:schemeClr val="tx2"/>
              </a:buClr>
            </a:pPr>
            <a:r>
              <a:rPr lang="en-US" sz="5000" dirty="0">
                <a:latin typeface="Cambria" panose="02040503050406030204" pitchFamily="18" charset="0"/>
                <a:ea typeface="Cambria" panose="020405030504060302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24781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399" y="2514600"/>
            <a:ext cx="8001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buClr>
                <a:schemeClr val="tx2"/>
              </a:buClr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Corrective Action / 8D Report</a:t>
            </a:r>
          </a:p>
          <a:p>
            <a:pPr algn="ctr" fontAlgn="base">
              <a:buClr>
                <a:schemeClr val="tx2"/>
              </a:buClr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base">
              <a:buClr>
                <a:schemeClr val="tx2"/>
              </a:buClr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On</a:t>
            </a:r>
          </a:p>
          <a:p>
            <a:pPr algn="ctr" fontAlgn="base">
              <a:buClr>
                <a:schemeClr val="tx2"/>
              </a:buClr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base">
              <a:buClr>
                <a:schemeClr val="tx2"/>
              </a:buClr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Leakage observed in  Integral Caliper body Raw.</a:t>
            </a:r>
          </a:p>
          <a:p>
            <a:pPr algn="ctr" fontAlgn="base">
              <a:buClr>
                <a:schemeClr val="tx2"/>
              </a:buClr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base">
              <a:buClr>
                <a:schemeClr val="tx2"/>
              </a:buClr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Date: -24.10.2024.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85800"/>
            <a:ext cx="788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Problem Analysis and Corrective Action Report</a:t>
            </a:r>
          </a:p>
        </p:txBody>
      </p:sp>
    </p:spTree>
    <p:extLst>
      <p:ext uri="{BB962C8B-B14F-4D97-AF65-F5344CB8AC3E}">
        <p14:creationId xmlns:p14="http://schemas.microsoft.com/office/powerpoint/2010/main" val="102455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974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D1 : CFT for Problem Solving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85165"/>
              </p:ext>
            </p:extLst>
          </p:nvPr>
        </p:nvGraphicFramePr>
        <p:xfrm>
          <a:off x="13648" y="3339440"/>
          <a:ext cx="9103056" cy="3213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0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360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Problem Definition 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: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ysClr val="windowText" lastClr="000000"/>
                          </a:solidFill>
                          <a:latin typeface="Cambria" pitchFamily="18" charset="0"/>
                        </a:rPr>
                        <a:t>Leakage observed in caliper</a:t>
                      </a:r>
                      <a:r>
                        <a:rPr lang="en-US" sz="1400" baseline="0" dirty="0">
                          <a:solidFill>
                            <a:sysClr val="windowText" lastClr="000000"/>
                          </a:solidFill>
                          <a:latin typeface="Cambria" pitchFamily="18" charset="0"/>
                        </a:rPr>
                        <a:t> body raw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Defect Photo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Part No./Name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Calliper Body Raw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latin typeface="Cambria" pitchFamily="18" charset="0"/>
                        </a:rPr>
                        <a:t>Customer/Location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ETL/ Auramgabad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Advik Plant Name / No.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K-226/2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,Waluj MIDC,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Sambhajinagar</a:t>
                      </a:r>
                      <a:endParaRPr lang="en-US" sz="14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Complaint Date / Time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24.10.2024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Rejection Qty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>
                          <a:latin typeface="Cambria" pitchFamily="18" charset="0"/>
                        </a:rPr>
                        <a:t>1 no.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71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Repeated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/ New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repeated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719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latin typeface="Cambria" pitchFamily="18" charset="0"/>
                        </a:rPr>
                        <a:t>Reported By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Mr. </a:t>
                      </a:r>
                      <a:r>
                        <a:rPr lang="en-US" sz="1400" b="0" i="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Raviraj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</a:t>
                      </a:r>
                      <a:r>
                        <a:rPr lang="en-US" sz="1400" b="0" i="0" kern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Gaikward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Attended By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Mr.Navnath G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Closing Date (Target)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mbria" pitchFamily="18" charset="0"/>
                        </a:rPr>
                        <a:t>: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In-Process.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55" y="2971800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D2 : Complaint Details: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30009"/>
              </p:ext>
            </p:extLst>
          </p:nvPr>
        </p:nvGraphicFramePr>
        <p:xfrm>
          <a:off x="28122" y="759202"/>
          <a:ext cx="9088582" cy="21363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89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96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latin typeface="Cambria" pitchFamily="18" charset="0"/>
                        </a:rPr>
                        <a:t>Sr. No.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latin typeface="Cambria" pitchFamily="18" charset="0"/>
                        </a:rPr>
                        <a:t>Name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Department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Designation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9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Mr. S.K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Dash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Operation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Operation Head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Mr. Manish Kolte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Quality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Quality Head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Mr.Rajesh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Pandey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Quality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Assist. Manager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Mr. Moreshwar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Patil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Quality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Quality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Engineer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Mr. Bhaskar Madape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Production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Production  Incharge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Mr.Anil Dhange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Die  Maint.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Die  Maint.  Incharge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DF185A3-A162-4E3F-A85E-EEF3F1949FEB}"/>
              </a:ext>
            </a:extLst>
          </p:cNvPr>
          <p:cNvSpPr txBox="1"/>
          <p:nvPr/>
        </p:nvSpPr>
        <p:spPr>
          <a:xfrm>
            <a:off x="6934200" y="3733800"/>
            <a:ext cx="110647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latin typeface="+mj-lt"/>
              </a:rPr>
              <a:t>Leakage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256" t="26161" r="50473" b="28761"/>
          <a:stretch/>
        </p:blipFill>
        <p:spPr>
          <a:xfrm>
            <a:off x="6209354" y="4176452"/>
            <a:ext cx="2761904" cy="214814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1FEB37D-82EF-42C3-B52B-7885A575CEA0}"/>
              </a:ext>
            </a:extLst>
          </p:cNvPr>
          <p:cNvSpPr/>
          <p:nvPr/>
        </p:nvSpPr>
        <p:spPr>
          <a:xfrm>
            <a:off x="7361706" y="4876800"/>
            <a:ext cx="457200" cy="47244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741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D3 : Interim / Containment Action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48865"/>
              </p:ext>
            </p:extLst>
          </p:nvPr>
        </p:nvGraphicFramePr>
        <p:xfrm>
          <a:off x="34636" y="825667"/>
          <a:ext cx="9088583" cy="49300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94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59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96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latin typeface="Cambria" pitchFamily="18" charset="0"/>
                        </a:rPr>
                        <a:t>Sr. No.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Containment 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Area / Location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Date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Available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Qty.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Segregation Qty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OK </a:t>
                      </a:r>
                    </a:p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Qty.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NG </a:t>
                      </a:r>
                    </a:p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Qty.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Dispatch / Remarks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Customer End</a:t>
                      </a: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Warehouse</a:t>
                      </a: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itchFamily="18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Plant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Dispatch Area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Final Inspection &amp; Assembly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Line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Machine Shop</a:t>
                      </a: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Incoming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Insp.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Receipt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Store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6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Supplier</a:t>
                      </a:r>
                      <a:r>
                        <a:rPr lang="en-US" sz="1400" baseline="0" dirty="0">
                          <a:latin typeface="Cambria" pitchFamily="18" charset="0"/>
                        </a:rPr>
                        <a:t> End At Final inspection.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At Production stage</a:t>
                      </a:r>
                    </a:p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(Please Specify)</a:t>
                      </a: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Other Location</a:t>
                      </a:r>
                    </a:p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(Please Specify)</a:t>
                      </a:r>
                    </a:p>
                  </a:txBody>
                  <a:tcPr marL="91439" marR="91439" marT="45726" marB="45726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8" y="6019800"/>
            <a:ext cx="9102436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1600" u="sng" dirty="0">
                <a:latin typeface="Cambria" pitchFamily="18" charset="0"/>
              </a:rPr>
              <a:t>Interim / Containment Actions Closure</a:t>
            </a:r>
            <a:r>
              <a:rPr lang="en-US" sz="1600" dirty="0">
                <a:latin typeface="Cambria" pitchFamily="18" charset="0"/>
              </a:rPr>
              <a:t> -      Date:                       Time:                   Shift: </a:t>
            </a:r>
          </a:p>
          <a:p>
            <a:pPr fontAlgn="base">
              <a:buClr>
                <a:schemeClr val="tx2"/>
              </a:buClr>
            </a:pPr>
            <a:endParaRPr lang="en-US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2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Process Flow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Receipt of raw material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Incoming inspection of </a:t>
            </a:r>
          </a:p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AC2A Alloy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Incoming raw material inspection(Sand)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1066800"/>
            <a:ext cx="15240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Storage of raw material.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8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Fettling/Grinding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432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Runner/Riser Cutting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00600" y="44958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Decoring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58000" y="4495800"/>
            <a:ext cx="15240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Casting</a:t>
            </a:r>
          </a:p>
        </p:txBody>
      </p:sp>
      <p:cxnSp>
        <p:nvCxnSpPr>
          <p:cNvPr id="4" name="Straight Arrow Connector 3"/>
          <p:cNvCxnSpPr>
            <a:stCxn id="5" idx="3"/>
            <a:endCxn id="7" idx="1"/>
          </p:cNvCxnSpPr>
          <p:nvPr/>
        </p:nvCxnSpPr>
        <p:spPr>
          <a:xfrm>
            <a:off x="22098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24600" y="14859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22098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42672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6324600" y="48006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7543800" y="2057400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1219200" y="3276600"/>
            <a:ext cx="4572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4" idx="2"/>
          </p:cNvCxnSpPr>
          <p:nvPr/>
        </p:nvCxnSpPr>
        <p:spPr>
          <a:xfrm rot="16200000" flipH="1">
            <a:off x="7467601" y="4267199"/>
            <a:ext cx="304800" cy="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90500" y="6245422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Note: Fill Red Color in process Block where defect is occurred.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58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Degassing (if DI not ok)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432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Holding molten metal in holding chamber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800600" y="2133600"/>
            <a:ext cx="152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Melt treatmen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1400" dirty="0">
                <a:solidFill>
                  <a:schemeClr val="tx1"/>
                </a:solidFill>
              </a:rPr>
              <a:t> inside chamber and at holding chamber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858000" y="2209800"/>
            <a:ext cx="1524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Continuous charging and melting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22098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2672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324600" y="2667000"/>
            <a:ext cx="5334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85800" y="35052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 and Spectro Check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743200" y="3505200"/>
            <a:ext cx="1524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N2 Lance Degassing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800600" y="3505200"/>
            <a:ext cx="1524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Die preparation &amp; Die loading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858000" y="3505200"/>
            <a:ext cx="1524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Sand core 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2098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2672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324600" y="38100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1296194" y="5257006"/>
            <a:ext cx="3048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858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</a:rPr>
              <a:t>Heat              Treatment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7432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Heat Number</a:t>
            </a: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punching &amp;  shot blasting.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00600" y="5486400"/>
            <a:ext cx="152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Transfer to Inspection &amp;  Final inspection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858000" y="5486400"/>
            <a:ext cx="1524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Packing</a:t>
            </a:r>
          </a:p>
        </p:txBody>
      </p:sp>
      <p:cxnSp>
        <p:nvCxnSpPr>
          <p:cNvPr id="75" name="Straight Arrow Connector 74"/>
          <p:cNvCxnSpPr>
            <a:stCxn id="71" idx="3"/>
            <a:endCxn id="72" idx="1"/>
          </p:cNvCxnSpPr>
          <p:nvPr/>
        </p:nvCxnSpPr>
        <p:spPr>
          <a:xfrm>
            <a:off x="22098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3"/>
            <a:endCxn id="73" idx="1"/>
          </p:cNvCxnSpPr>
          <p:nvPr/>
        </p:nvCxnSpPr>
        <p:spPr>
          <a:xfrm>
            <a:off x="42672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3" idx="3"/>
            <a:endCxn id="74" idx="1"/>
          </p:cNvCxnSpPr>
          <p:nvPr/>
        </p:nvCxnSpPr>
        <p:spPr>
          <a:xfrm>
            <a:off x="6324600" y="5867400"/>
            <a:ext cx="53340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14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D4 : Root Cause Analysis: Ishikawa Diagram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7391400" y="2971801"/>
            <a:ext cx="1683327" cy="13092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</a:rPr>
              <a:t>Leakage issue in Integral Caliper body Raw.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564" y="3581400"/>
            <a:ext cx="7349836" cy="335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92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Man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73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Machine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1066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Method</a:t>
            </a:r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6243282" y="1600200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47097" y="1600199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50919" y="1600200"/>
            <a:ext cx="674711" cy="20147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43000" y="5638800"/>
            <a:ext cx="1056564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Material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29000" y="5638800"/>
            <a:ext cx="1333927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Measurement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8800" y="5602406"/>
            <a:ext cx="1371601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</a:rPr>
              <a:t>Environment</a:t>
            </a: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6324601" y="3633434"/>
            <a:ext cx="593392" cy="19689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0"/>
          </p:cNvCxnSpPr>
          <p:nvPr/>
        </p:nvCxnSpPr>
        <p:spPr>
          <a:xfrm flipV="1">
            <a:off x="4095964" y="3633434"/>
            <a:ext cx="725844" cy="20053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</p:cNvCxnSpPr>
          <p:nvPr/>
        </p:nvCxnSpPr>
        <p:spPr>
          <a:xfrm flipV="1">
            <a:off x="1671282" y="3614950"/>
            <a:ext cx="754348" cy="2023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91146" y="1781256"/>
            <a:ext cx="949036" cy="733344"/>
          </a:xfrm>
          <a:prstGeom prst="wedgeRectCallout">
            <a:avLst>
              <a:gd name="adj1" fmla="val 138792"/>
              <a:gd name="adj2" fmla="val 6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Unskilled Operator  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2209800" y="1686179"/>
            <a:ext cx="1208246" cy="599822"/>
          </a:xfrm>
          <a:prstGeom prst="wedgeRectCallout">
            <a:avLst>
              <a:gd name="adj1" fmla="val 119299"/>
              <a:gd name="adj2" fmla="val -1594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/>
              <a:t>Machine Jerk and Vibration  </a:t>
            </a:r>
            <a:endParaRPr lang="en-US" sz="1600" dirty="0"/>
          </a:p>
        </p:txBody>
      </p:sp>
      <p:sp>
        <p:nvSpPr>
          <p:cNvPr id="36" name="Rectangular Callout 35"/>
          <p:cNvSpPr/>
          <p:nvPr/>
        </p:nvSpPr>
        <p:spPr>
          <a:xfrm>
            <a:off x="78201" y="3962401"/>
            <a:ext cx="1140999" cy="734390"/>
          </a:xfrm>
          <a:prstGeom prst="wedgeRectCallout">
            <a:avLst>
              <a:gd name="adj1" fmla="val 131892"/>
              <a:gd name="adj2" fmla="val -1935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Chemical composition  not ok</a:t>
            </a:r>
          </a:p>
        </p:txBody>
      </p:sp>
      <p:sp>
        <p:nvSpPr>
          <p:cNvPr id="39" name="Rectangular Callout 38"/>
          <p:cNvSpPr/>
          <p:nvPr/>
        </p:nvSpPr>
        <p:spPr>
          <a:xfrm>
            <a:off x="2544815" y="3886200"/>
            <a:ext cx="1243976" cy="499849"/>
          </a:xfrm>
          <a:prstGeom prst="wedgeRectCallout">
            <a:avLst>
              <a:gd name="adj1" fmla="val 117694"/>
              <a:gd name="adj2" fmla="val -2313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Spectro not Calibrated.</a:t>
            </a:r>
          </a:p>
        </p:txBody>
      </p:sp>
      <p:sp>
        <p:nvSpPr>
          <p:cNvPr id="42" name="Rectangular Callout 41"/>
          <p:cNvSpPr/>
          <p:nvPr/>
        </p:nvSpPr>
        <p:spPr>
          <a:xfrm>
            <a:off x="4724400" y="4038600"/>
            <a:ext cx="1177636" cy="1024150"/>
          </a:xfrm>
          <a:prstGeom prst="wedgeRectCallout">
            <a:avLst>
              <a:gd name="adj1" fmla="val 119615"/>
              <a:gd name="adj2" fmla="val -27759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Low illumination level (Rec: 600 min lux)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4495800" y="1676400"/>
            <a:ext cx="1136350" cy="381000"/>
          </a:xfrm>
          <a:prstGeom prst="wedgeRectCallout">
            <a:avLst>
              <a:gd name="adj1" fmla="val 117221"/>
              <a:gd name="adj2" fmla="val 2212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1676400"/>
            <a:ext cx="914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buClr>
                <a:schemeClr val="tx2"/>
              </a:buClr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Pouring delay 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4800600" y="2133600"/>
            <a:ext cx="949036" cy="381000"/>
          </a:xfrm>
          <a:prstGeom prst="wedgeRectCallout">
            <a:avLst>
              <a:gd name="adj1" fmla="val 130164"/>
              <a:gd name="adj2" fmla="val -2954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Short pouring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4842164" y="2590800"/>
            <a:ext cx="1101436" cy="381000"/>
          </a:xfrm>
          <a:prstGeom prst="wedgeRectCallout">
            <a:avLst>
              <a:gd name="adj1" fmla="val 111335"/>
              <a:gd name="adj2" fmla="val -54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metal temp.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4938021" y="3048000"/>
            <a:ext cx="1386579" cy="457200"/>
          </a:xfrm>
          <a:prstGeom prst="wedgeRectCallout">
            <a:avLst>
              <a:gd name="adj1" fmla="val 82574"/>
              <a:gd name="adj2" fmla="val -21511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die coat application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2286757" y="2362199"/>
            <a:ext cx="1482316" cy="547729"/>
          </a:xfrm>
          <a:prstGeom prst="wedgeRectCallout">
            <a:avLst>
              <a:gd name="adj1" fmla="val 101292"/>
              <a:gd name="adj2" fmla="val -38766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Machine parameters are not ok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705600" y="1676400"/>
            <a:ext cx="1708697" cy="457199"/>
          </a:xfrm>
          <a:prstGeom prst="wedgeRectCallout">
            <a:avLst>
              <a:gd name="adj1" fmla="val -58582"/>
              <a:gd name="adj2" fmla="val 76793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Excess metal filling time.</a:t>
            </a:r>
          </a:p>
        </p:txBody>
      </p:sp>
      <p:sp>
        <p:nvSpPr>
          <p:cNvPr id="33" name="Rectangular Callout 12">
            <a:extLst>
              <a:ext uri="{FF2B5EF4-FFF2-40B4-BE49-F238E27FC236}">
                <a16:creationId xmlns:a16="http://schemas.microsoft.com/office/drawing/2014/main" id="{A961666E-E41F-48B7-B935-530D0EB02AE0}"/>
              </a:ext>
            </a:extLst>
          </p:cNvPr>
          <p:cNvSpPr/>
          <p:nvPr/>
        </p:nvSpPr>
        <p:spPr>
          <a:xfrm>
            <a:off x="348573" y="2543257"/>
            <a:ext cx="949036" cy="733344"/>
          </a:xfrm>
          <a:prstGeom prst="wedgeRectCallout">
            <a:avLst>
              <a:gd name="adj1" fmla="val 138792"/>
              <a:gd name="adj2" fmla="val 628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New Operator  </a:t>
            </a:r>
          </a:p>
        </p:txBody>
      </p:sp>
      <p:sp>
        <p:nvSpPr>
          <p:cNvPr id="38" name="Rectangular Callout 35">
            <a:extLst>
              <a:ext uri="{FF2B5EF4-FFF2-40B4-BE49-F238E27FC236}">
                <a16:creationId xmlns:a16="http://schemas.microsoft.com/office/drawing/2014/main" id="{39AE1722-5068-4C5E-ABA5-16D290CCAB0B}"/>
              </a:ext>
            </a:extLst>
          </p:cNvPr>
          <p:cNvSpPr/>
          <p:nvPr/>
        </p:nvSpPr>
        <p:spPr>
          <a:xfrm>
            <a:off x="97412" y="4743100"/>
            <a:ext cx="1140999" cy="819499"/>
          </a:xfrm>
          <a:prstGeom prst="wedgeRectCallout">
            <a:avLst>
              <a:gd name="adj1" fmla="val 109585"/>
              <a:gd name="adj2" fmla="val -2064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Wrong Grade material use.</a:t>
            </a:r>
          </a:p>
        </p:txBody>
      </p:sp>
      <p:sp>
        <p:nvSpPr>
          <p:cNvPr id="40" name="Rectangular Callout 38">
            <a:extLst>
              <a:ext uri="{FF2B5EF4-FFF2-40B4-BE49-F238E27FC236}">
                <a16:creationId xmlns:a16="http://schemas.microsoft.com/office/drawing/2014/main" id="{B58363DD-B8CF-4177-B43D-F1D66A38EE6F}"/>
              </a:ext>
            </a:extLst>
          </p:cNvPr>
          <p:cNvSpPr/>
          <p:nvPr/>
        </p:nvSpPr>
        <p:spPr>
          <a:xfrm>
            <a:off x="2286757" y="4617777"/>
            <a:ext cx="1243976" cy="606472"/>
          </a:xfrm>
          <a:prstGeom prst="wedgeRectCallout">
            <a:avLst>
              <a:gd name="adj1" fmla="val 117694"/>
              <a:gd name="adj2" fmla="val -23130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Inspection frequency not defined.</a:t>
            </a:r>
          </a:p>
        </p:txBody>
      </p:sp>
      <p:sp>
        <p:nvSpPr>
          <p:cNvPr id="41" name="Rectangular Callout 34">
            <a:extLst>
              <a:ext uri="{FF2B5EF4-FFF2-40B4-BE49-F238E27FC236}">
                <a16:creationId xmlns:a16="http://schemas.microsoft.com/office/drawing/2014/main" id="{70278E97-AB9A-42BC-9F2D-9292BF8746EF}"/>
              </a:ext>
            </a:extLst>
          </p:cNvPr>
          <p:cNvSpPr/>
          <p:nvPr/>
        </p:nvSpPr>
        <p:spPr>
          <a:xfrm>
            <a:off x="2628049" y="2967893"/>
            <a:ext cx="1330036" cy="553096"/>
          </a:xfrm>
          <a:prstGeom prst="wedgeRectCallout">
            <a:avLst>
              <a:gd name="adj1" fmla="val 101292"/>
              <a:gd name="adj2" fmla="val -38766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Less venting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ular Callout 36">
            <a:extLst>
              <a:ext uri="{FF2B5EF4-FFF2-40B4-BE49-F238E27FC236}">
                <a16:creationId xmlns:a16="http://schemas.microsoft.com/office/drawing/2014/main" id="{77E658E3-9D93-4FE3-9559-F296A4DD5A89}"/>
              </a:ext>
            </a:extLst>
          </p:cNvPr>
          <p:cNvSpPr/>
          <p:nvPr/>
        </p:nvSpPr>
        <p:spPr>
          <a:xfrm>
            <a:off x="6839292" y="2432640"/>
            <a:ext cx="1708697" cy="457199"/>
          </a:xfrm>
          <a:prstGeom prst="wedgeRectCallout">
            <a:avLst>
              <a:gd name="adj1" fmla="val -58582"/>
              <a:gd name="adj2" fmla="val 76793"/>
            </a:avLst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smooth Feeding of metal in cavity.</a:t>
            </a:r>
            <a:endParaRPr lang="en-US" sz="1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3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D4 : Validation of Probable Causes: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15303"/>
              </p:ext>
            </p:extLst>
          </p:nvPr>
        </p:nvGraphicFramePr>
        <p:xfrm>
          <a:off x="34636" y="825667"/>
          <a:ext cx="8956965" cy="575801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964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Sr. No.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Area/Condition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Probable Cause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Validation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Observation</a:t>
                      </a:r>
                    </a:p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(Significant/</a:t>
                      </a:r>
                    </a:p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Non-Significant)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Unskilled Operator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Operator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is skilled 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53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New Operator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Operator working from last 1.6 years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421906"/>
                  </a:ext>
                </a:extLst>
              </a:tr>
              <a:tr h="378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Machine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jerk and vibration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jerk and vibration in machine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parameters are not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Machine parameters like solidification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Venting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gas pass from the cavity.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7425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Method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Pouring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delay by operator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Pouring delay by Operator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Short poring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short  pouring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metal temp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Metal temperature found 718C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Less die coat application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Die coat application found 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Excess  metal filling time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excess metal filling time 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 - 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1849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smooth Feeding of metal in cavity at leak area.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 smooth flow of metal due to pouring cup depth excess 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   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0018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Material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Chemical composition not ok.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Chemical composition found Ok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Measurement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Spectro machine not calibrated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Spectro machine calibrated.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18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Environment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Low illumination level (Rec: 600 min lux)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Lux level checked found - 760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Non-Significant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96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D4 : Why-Why Analysis for Occurrence: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528332"/>
              </p:ext>
            </p:extLst>
          </p:nvPr>
        </p:nvGraphicFramePr>
        <p:xfrm>
          <a:off x="34222" y="825667"/>
          <a:ext cx="9060874" cy="456929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Cause(s) </a:t>
                      </a: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itchFamily="2" charset="2"/>
                        </a:rPr>
                        <a:t></a:t>
                      </a: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Cause 2 (As Applicable)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Why- Why 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Leakage after machining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Metal turbulence in cavity  at leak area</a:t>
                      </a:r>
                    </a:p>
                    <a:p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  <a:cs typeface="Calibri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itchFamily="34" charset="0"/>
                        </a:rPr>
                        <a:t>No smooth flow of molten metal in cavity.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Pouring</a:t>
                      </a:r>
                      <a:r>
                        <a:rPr lang="en-IN" sz="14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cup depth excess than required.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Why 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Final</a:t>
                      </a:r>
                      <a:r>
                        <a:rPr lang="en-US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Root</a:t>
                      </a:r>
                      <a:r>
                        <a:rPr lang="en-US" sz="1600" b="1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Cause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Pouring</a:t>
                      </a:r>
                      <a:r>
                        <a:rPr lang="en-IN" sz="16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cup depth excess than required.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/>
                      <a:endParaRPr lang="en-US" sz="16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99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2" y="401785"/>
            <a:ext cx="9123218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  <a:latin typeface="Cambria" pitchFamily="18" charset="0"/>
              </a:rPr>
              <a:t>D4 : Why-Why Analysis for Outflow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50015"/>
              </p:ext>
            </p:extLst>
          </p:nvPr>
        </p:nvGraphicFramePr>
        <p:xfrm>
          <a:off x="20574" y="825667"/>
          <a:ext cx="9060874" cy="48131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84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Cause(s) </a:t>
                      </a:r>
                      <a:r>
                        <a:rPr lang="en-US" sz="1400" dirty="0">
                          <a:latin typeface="Cambria" pitchFamily="18" charset="0"/>
                          <a:sym typeface="Wingdings" pitchFamily="2" charset="2"/>
                        </a:rPr>
                        <a:t>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Cause1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pitchFamily="18" charset="0"/>
                        </a:rPr>
                        <a:t>Cause 2 (As Applicable)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>
                          <a:latin typeface="Cambria" pitchFamily="18" charset="0"/>
                        </a:rPr>
                        <a:t>Why- Why </a:t>
                      </a:r>
                      <a:endParaRPr lang="en-US" sz="1400" b="1" kern="1200" baseline="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Leakage observed after machining during HP lest.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55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Blow hole open after machining.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</a:rPr>
                        <a:t>Machining facility not available at our end.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6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Cambria" pitchFamily="18" charset="0"/>
                        </a:rPr>
                        <a:t>Why 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7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Final</a:t>
                      </a:r>
                      <a:r>
                        <a:rPr lang="en-US" sz="1600" b="1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Root</a:t>
                      </a:r>
                      <a:r>
                        <a:rPr lang="en-US" sz="1600" b="1" baseline="0" dirty="0">
                          <a:latin typeface="Cambria" pitchFamily="18" charset="0"/>
                        </a:rPr>
                        <a:t> Cause</a:t>
                      </a:r>
                      <a:endParaRPr lang="en-US" sz="1600" b="1" baseline="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mbria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mbria" pitchFamily="18" charset="0"/>
                        </a:rPr>
                        <a:t>Machining facility not available at our end.</a:t>
                      </a:r>
                    </a:p>
                    <a:p>
                      <a:endParaRPr lang="en-US" sz="16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98774"/>
      </p:ext>
    </p:extLst>
  </p:cSld>
  <p:clrMapOvr>
    <a:masterClrMapping/>
  </p:clrMapOvr>
</p:sld>
</file>

<file path=ppt/theme/theme1.xml><?xml version="1.0" encoding="utf-8"?>
<a:theme xmlns:a="http://schemas.openxmlformats.org/drawingml/2006/main" name="12_B2B Template (Arial)">
  <a:themeElements>
    <a:clrScheme name="Mahindra Satyam Color Scheme">
      <a:dk1>
        <a:sysClr val="windowText" lastClr="000000"/>
      </a:dk1>
      <a:lt1>
        <a:sysClr val="window" lastClr="FFFFFF"/>
      </a:lt1>
      <a:dk2>
        <a:srgbClr val="6D6E71"/>
      </a:dk2>
      <a:lt2>
        <a:srgbClr val="E31837"/>
      </a:lt2>
      <a:accent1>
        <a:srgbClr val="E31837"/>
      </a:accent1>
      <a:accent2>
        <a:srgbClr val="A7A9AC"/>
      </a:accent2>
      <a:accent3>
        <a:srgbClr val="F3901D"/>
      </a:accent3>
      <a:accent4>
        <a:srgbClr val="FDBC5F"/>
      </a:accent4>
      <a:accent5>
        <a:srgbClr val="E31837"/>
      </a:accent5>
      <a:accent6>
        <a:srgbClr val="7C3520"/>
      </a:accent6>
      <a:hlink>
        <a:srgbClr val="6D6E71"/>
      </a:hlink>
      <a:folHlink>
        <a:srgbClr val="E31837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  <a:ln w="9525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fontAlgn="base">
          <a:buClr>
            <a:schemeClr val="tx2"/>
          </a:buClr>
          <a:defRPr sz="12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1214</Words>
  <Application>Microsoft Office PowerPoint</Application>
  <PresentationFormat>On-screen Show (4:3)</PresentationFormat>
  <Paragraphs>369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Wingdings</vt:lpstr>
      <vt:lpstr>12_B2B Template (Arial)</vt:lpstr>
      <vt:lpstr>MAP ALLOYS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AHPL/QMS/FR/30/E (Rev. No.03)</dc:title>
  <dc:creator>Gaurav Sakharkar</dc:creator>
  <cp:lastModifiedBy>admin</cp:lastModifiedBy>
  <cp:revision>351</cp:revision>
  <cp:lastPrinted>2017-09-07T05:31:27Z</cp:lastPrinted>
  <dcterms:created xsi:type="dcterms:W3CDTF">2006-08-16T00:00:00Z</dcterms:created>
  <dcterms:modified xsi:type="dcterms:W3CDTF">2024-11-14T10:25:12Z</dcterms:modified>
</cp:coreProperties>
</file>