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309" r:id="rId4"/>
    <p:sldId id="293" r:id="rId5"/>
    <p:sldId id="286" r:id="rId6"/>
    <p:sldId id="287" r:id="rId7"/>
    <p:sldId id="296" r:id="rId8"/>
    <p:sldId id="301" r:id="rId9"/>
    <p:sldId id="308" r:id="rId10"/>
    <p:sldId id="311" r:id="rId11"/>
    <p:sldId id="316" r:id="rId12"/>
    <p:sldId id="318" r:id="rId13"/>
    <p:sldId id="317" r:id="rId14"/>
    <p:sldId id="313" r:id="rId15"/>
    <p:sldId id="315" r:id="rId16"/>
    <p:sldId id="304" r:id="rId17"/>
    <p:sldId id="292" r:id="rId18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A4"/>
    <a:srgbClr val="66FF33"/>
    <a:srgbClr val="0000FF"/>
    <a:srgbClr val="CC3300"/>
    <a:srgbClr val="CFDEB0"/>
    <a:srgbClr val="E7A96B"/>
    <a:srgbClr val="FF6600"/>
    <a:srgbClr val="E17509"/>
    <a:srgbClr val="CF8E0B"/>
    <a:srgbClr val="AE7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4434" autoAdjust="0"/>
  </p:normalViewPr>
  <p:slideViewPr>
    <p:cSldViewPr>
      <p:cViewPr varScale="1">
        <p:scale>
          <a:sx n="66" d="100"/>
          <a:sy n="66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3" tIns="45936" rIns="91873" bIns="459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873" tIns="45936" rIns="91873" bIns="459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799" cy="497364"/>
          </a:xfrm>
          <a:prstGeom prst="rect">
            <a:avLst/>
          </a:prstGeom>
        </p:spPr>
        <p:txBody>
          <a:bodyPr vert="horz" lIns="91873" tIns="45936" rIns="91873" bIns="45936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4C6E0-235B-4505-BD1A-D32138549501}" type="slidenum">
              <a:rPr lang="en-IN" altLang="en-US" smtClean="0">
                <a:latin typeface="Calibri" pitchFamily="34" charset="0"/>
                <a:cs typeface="Arial" pitchFamily="34" charset="0"/>
              </a:rPr>
              <a:pPr/>
              <a:t>4</a:t>
            </a:fld>
            <a:endParaRPr lang="en-IN" altLang="en-US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7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62F8BB-0FEB-40EA-AAD9-21AE5946DB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8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5E7AA6-A91F-48D3-8AA7-C24D5A319E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9FF-2529-4BF3-88D7-16EF50170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C17D-1E79-4C0B-896A-06B57737A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BF5F-B4D6-486A-997A-36E02FFDB33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A162-F582-41E2-8AE9-06CD88E02B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49933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EF4BF-7EE4-4B4A-8145-5E53099222A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5C06-8BD2-4729-95CD-290B5CA150E8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370459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7045-5C2F-4E26-8DAC-34CD9D0DB905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E4D7-CC2A-4DA4-B266-01A5525ADB59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73894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E5D73-AF4A-466F-BCD8-BED9CF45B7BF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DDA9-EFE1-418B-8199-1A0288A1E117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3720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B25F-8B45-442C-B9A0-4A5BA8542BD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D457-5F3E-4992-8F32-8218F60C410A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7433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B6A-C5F5-4741-9CE3-1F4095D87B36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F604A-1B4E-4CDB-A39A-B91F9DCA2010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85361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B247-4E8F-4690-A57C-B69CC30AC828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207B-7764-40EE-9A05-EA6BF0744B0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507356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529BC-14E6-4DC5-B125-0260DADF6A8A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3A43-74D6-4F45-A16B-32B2E1E5A913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23544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4A67-68CE-4347-81B9-79B4FA92B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D01A-74BB-438A-997E-F8F7EBB8FC3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0EAF-94DC-42F5-A894-7CA5A36196FC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65369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20B4-0B42-48A5-B562-12E8D4FDF947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73066-5263-4097-BB95-E320B0680552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353299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3862-3EBD-4375-9A3B-099EEA1B3DC3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F2C-50BD-42FF-B17D-342B0916B465}" type="slidenum">
              <a:rPr lang="en-IN" altLang="en-US"/>
              <a:pPr>
                <a:defRPr/>
              </a:pPr>
              <a:t>‹#›</a:t>
            </a:fld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76072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FF0A3A-D6B2-4CF0-8194-E2894A9BE2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96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774AE-3F1D-4DFC-ACE6-40151F340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972F-D78E-4661-8894-568927A4E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AC481-AF18-4E0D-8968-D88C11CA8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62FFA-6C97-431B-8955-84EAD9D12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C828-09FE-4C7C-88FA-9F2F914B4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A3D-0062-4F72-BAC7-49F2149B3C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DCBB-EDF5-497B-B150-2CE148C07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5E7AA6-A91F-48D3-8AA7-C24D5A319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88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1081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sp>
        <p:nvSpPr>
          <p:cNvPr id="1082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/>
          </a:p>
        </p:txBody>
      </p:sp>
      <p:pic>
        <p:nvPicPr>
          <p:cNvPr id="1034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E86020-ACD3-4FA0-B9C8-F7FE6CA0FF81}" type="datetimeFigureOut">
              <a:rPr lang="en-I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8B6CBC1-7E0F-46CC-BAD6-A1A65C92796C}" type="slidenum">
              <a:rPr lang="en-IN" altLang="en-US">
                <a:cs typeface="Arial" pitchFamily="34" charset="0"/>
              </a:rPr>
              <a:pPr>
                <a:defRPr/>
              </a:pPr>
              <a:t>‹#›</a:t>
            </a:fld>
            <a:endParaRPr lang="en-IN" altLang="en-US" dirty="0">
              <a:cs typeface="Arial" pitchFamily="34" charset="0"/>
            </a:endParaRPr>
          </a:p>
        </p:txBody>
      </p:sp>
      <p:sp>
        <p:nvSpPr>
          <p:cNvPr id="1031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>
              <a:solidFill>
                <a:srgbClr val="EEECE1"/>
              </a:solidFill>
              <a:latin typeface="GillSans"/>
              <a:cs typeface="Arial" pitchFamily="34" charset="0"/>
            </a:endParaRPr>
          </a:p>
        </p:txBody>
      </p:sp>
      <p:sp>
        <p:nvSpPr>
          <p:cNvPr id="1032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71" descr="pic0049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605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857500"/>
            <a:ext cx="8839200" cy="1143000"/>
          </a:xfrm>
        </p:spPr>
        <p:txBody>
          <a:bodyPr/>
          <a:lstStyle/>
          <a:p>
            <a:br>
              <a:rPr lang="en-US" sz="2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plan</a:t>
            </a:r>
            <a:b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Dt.: 11</a:t>
            </a:r>
            <a:r>
              <a:rPr lang="en-US" sz="16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Nov 2024</a:t>
            </a:r>
            <a:endParaRPr lang="en-IN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81312"/>
              </p:ext>
            </p:extLst>
          </p:nvPr>
        </p:nvGraphicFramePr>
        <p:xfrm>
          <a:off x="152400" y="1447800"/>
          <a:ext cx="8839200" cy="478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4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66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47320" y="1511206"/>
            <a:ext cx="1808508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Tool history card for 17 mm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87265" y="1519311"/>
            <a:ext cx="1840568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 </a:t>
            </a:r>
            <a:r>
              <a:rPr lang="en-US" sz="1100" b="1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Tool history card for 19 mm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Tool history card Dim 17 mm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0B90FB8-5551-FEF6-3C57-A36A6E7E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1018401"/>
            <a:ext cx="2971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 09.11.2024 (Implemented) 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4315427" cy="43217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1868320"/>
            <a:ext cx="4199241" cy="429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31540"/>
              </p:ext>
            </p:extLst>
          </p:nvPr>
        </p:nvGraphicFramePr>
        <p:xfrm>
          <a:off x="152400" y="1447800"/>
          <a:ext cx="8839200" cy="478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4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66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478" y="1496584"/>
            <a:ext cx="2247731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First piece approval report before 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0793" y="1498197"/>
            <a:ext cx="2113079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 </a:t>
            </a:r>
            <a:r>
              <a:rPr lang="en-US" sz="1100" b="1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First piece approval report after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First piece approval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0B90FB8-5551-FEF6-3C57-A36A6E7E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1018401"/>
            <a:ext cx="2971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 09.11.2024 (Implemented) 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97B785-BE87-AD48-6209-33B383EED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40007"/>
            <a:ext cx="4398473" cy="4081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EE5933-96FA-BE44-979B-3C72DF4405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01" y="1806978"/>
            <a:ext cx="4261084" cy="42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7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280247"/>
              </p:ext>
            </p:extLst>
          </p:nvPr>
        </p:nvGraphicFramePr>
        <p:xfrm>
          <a:off x="152400" y="1447800"/>
          <a:ext cx="8839200" cy="4789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445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066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1600" y="1511206"/>
            <a:ext cx="2359941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In process inspection  report before 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98804" y="1497784"/>
            <a:ext cx="2289409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 </a:t>
            </a:r>
            <a:r>
              <a:rPr lang="en-US" sz="1100" b="1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In process inspection  report after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In process inspection report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0B90FB8-5551-FEF6-3C57-A36A6E7E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1018401"/>
            <a:ext cx="2971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 09.11.2024 (Implemented) 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60659-C284-E043-7608-A77F6F5E45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800" y="1908604"/>
            <a:ext cx="4365727" cy="3930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928E75-28FE-C9D3-4010-49F4C1A6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75" t="16326" r="19288" b="6837"/>
          <a:stretch/>
        </p:blipFill>
        <p:spPr>
          <a:xfrm>
            <a:off x="257297" y="1908603"/>
            <a:ext cx="4256583" cy="39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B8A64397-3ACC-438E-E234-866CB3C9F191}"/>
              </a:ext>
            </a:extLst>
          </p:cNvPr>
          <p:cNvSpPr txBox="1">
            <a:spLocks/>
          </p:cNvSpPr>
          <p:nvPr/>
        </p:nvSpPr>
        <p:spPr>
          <a:xfrm>
            <a:off x="152400" y="427851"/>
            <a:ext cx="7467600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Training record for operator M8  tight thread through TPG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14FD2-CB13-87FE-1DBE-06C923840815}"/>
              </a:ext>
            </a:extLst>
          </p:cNvPr>
          <p:cNvSpPr txBox="1"/>
          <p:nvPr/>
        </p:nvSpPr>
        <p:spPr>
          <a:xfrm>
            <a:off x="251520" y="5517232"/>
            <a:ext cx="4104456" cy="36004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tx1"/>
                </a:solidFill>
              </a:rPr>
              <a:t>Awareness Training to Operator for M8 tight thread through TPG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217DF-7386-996A-57E3-5A8F2F667D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124743"/>
            <a:ext cx="4491608" cy="42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0AE5D-45E9-8711-ED63-F253F8A82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125415"/>
            <a:ext cx="3339480" cy="40792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B8A64397-3ACC-438E-E234-866CB3C9F191}"/>
              </a:ext>
            </a:extLst>
          </p:cNvPr>
          <p:cNvSpPr txBox="1">
            <a:spLocks/>
          </p:cNvSpPr>
          <p:nvPr/>
        </p:nvSpPr>
        <p:spPr>
          <a:xfrm>
            <a:off x="152400" y="427851"/>
            <a:ext cx="7467600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SOP FOR : Part cleaning for the loose burr or chips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14FD2-CB13-87FE-1DBE-06C923840815}"/>
              </a:ext>
            </a:extLst>
          </p:cNvPr>
          <p:cNvSpPr txBox="1"/>
          <p:nvPr/>
        </p:nvSpPr>
        <p:spPr>
          <a:xfrm>
            <a:off x="321942" y="5356252"/>
            <a:ext cx="3000396" cy="71438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SOP for  parts Cleaning </a:t>
            </a:r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 cstate="print"/>
          <a:srcRect l="8663" t="9375" r="11204" b="4687"/>
          <a:stretch>
            <a:fillRect/>
          </a:stretch>
        </p:blipFill>
        <p:spPr>
          <a:xfrm>
            <a:off x="3707904" y="1125415"/>
            <a:ext cx="5184576" cy="40796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A14FD2-CB13-87FE-1DBE-06C923840815}"/>
              </a:ext>
            </a:extLst>
          </p:cNvPr>
          <p:cNvSpPr txBox="1"/>
          <p:nvPr/>
        </p:nvSpPr>
        <p:spPr>
          <a:xfrm>
            <a:off x="4965210" y="5356252"/>
            <a:ext cx="2643206" cy="714380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Information / Awareness Training to Operator about Cleaning SOP</a:t>
            </a:r>
          </a:p>
        </p:txBody>
      </p:sp>
    </p:spTree>
    <p:extLst>
      <p:ext uri="{BB962C8B-B14F-4D97-AF65-F5344CB8AC3E}">
        <p14:creationId xmlns:p14="http://schemas.microsoft.com/office/powerpoint/2010/main" val="336541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50844" y="496971"/>
            <a:ext cx="5315879" cy="30777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ja-JP" dirty="0"/>
              <a:t>OPL / Q –Alert FOR : Thread GO Tight M8X1.25-6h </a:t>
            </a:r>
          </a:p>
        </p:txBody>
      </p:sp>
      <p:sp>
        <p:nvSpPr>
          <p:cNvPr id="11" name="Left Arrow 10">
            <a:hlinkClick r:id="rId2" action="ppaction://hlinksldjump"/>
          </p:cNvPr>
          <p:cNvSpPr/>
          <p:nvPr/>
        </p:nvSpPr>
        <p:spPr>
          <a:xfrm>
            <a:off x="8661097" y="6400800"/>
            <a:ext cx="375399" cy="377280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0BCA7-3CC3-1466-302A-54D11365FE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1214422"/>
            <a:ext cx="3886200" cy="51219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516" t="18055" r="66090" b="19582"/>
          <a:stretch>
            <a:fillRect/>
          </a:stretch>
        </p:blipFill>
        <p:spPr bwMode="auto">
          <a:xfrm>
            <a:off x="0" y="1214422"/>
            <a:ext cx="4389151" cy="514353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201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68313" y="28527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IN" altLang="en-US" b="1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 bwMode="auto">
          <a:xfrm>
            <a:off x="84446" y="476250"/>
            <a:ext cx="393192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CONDITIONS FOR OCCURRENCE</a:t>
            </a:r>
            <a:endParaRPr lang="en-US" alt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76200" y="102399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ja-JP" altLang="en-US" sz="1600" dirty="0">
                <a:latin typeface="Verdana" panose="020B0604030504040204" pitchFamily="34" charset="0"/>
                <a:ea typeface="HGP創英角ｺﾞｼｯｸUB"/>
                <a:cs typeface="Verdana" panose="020B0604030504040204" pitchFamily="34" charset="0"/>
              </a:rPr>
              <a:t>● </a:t>
            </a:r>
            <a:r>
              <a:rPr lang="en-US" altLang="ja-JP" sz="16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Phenomenon</a:t>
            </a:r>
            <a:r>
              <a:rPr lang="en-US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:M8 X 1.25 -6h thread GO Tight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9800" y="1035268"/>
            <a:ext cx="20574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 content</a:t>
            </a:r>
            <a:endParaRPr kumimoji="1" lang="ja-JP" altLang="en-US" sz="1600" b="1" dirty="0">
              <a:solidFill>
                <a:schemeClr val="tx1"/>
              </a:solidFill>
              <a:latin typeface="Verdana" panose="020B0604030504040204" pitchFamily="34" charset="0"/>
              <a:ea typeface="HGP創英角ｺﾞｼｯｸUB" panose="020B0900000000000000" pitchFamily="50" charset="-128"/>
              <a:cs typeface="Verdana" panose="020B0604030504040204" pitchFamily="34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4446" y="1447800"/>
            <a:ext cx="4495800" cy="1865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Supplier:</a:t>
            </a: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M/s Saptagiri Industries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Model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:</a:t>
            </a:r>
            <a:r>
              <a:rPr lang="ja-JP" altLang="en-US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 </a:t>
            </a:r>
            <a:r>
              <a:rPr lang="en-IN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HMSI</a:t>
            </a:r>
            <a:endParaRPr lang="en-US" altLang="ja-JP" sz="1400" b="1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Parts</a:t>
            </a:r>
            <a:r>
              <a:rPr lang="ja-JP" alt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name: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U Type Bracket</a:t>
            </a:r>
            <a:endParaRPr lang="en-US" altLang="ja-JP" sz="1400" dirty="0"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Part No.: 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530PE00402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Date of Occurrence: 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06.11.2024</a:t>
            </a:r>
          </a:p>
          <a:p>
            <a:pPr marL="0" indent="0">
              <a:buNone/>
            </a:pPr>
            <a:r>
              <a:rPr lang="ja-JP" altLang="en-US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・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Qty</a:t>
            </a:r>
            <a:r>
              <a:rPr lang="en-US" altLang="ja-JP" sz="1400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 </a:t>
            </a:r>
            <a:r>
              <a:rPr lang="en-US" altLang="ja-JP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NG: </a:t>
            </a:r>
            <a:r>
              <a:rPr lang="en-US" altLang="ja-JP" sz="1400" b="1" dirty="0"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01 Nos.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923176"/>
            <a:ext cx="3352800" cy="2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ja-JP" altLang="en-US" dirty="0">
                <a:ea typeface="HGP創英角ｺﾞｼｯｸUB" panose="020B0900000000000000" pitchFamily="50" charset="-128"/>
              </a:rPr>
              <a:t>●</a:t>
            </a:r>
            <a:r>
              <a:rPr lang="en-US" altLang="ja-JP" dirty="0">
                <a:ea typeface="HGP創英角ｺﾞｼｯｸUB" panose="020B0900000000000000" pitchFamily="50" charset="-128"/>
              </a:rPr>
              <a:t>Parts Stock check results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956" y="4242338"/>
            <a:ext cx="1295400" cy="247168"/>
          </a:xfrm>
          <a:prstGeom prst="rect">
            <a:avLst/>
          </a:prstGeom>
          <a:solidFill>
            <a:srgbClr val="FFCCC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Action</a:t>
            </a:r>
            <a:endParaRPr lang="ja-JP" altLang="en-US" sz="1600" dirty="0">
              <a:solidFill>
                <a:schemeClr val="tx1"/>
              </a:solidFill>
              <a:latin typeface="Arial" pitchFamily="34" charset="0"/>
              <a:ea typeface="HGP創英角ｺﾞｼｯｸUB" panose="020B0900000000000000" pitchFamily="50" charset="-128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428041"/>
              </p:ext>
            </p:extLst>
          </p:nvPr>
        </p:nvGraphicFramePr>
        <p:xfrm>
          <a:off x="112246" y="4574964"/>
          <a:ext cx="8879354" cy="174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1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00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Area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Total Stock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Checked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Checking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Method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NG Qty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Status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5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TL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concentricity gauge &amp; Visual check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All available stock qty. verified &amp;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 found OK.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73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SEPL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 Concentric PIN Gauge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19235"/>
              </p:ext>
            </p:extLst>
          </p:nvPr>
        </p:nvGraphicFramePr>
        <p:xfrm>
          <a:off x="5105400" y="1371601"/>
          <a:ext cx="3886200" cy="287829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3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NG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A9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Verdana" panose="020B0604030504040204" pitchFamily="34" charset="0"/>
                          <a:ea typeface="HGP創英角ｺﾞｼｯｸUB" panose="020B0900000000000000" pitchFamily="50" charset="-128"/>
                          <a:cs typeface="Verdana" panose="020B0604030504040204" pitchFamily="34" charset="0"/>
                        </a:rPr>
                        <a:t>OK Part</a:t>
                      </a:r>
                      <a:endParaRPr kumimoji="1" lang="ja-JP" altLang="en-US" sz="1400" dirty="0">
                        <a:latin typeface="Verdana" panose="020B0604030504040204" pitchFamily="34" charset="0"/>
                        <a:ea typeface="HGP創英角ｺﾞｼｯｸUB" panose="020B0900000000000000" pitchFamily="50" charset="-128"/>
                        <a:cs typeface="Verdana" panose="020B0604030504040204" pitchFamily="34" charset="0"/>
                      </a:endParaRPr>
                    </a:p>
                  </a:txBody>
                  <a:tcPr marL="91457" marR="91457" marT="45729" marB="4572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472">
                <a:tc>
                  <a:txBody>
                    <a:bodyPr/>
                    <a:lstStyle/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en-US" altLang="ja-JP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L="91457" marR="91457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105400" y="381000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Thread GO Tight</a:t>
            </a:r>
          </a:p>
          <a:p>
            <a:r>
              <a:rPr lang="en-IN" b="1" dirty="0"/>
              <a:t>Actual: M8X1.25-6h</a:t>
            </a:r>
            <a:endParaRPr lang="en-IN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10400" y="3830152"/>
            <a:ext cx="1865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eaLnBrk="1" hangingPunct="1">
              <a:buFontTx/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Thread GO Pass </a:t>
            </a:r>
          </a:p>
          <a:p>
            <a:r>
              <a:rPr lang="en-IN" b="1" dirty="0"/>
              <a:t>Actual: M8X1.25-6h</a:t>
            </a:r>
            <a:endParaRPr lang="en-IN" dirty="0"/>
          </a:p>
        </p:txBody>
      </p:sp>
      <p:pic>
        <p:nvPicPr>
          <p:cNvPr id="20" name="Picture 19" descr="530pe00402 b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214942" y="2143115"/>
            <a:ext cx="1590580" cy="119761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1" name="Picture 20" descr="530pe00402 a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414451" y="1943871"/>
            <a:ext cx="1214447" cy="161293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F4CFE8F-1309-7646-D4E1-BEF49855C390}"/>
              </a:ext>
            </a:extLst>
          </p:cNvPr>
          <p:cNvSpPr/>
          <p:nvPr/>
        </p:nvSpPr>
        <p:spPr>
          <a:xfrm>
            <a:off x="7429520" y="2357430"/>
            <a:ext cx="851613" cy="7744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70FF026-41A5-39E5-91A5-B59BD95B5821}"/>
              </a:ext>
            </a:extLst>
          </p:cNvPr>
          <p:cNvSpPr/>
          <p:nvPr/>
        </p:nvSpPr>
        <p:spPr>
          <a:xfrm>
            <a:off x="5643570" y="2357430"/>
            <a:ext cx="707630" cy="826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6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7086600" y="1253894"/>
            <a:ext cx="381000" cy="3048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0798" y="476250"/>
            <a:ext cx="67320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OF ACTUAL CONDITION AND CONTROL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 bwMode="auto">
          <a:xfrm>
            <a:off x="2846504" y="1066800"/>
            <a:ext cx="2944696" cy="3517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numCol="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US" alt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Flow</a:t>
            </a:r>
            <a:endParaRPr lang="en-IN" alt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1189363"/>
            <a:ext cx="12192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Possible defect occurrence area.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501" y="1905000"/>
            <a:ext cx="1341850" cy="7799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r>
              <a:rPr lang="en-US" sz="1400" b="0" i="0" u="none" strike="noStrike" dirty="0">
                <a:effectLst/>
                <a:latin typeface="Baskerville Old Face" panose="02020602080505020303" pitchFamily="18" charset="0"/>
              </a:rPr>
              <a:t>Raw Material Inward</a:t>
            </a:r>
            <a:r>
              <a:rPr lang="en-US" sz="1400" dirty="0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619867" y="1999787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Sheet Sharing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703123" y="1981200"/>
            <a:ext cx="1240478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Two side chamfer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249132" y="1999787"/>
            <a:ext cx="129600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First forming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371600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6" name="Right Arrow 25"/>
          <p:cNvSpPr/>
          <p:nvPr/>
        </p:nvSpPr>
        <p:spPr>
          <a:xfrm>
            <a:off x="2937259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ight Arrow 26"/>
          <p:cNvSpPr/>
          <p:nvPr/>
        </p:nvSpPr>
        <p:spPr>
          <a:xfrm>
            <a:off x="5931027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ight Arrow 28"/>
          <p:cNvSpPr/>
          <p:nvPr/>
        </p:nvSpPr>
        <p:spPr>
          <a:xfrm>
            <a:off x="7543800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7800764" y="1981200"/>
            <a:ext cx="1296000" cy="58003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U forming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161725" y="1983191"/>
            <a:ext cx="124457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Blanking 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4483227" y="21093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ounded Rectangle 43">
            <a:extLst>
              <a:ext uri="{FF2B5EF4-FFF2-40B4-BE49-F238E27FC236}">
                <a16:creationId xmlns:a16="http://schemas.microsoft.com/office/drawing/2014/main" id="{1AB5DD1A-CC13-38FE-C9CB-92D10A0FAA7A}"/>
              </a:ext>
            </a:extLst>
          </p:cNvPr>
          <p:cNvSpPr/>
          <p:nvPr/>
        </p:nvSpPr>
        <p:spPr>
          <a:xfrm>
            <a:off x="5463791" y="3077570"/>
            <a:ext cx="1240478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Piercing Second Hole </a:t>
            </a:r>
          </a:p>
        </p:txBody>
      </p:sp>
      <p:sp>
        <p:nvSpPr>
          <p:cNvPr id="21" name="Rounded Rectangle 49">
            <a:extLst>
              <a:ext uri="{FF2B5EF4-FFF2-40B4-BE49-F238E27FC236}">
                <a16:creationId xmlns:a16="http://schemas.microsoft.com/office/drawing/2014/main" id="{08E9A792-34BB-E875-F5AA-F61F10A6725A}"/>
              </a:ext>
            </a:extLst>
          </p:cNvPr>
          <p:cNvSpPr/>
          <p:nvPr/>
        </p:nvSpPr>
        <p:spPr>
          <a:xfrm>
            <a:off x="7009800" y="3096157"/>
            <a:ext cx="129600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Piercing first Hole </a:t>
            </a:r>
          </a:p>
        </p:txBody>
      </p:sp>
      <p:sp>
        <p:nvSpPr>
          <p:cNvPr id="23" name="Rounded Rectangle 63">
            <a:extLst>
              <a:ext uri="{FF2B5EF4-FFF2-40B4-BE49-F238E27FC236}">
                <a16:creationId xmlns:a16="http://schemas.microsoft.com/office/drawing/2014/main" id="{8155479E-3745-D3A6-698B-806BA0CEABF3}"/>
              </a:ext>
            </a:extLst>
          </p:cNvPr>
          <p:cNvSpPr/>
          <p:nvPr/>
        </p:nvSpPr>
        <p:spPr>
          <a:xfrm>
            <a:off x="3922393" y="3079561"/>
            <a:ext cx="124457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Extrusion Chamfer </a:t>
            </a:r>
          </a:p>
        </p:txBody>
      </p:sp>
      <p:sp>
        <p:nvSpPr>
          <p:cNvPr id="25" name="Right Arrow 1">
            <a:extLst>
              <a:ext uri="{FF2B5EF4-FFF2-40B4-BE49-F238E27FC236}">
                <a16:creationId xmlns:a16="http://schemas.microsoft.com/office/drawing/2014/main" id="{4B820541-5B70-E1F6-74A8-9F283CEA978B}"/>
              </a:ext>
            </a:extLst>
          </p:cNvPr>
          <p:cNvSpPr/>
          <p:nvPr/>
        </p:nvSpPr>
        <p:spPr>
          <a:xfrm rot="10800000">
            <a:off x="3620686" y="3198173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F2808338-E271-D801-030F-C52A07AA42B9}"/>
              </a:ext>
            </a:extLst>
          </p:cNvPr>
          <p:cNvSpPr/>
          <p:nvPr/>
        </p:nvSpPr>
        <p:spPr>
          <a:xfrm>
            <a:off x="2345566" y="3071466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Chamfer</a:t>
            </a:r>
          </a:p>
        </p:txBody>
      </p:sp>
      <p:sp>
        <p:nvSpPr>
          <p:cNvPr id="31" name="Right Arrow 1">
            <a:extLst>
              <a:ext uri="{FF2B5EF4-FFF2-40B4-BE49-F238E27FC236}">
                <a16:creationId xmlns:a16="http://schemas.microsoft.com/office/drawing/2014/main" id="{813CD085-2DD6-BB3E-F602-E2FE572DE4F5}"/>
              </a:ext>
            </a:extLst>
          </p:cNvPr>
          <p:cNvSpPr/>
          <p:nvPr/>
        </p:nvSpPr>
        <p:spPr>
          <a:xfrm rot="5400000">
            <a:off x="8032813" y="2649989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3" name="Right Arrow 1">
            <a:extLst>
              <a:ext uri="{FF2B5EF4-FFF2-40B4-BE49-F238E27FC236}">
                <a16:creationId xmlns:a16="http://schemas.microsoft.com/office/drawing/2014/main" id="{F92FF66C-5E5A-EFA7-958E-889162A3AC4E}"/>
              </a:ext>
            </a:extLst>
          </p:cNvPr>
          <p:cNvSpPr/>
          <p:nvPr/>
        </p:nvSpPr>
        <p:spPr>
          <a:xfrm rot="10800000">
            <a:off x="6736813" y="3219616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Right Arrow 1">
            <a:extLst>
              <a:ext uri="{FF2B5EF4-FFF2-40B4-BE49-F238E27FC236}">
                <a16:creationId xmlns:a16="http://schemas.microsoft.com/office/drawing/2014/main" id="{575F4401-98F5-A8DC-6F02-A79FB1D47AB1}"/>
              </a:ext>
            </a:extLst>
          </p:cNvPr>
          <p:cNvSpPr/>
          <p:nvPr/>
        </p:nvSpPr>
        <p:spPr>
          <a:xfrm rot="10800000">
            <a:off x="5187035" y="3235485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7">
            <a:extLst>
              <a:ext uri="{FF2B5EF4-FFF2-40B4-BE49-F238E27FC236}">
                <a16:creationId xmlns:a16="http://schemas.microsoft.com/office/drawing/2014/main" id="{856C5182-1D93-1276-BE4B-6BE58D42CC46}"/>
              </a:ext>
            </a:extLst>
          </p:cNvPr>
          <p:cNvSpPr/>
          <p:nvPr/>
        </p:nvSpPr>
        <p:spPr>
          <a:xfrm>
            <a:off x="710178" y="3117599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Tapping</a:t>
            </a:r>
          </a:p>
        </p:txBody>
      </p:sp>
      <p:sp>
        <p:nvSpPr>
          <p:cNvPr id="36" name="Right Arrow 1">
            <a:extLst>
              <a:ext uri="{FF2B5EF4-FFF2-40B4-BE49-F238E27FC236}">
                <a16:creationId xmlns:a16="http://schemas.microsoft.com/office/drawing/2014/main" id="{0B74F8EB-DB74-4DDE-3549-92CBC402227A}"/>
              </a:ext>
            </a:extLst>
          </p:cNvPr>
          <p:cNvSpPr/>
          <p:nvPr/>
        </p:nvSpPr>
        <p:spPr>
          <a:xfrm rot="10800000">
            <a:off x="2032328" y="3235486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2" name="Rounded Rectangle 63">
            <a:extLst>
              <a:ext uri="{FF2B5EF4-FFF2-40B4-BE49-F238E27FC236}">
                <a16:creationId xmlns:a16="http://schemas.microsoft.com/office/drawing/2014/main" id="{C74A8D84-66E2-49B9-1151-89E7DB973777}"/>
              </a:ext>
            </a:extLst>
          </p:cNvPr>
          <p:cNvSpPr/>
          <p:nvPr/>
        </p:nvSpPr>
        <p:spPr>
          <a:xfrm>
            <a:off x="4089430" y="4222561"/>
            <a:ext cx="1244570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IN" sz="1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Packaging / Storing</a:t>
            </a:r>
          </a:p>
        </p:txBody>
      </p:sp>
      <p:sp>
        <p:nvSpPr>
          <p:cNvPr id="43" name="Rounded Rectangle 37">
            <a:extLst>
              <a:ext uri="{FF2B5EF4-FFF2-40B4-BE49-F238E27FC236}">
                <a16:creationId xmlns:a16="http://schemas.microsoft.com/office/drawing/2014/main" id="{03771EF1-7C38-38AB-79A8-83F84D7AB989}"/>
              </a:ext>
            </a:extLst>
          </p:cNvPr>
          <p:cNvSpPr/>
          <p:nvPr/>
        </p:nvSpPr>
        <p:spPr>
          <a:xfrm>
            <a:off x="2454961" y="4260600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Final Inspection</a:t>
            </a:r>
          </a:p>
        </p:txBody>
      </p:sp>
      <p:sp>
        <p:nvSpPr>
          <p:cNvPr id="45" name="Rounded Rectangle 37">
            <a:extLst>
              <a:ext uri="{FF2B5EF4-FFF2-40B4-BE49-F238E27FC236}">
                <a16:creationId xmlns:a16="http://schemas.microsoft.com/office/drawing/2014/main" id="{EEA6BF62-60D8-8891-FCD4-55458CB8797C}"/>
              </a:ext>
            </a:extLst>
          </p:cNvPr>
          <p:cNvSpPr/>
          <p:nvPr/>
        </p:nvSpPr>
        <p:spPr>
          <a:xfrm>
            <a:off x="877215" y="4260599"/>
            <a:ext cx="1302494" cy="5400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/>
            <a:r>
              <a:rPr lang="en-IN" sz="1400" dirty="0">
                <a:solidFill>
                  <a:sysClr val="windowText" lastClr="000000"/>
                </a:solidFill>
              </a:rPr>
              <a:t>Cleaning</a:t>
            </a:r>
          </a:p>
        </p:txBody>
      </p:sp>
      <p:sp>
        <p:nvSpPr>
          <p:cNvPr id="46" name="Right Arrow 1">
            <a:extLst>
              <a:ext uri="{FF2B5EF4-FFF2-40B4-BE49-F238E27FC236}">
                <a16:creationId xmlns:a16="http://schemas.microsoft.com/office/drawing/2014/main" id="{DE0BB0A9-59D9-DCDE-41B1-DD0B3EB6237A}"/>
              </a:ext>
            </a:extLst>
          </p:cNvPr>
          <p:cNvSpPr/>
          <p:nvPr/>
        </p:nvSpPr>
        <p:spPr>
          <a:xfrm>
            <a:off x="2172615" y="4343400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7" name="Right Arrow 25">
            <a:extLst>
              <a:ext uri="{FF2B5EF4-FFF2-40B4-BE49-F238E27FC236}">
                <a16:creationId xmlns:a16="http://schemas.microsoft.com/office/drawing/2014/main" id="{4AA2222B-9F11-DE7B-C489-8E9AA270405F}"/>
              </a:ext>
            </a:extLst>
          </p:cNvPr>
          <p:cNvSpPr/>
          <p:nvPr/>
        </p:nvSpPr>
        <p:spPr>
          <a:xfrm>
            <a:off x="3814474" y="4343400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9" name="Right Arrow 1">
            <a:extLst>
              <a:ext uri="{FF2B5EF4-FFF2-40B4-BE49-F238E27FC236}">
                <a16:creationId xmlns:a16="http://schemas.microsoft.com/office/drawing/2014/main" id="{45F9D6B7-BB16-7643-06D8-600CB1DDE5CC}"/>
              </a:ext>
            </a:extLst>
          </p:cNvPr>
          <p:cNvSpPr/>
          <p:nvPr/>
        </p:nvSpPr>
        <p:spPr>
          <a:xfrm rot="5400000">
            <a:off x="1294071" y="3843281"/>
            <a:ext cx="241173" cy="3359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Rounded Rectangle 39">
            <a:extLst>
              <a:ext uri="{FF2B5EF4-FFF2-40B4-BE49-F238E27FC236}">
                <a16:creationId xmlns:a16="http://schemas.microsoft.com/office/drawing/2014/main" id="{7FA2F111-999B-E530-9A90-BF4B40A400BB}"/>
              </a:ext>
            </a:extLst>
          </p:cNvPr>
          <p:cNvSpPr/>
          <p:nvPr/>
        </p:nvSpPr>
        <p:spPr>
          <a:xfrm>
            <a:off x="702080" y="3124200"/>
            <a:ext cx="1280313" cy="5400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39" name="Rounded Rectangle 39">
            <a:extLst>
              <a:ext uri="{FF2B5EF4-FFF2-40B4-BE49-F238E27FC236}">
                <a16:creationId xmlns:a16="http://schemas.microsoft.com/office/drawing/2014/main" id="{93DF1460-0935-9608-5866-2E61193316B0}"/>
              </a:ext>
            </a:extLst>
          </p:cNvPr>
          <p:cNvSpPr/>
          <p:nvPr/>
        </p:nvSpPr>
        <p:spPr>
          <a:xfrm>
            <a:off x="2492502" y="4260600"/>
            <a:ext cx="1280313" cy="5400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500694" y="3071810"/>
            <a:ext cx="1143008" cy="571504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 txBox="1">
            <a:spLocks/>
          </p:cNvSpPr>
          <p:nvPr/>
        </p:nvSpPr>
        <p:spPr bwMode="auto">
          <a:xfrm>
            <a:off x="93663" y="503336"/>
            <a:ext cx="4431021" cy="307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UNDERSTANDING OF ACTUAL CONDITION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7150" y="1074738"/>
            <a:ext cx="5886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●</a:t>
            </a:r>
            <a:r>
              <a:rPr lang="en-US" altLang="ja-JP" sz="1400" b="1" dirty="0">
                <a:latin typeface="Verdana" pitchFamily="34" charset="0"/>
                <a:ea typeface="HGP創英角ｺﾞｼｯｸUB"/>
                <a:cs typeface="Verdana" pitchFamily="34" charset="0"/>
              </a:rPr>
              <a:t> Understanding the actual cause – </a:t>
            </a:r>
            <a:r>
              <a:rPr lang="en-US" altLang="ja-JP" sz="1400" b="1" dirty="0">
                <a:latin typeface="Verdana" pitchFamily="34" charset="0"/>
                <a:cs typeface="Verdana" pitchFamily="34" charset="0"/>
              </a:rPr>
              <a:t>(Factor analysis)</a:t>
            </a:r>
            <a:endParaRPr lang="en-US" altLang="en-US" sz="1400" b="1" dirty="0"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0075" y="3870306"/>
            <a:ext cx="6559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80025" y="1953904"/>
            <a:ext cx="822325" cy="1916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17738" y="1948194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70748" y="3869995"/>
            <a:ext cx="923925" cy="2038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20875" y="3881438"/>
            <a:ext cx="822325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0"/>
          <p:cNvSpPr txBox="1">
            <a:spLocks noChangeArrowheads="1"/>
          </p:cNvSpPr>
          <p:nvPr/>
        </p:nvSpPr>
        <p:spPr bwMode="auto">
          <a:xfrm>
            <a:off x="1804647" y="1594622"/>
            <a:ext cx="697421" cy="30777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Man</a:t>
            </a:r>
            <a:endParaRPr lang="en-IN" altLang="en-US" dirty="0"/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710252" y="5965052"/>
            <a:ext cx="931863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Method</a:t>
            </a:r>
            <a:endParaRPr lang="en-IN" altLang="en-US" dirty="0"/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4343400" y="5958627"/>
            <a:ext cx="1006475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altLang="en-US" dirty="0"/>
              <a:t>Material</a:t>
            </a:r>
            <a:endParaRPr lang="en-IN" altLang="en-US" dirty="0"/>
          </a:p>
        </p:txBody>
      </p:sp>
      <p:sp>
        <p:nvSpPr>
          <p:cNvPr id="7184" name="TextBox 65"/>
          <p:cNvSpPr txBox="1">
            <a:spLocks noChangeArrowheads="1"/>
          </p:cNvSpPr>
          <p:nvPr/>
        </p:nvSpPr>
        <p:spPr bwMode="auto">
          <a:xfrm>
            <a:off x="4612384" y="1648615"/>
            <a:ext cx="1174750" cy="3079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rgbClr val="9B2D2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Machine</a:t>
            </a:r>
            <a:endParaRPr lang="en-IN" altLang="en-US" sz="1400" b="1" dirty="0">
              <a:solidFill>
                <a:srgbClr val="9B2D2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944914" y="5536287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536439" y="3636383"/>
            <a:ext cx="137967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X 1.25 – 6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Thread GO Tight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216813" y="2972835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859280" y="5105400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409476" y="4659854"/>
            <a:ext cx="40957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46508" y="2807596"/>
            <a:ext cx="324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511187" y="2345940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>
            <a:extLst>
              <a:ext uri="{FF2B5EF4-FFF2-40B4-BE49-F238E27FC236}">
                <a16:creationId xmlns:a16="http://schemas.microsoft.com/office/drawing/2014/main" id="{38FA137B-DD25-CD5B-F6D8-74CA01B1B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789" y="1981200"/>
            <a:ext cx="154840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Minor Dia. of Extrusion Hole 6.70mm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CC1A64F9-6A34-156B-A488-E27EE7D7B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650" y="2861102"/>
            <a:ext cx="154840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Tapping Fixture Part Mounting plate Thickness is 17.00mm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8902DC-5B57-64C6-C4B6-C6C0A8086D49}"/>
              </a:ext>
            </a:extLst>
          </p:cNvPr>
          <p:cNvCxnSpPr/>
          <p:nvPr/>
        </p:nvCxnSpPr>
        <p:spPr>
          <a:xfrm flipH="1" flipV="1">
            <a:off x="5673488" y="2972835"/>
            <a:ext cx="360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id="{435EB0AC-247A-245B-FF2E-37D3AC161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19" y="2615852"/>
            <a:ext cx="208180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Operator not aware about threaded &amp; its Tightness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DB4FAC-8F27-3774-5A68-2196B3EF1E18}"/>
              </a:ext>
            </a:extLst>
          </p:cNvPr>
          <p:cNvCxnSpPr/>
          <p:nvPr/>
        </p:nvCxnSpPr>
        <p:spPr>
          <a:xfrm>
            <a:off x="1995081" y="4455062"/>
            <a:ext cx="40798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>
            <a:extLst>
              <a:ext uri="{FF2B5EF4-FFF2-40B4-BE49-F238E27FC236}">
                <a16:creationId xmlns:a16="http://schemas.microsoft.com/office/drawing/2014/main" id="{60F69941-310B-BCF8-3967-F782E283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4308902"/>
            <a:ext cx="187225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For material storing &amp; movement used gunny bag Press shop to tapping stage 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C030602D-E1C4-67D0-436D-0DED870C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9" y="5105400"/>
            <a:ext cx="1750127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Material Not identified by tagging  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B9A784CD-05BC-D757-FE18-D443745B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356" y="2510009"/>
            <a:ext cx="1752152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First Piercing Hole Dia. 8.15mm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83E35A-39B3-B4BA-128F-66753F2D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984" y="5357826"/>
            <a:ext cx="2081804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Cleaning , Burr Removing is doing</a:t>
            </a:r>
            <a:r>
              <a:rPr lang="en-US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 above used to go</a:t>
            </a:r>
            <a:r>
              <a:rPr lang="mr-IN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 </a:t>
            </a:r>
            <a:endParaRPr lang="en-IN" altLang="en-US" sz="1100" dirty="0"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</p:txBody>
      </p:sp>
      <p:pic>
        <p:nvPicPr>
          <p:cNvPr id="41" name="Picture 40" descr="530pe00402 b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447351" y="2196724"/>
            <a:ext cx="1590580" cy="1197613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274EF99A-A5C8-146A-25E8-79DFC9457F92}"/>
              </a:ext>
            </a:extLst>
          </p:cNvPr>
          <p:cNvSpPr/>
          <p:nvPr/>
        </p:nvSpPr>
        <p:spPr>
          <a:xfrm flipV="1">
            <a:off x="8072462" y="2071678"/>
            <a:ext cx="514179" cy="65715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83E35A-39B3-B4BA-128F-66753F2D4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187" y="4455062"/>
            <a:ext cx="2081804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100" dirty="0"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Material as per grade standard </a:t>
            </a:r>
            <a:endParaRPr lang="en-IN" altLang="en-US" sz="1100" dirty="0"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1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347062"/>
              </p:ext>
            </p:extLst>
          </p:nvPr>
        </p:nvGraphicFramePr>
        <p:xfrm>
          <a:off x="33256" y="1091556"/>
          <a:ext cx="9034544" cy="53704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51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7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4M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PROBABLE CAUSES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FACTS VERIFICATION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entury Gothic" pitchFamily="34" charset="0"/>
                        </a:rPr>
                        <a:t>Jud.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3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Operator not aware about threaded &amp; its Tightness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Verify the operators’ awareness about threaded and its Tightness of part, out of 03 operator 01 operator not aware about it</a:t>
                      </a:r>
                      <a:r>
                        <a:rPr lang="en-GB" sz="1300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Tightness of M8 thread .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169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MACHINE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First</a:t>
                      </a:r>
                      <a:r>
                        <a:rPr lang="en-IN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Piercing Hole Dia.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First Piercing Hole Dia. observe 8.15mm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Minor Dia. of Extrusion Hole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Minor Dia. of Extrusion Hole observed 6.70mm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044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Tapping Fixture Part Mounting plate Thickness is 17.00mm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Tapping Fixture Part Mounting plate Thickness observe  17.00mm</a:t>
                      </a:r>
                    </a:p>
                    <a:p>
                      <a:pPr algn="l" eaLnBrk="1" hangingPunct="1"/>
                      <a:endParaRPr lang="en-IN" alt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1">
                <a:tc rowSpan="3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METHOD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For material storing &amp; movement in bins from Press shop to tapping stage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400" dirty="0">
                          <a:solidFill>
                            <a:schemeClr val="tx1"/>
                          </a:solidFill>
                          <a:latin typeface="+mj-lt"/>
                        </a:rPr>
                        <a:t>M</a:t>
                      </a:r>
                      <a:r>
                        <a:rPr lang="en-IN" alt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aterial storing &amp; movement in bins from Press shop to tapping stage .</a:t>
                      </a:r>
                      <a:endParaRPr lang="en-GB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1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3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Material Not identified by tagging  </a:t>
                      </a: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Material identified by tagging 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1">
                <a:tc vMerge="1"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Cleaning , Burr Removing is doing</a:t>
                      </a:r>
                      <a:r>
                        <a:rPr lang="en-US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above used to go</a:t>
                      </a:r>
                      <a:r>
                        <a:rPr lang="mr-IN" altLang="en-US" sz="14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IN" altLang="en-US" sz="14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For Loose Burr Removing process to be need more Straighten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  <a:sym typeface="Wingdings 3"/>
                        </a:rPr>
                        <a:t>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755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 per Standard</a:t>
                      </a:r>
                      <a:r>
                        <a:rPr lang="en-GB" altLang="en-US" sz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grade </a:t>
                      </a:r>
                      <a:endParaRPr lang="en-IN" altLang="en-US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 per Standard</a:t>
                      </a:r>
                      <a:r>
                        <a:rPr lang="en-GB" altLang="en-US" sz="1200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grade </a:t>
                      </a:r>
                      <a:endParaRPr lang="en-IN" altLang="en-US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6" marR="91436" marT="45704" marB="45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 bwMode="auto">
          <a:xfrm>
            <a:off x="93663" y="476250"/>
            <a:ext cx="2377440" cy="3651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1400" b="1" dirty="0">
                <a:solidFill>
                  <a:schemeClr val="bg1"/>
                </a:solidFill>
                <a:latin typeface="Verdana" pitchFamily="34" charset="0"/>
              </a:rPr>
              <a:t>FACTS VERIFICATION</a:t>
            </a:r>
          </a:p>
        </p:txBody>
      </p:sp>
    </p:spTree>
    <p:extLst>
      <p:ext uri="{BB962C8B-B14F-4D97-AF65-F5344CB8AC3E}">
        <p14:creationId xmlns:p14="http://schemas.microsoft.com/office/powerpoint/2010/main" val="1025941380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-2580" y="354023"/>
            <a:ext cx="9146580" cy="6365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  <a:t>ROOT CAUSE ESTABLISHMENT </a:t>
            </a:r>
            <a:br>
              <a:rPr lang="en-US" altLang="ja-JP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en-US" altLang="ja-JP" sz="1400" b="1" dirty="0">
                <a:latin typeface="Arial" pitchFamily="34" charset="0"/>
              </a:rPr>
              <a:t>(W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HY-WHY ANALYSIS)</a:t>
            </a:r>
            <a:endParaRPr lang="en-US" altLang="ja-JP" sz="1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24916"/>
              </p:ext>
            </p:extLst>
          </p:nvPr>
        </p:nvGraphicFramePr>
        <p:xfrm>
          <a:off x="71406" y="1489710"/>
          <a:ext cx="8920194" cy="3393640"/>
        </p:xfrm>
        <a:graphic>
          <a:graphicData uri="http://schemas.openxmlformats.org/drawingml/2006/table">
            <a:tbl>
              <a:tblPr/>
              <a:tblGrid>
                <a:gridCol w="371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6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1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 – 1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WHY- 2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 -3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WHY-4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Why-5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Occurrence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1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M8 X 1.25 – 6H Thread GO</a:t>
                      </a:r>
                      <a:r>
                        <a:rPr lang="en-IN" altLang="en-US" sz="1100" baseline="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Tight</a:t>
                      </a:r>
                      <a:endParaRPr lang="en-IN" altLang="en-US" sz="11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Thread Plug Gauge not easily pass (Tight)</a:t>
                      </a:r>
                      <a:r>
                        <a:rPr lang="en-IN" altLang="en-US" sz="1100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IN" altLang="en-US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As First Piercing Hole</a:t>
                      </a:r>
                      <a:r>
                        <a:rPr lang="en-GB" sz="1100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and Extrusion Hole Dia. 8.15, 6.70 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mm both at lower tolerance side </a:t>
                      </a:r>
                      <a:r>
                        <a:rPr lang="en-GB" sz="1100" kern="1200" baseline="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respectively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Occurrence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b="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1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M8 X 1.25 – 6H Thread GO</a:t>
                      </a:r>
                      <a:r>
                        <a:rPr lang="en-IN" altLang="en-US" sz="1100" baseline="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Tight</a:t>
                      </a:r>
                      <a:endParaRPr lang="en-IN" altLang="en-US" sz="11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altLang="en-US" sz="11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ja-JP" sz="11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Part incline while tapping operation  due to more clearance in-between part’s gap (as per drawing 19.00 mm)  and the fixture plate thickness was 17.00 mm</a:t>
                      </a: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Tapping Fixture  Part Mounting Plate thickness less that is 17.00 mm only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 </a:t>
                      </a:r>
                      <a:r>
                        <a:rPr lang="en-GB" altLang="ja-JP" sz="110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It is easy to part loading and unloading </a:t>
                      </a:r>
                      <a:endParaRPr lang="en-GB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100" b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Outflow</a:t>
                      </a:r>
                    </a:p>
                  </a:txBody>
                  <a:tcPr marL="0" marR="0" marT="0" marB="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altLang="en-US" sz="11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M8 X 1.25 – 6H Thread GO</a:t>
                      </a:r>
                      <a:r>
                        <a:rPr lang="en-IN" altLang="en-US" sz="1100" baseline="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Tight</a:t>
                      </a:r>
                      <a:endParaRPr lang="en-IN" altLang="en-US" sz="11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IN" altLang="en-US" sz="110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Sample</a:t>
                      </a:r>
                      <a:r>
                        <a:rPr lang="en-IN" altLang="en-US" sz="1100" baseline="0" dirty="0">
                          <a:latin typeface="Calibri Light" panose="020F0302020204030204" pitchFamily="34" charset="0"/>
                          <a:ea typeface="Verdana" pitchFamily="34" charset="0"/>
                          <a:cs typeface="Calibri Light" panose="020F0302020204030204" pitchFamily="34" charset="0"/>
                        </a:rPr>
                        <a:t> inspection 10: 200</a:t>
                      </a:r>
                      <a:endParaRPr lang="en-IN" altLang="en-US" sz="1100" dirty="0"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Verdana" pitchFamily="34" charset="0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100" b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ja-JP" sz="1100" b="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16323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025219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rgbClr val="0000FF"/>
                </a:solidFill>
                <a:latin typeface="Arial" pitchFamily="34" charset="0"/>
                <a:ea typeface="HGP創英角ｺﾞｼｯｸUB" panose="020B0900000000000000" pitchFamily="50" charset="-128"/>
                <a:cs typeface="Arial" pitchFamily="34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506" y="5332996"/>
            <a:ext cx="907253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buFont typeface="Wingdings" pitchFamily="2" charset="2"/>
              <a:buChar char="q"/>
            </a:pPr>
            <a:r>
              <a:rPr kumimoji="1"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As First Piercing Hole and Extrusion Hole Dia. 8.15, 6.70 mm</a:t>
            </a:r>
            <a:r>
              <a:rPr lang="en-GB" sz="1400" dirty="0">
                <a:solidFill>
                  <a:srgbClr val="FF0000"/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 </a:t>
            </a:r>
            <a: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at lower tolerance respectively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kumimoji="1"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en-GB" altLang="ja-JP" sz="1400" dirty="0">
                <a:solidFill>
                  <a:schemeClr val="tx1"/>
                </a:solidFill>
                <a:latin typeface="Calibri Light" panose="020F0302020204030204" pitchFamily="34" charset="0"/>
                <a:ea typeface="HGP創英角ｺﾞｼｯｸUB" panose="020B0900000000000000" pitchFamily="50" charset="-128"/>
                <a:cs typeface="Calibri Light" panose="020F0302020204030204" pitchFamily="34" charset="0"/>
              </a:rPr>
              <a:t>Part incline while tapping operation  due to more in-between part’s gap and the fixture.</a:t>
            </a:r>
            <a:endParaRPr lang="en-GB" sz="1400" dirty="0">
              <a:solidFill>
                <a:srgbClr val="FF0000"/>
              </a:solidFill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400" kern="1200" dirty="0">
                <a:solidFill>
                  <a:schemeClr val="tx1"/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For Loose Burr Removing, Started cleaning operation (SOP made available)</a:t>
            </a:r>
            <a:endParaRPr lang="en-US" sz="1400" kern="1200" dirty="0">
              <a:solidFill>
                <a:srgbClr val="FF0000"/>
              </a:solidFill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IN" altLang="en-US" sz="1400" dirty="0">
                <a:solidFill>
                  <a:schemeClr val="tx1"/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Sample inspection 10: 200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580" y="1029704"/>
            <a:ext cx="6935346" cy="28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buFont typeface="Arial" pitchFamily="34" charset="0"/>
              <a:buNone/>
              <a:defRPr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ja-JP" alt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en-US" altLang="ja-JP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Root cause establishment </a:t>
            </a:r>
            <a:r>
              <a:rPr lang="en-US" altLang="ja-JP" sz="1400" b="1" dirty="0">
                <a:latin typeface="Arial" pitchFamily="34" charset="0"/>
                <a:cs typeface="Arial" pitchFamily="34" charset="0"/>
              </a:rPr>
              <a:t>(Why-Why Analysis)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6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 txBox="1">
            <a:spLocks/>
          </p:cNvSpPr>
          <p:nvPr/>
        </p:nvSpPr>
        <p:spPr>
          <a:xfrm>
            <a:off x="9900" y="456027"/>
            <a:ext cx="3571500" cy="38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eaLnBrk="0" hangingPunct="0">
              <a:defRPr sz="18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ja-JP" sz="2200" b="1" dirty="0">
                <a:latin typeface="+mn-lt"/>
                <a:ea typeface="HGP創英角ｺﾞｼｯｸUB"/>
                <a:cs typeface="HGP創英角ｺﾞｼｯｸUB"/>
              </a:rPr>
              <a:t>COUNTERMEASURES </a:t>
            </a:r>
          </a:p>
        </p:txBody>
      </p:sp>
      <p:graphicFrame>
        <p:nvGraphicFramePr>
          <p:cNvPr id="2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56392"/>
              </p:ext>
            </p:extLst>
          </p:nvPr>
        </p:nvGraphicFramePr>
        <p:xfrm>
          <a:off x="76200" y="1066800"/>
          <a:ext cx="8991600" cy="5610468"/>
        </p:xfrm>
        <a:graphic>
          <a:graphicData uri="http://schemas.openxmlformats.org/drawingml/2006/table">
            <a:tbl>
              <a:tblPr/>
              <a:tblGrid>
                <a:gridCol w="442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6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Cause 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Countermeasure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Tgt. Dt.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ja-JP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Status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dirty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Supplier 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u="none" dirty="0"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&lt;Occurrence &gt;</a:t>
                      </a:r>
                      <a:endParaRPr lang="en-US" altLang="ja-JP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HGP創英角ｺﾞｼｯｸUB" panose="020B09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As First Piercing Hole keep by 8.25 mm instead of 8.15 mm and Extrusion Hole ( Thread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minor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6.75 mm instead of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6.70mm )</a:t>
                      </a: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endParaRPr lang="en-GB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Tapping Fixture  Part Mounting Plate thickness increases</a:t>
                      </a:r>
                      <a:r>
                        <a:rPr lang="en-GB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by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19.00 mm instead of 17.0 mm to avoided more gap in-</a:t>
                      </a:r>
                      <a:r>
                        <a:rPr lang="en-GB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between parts and fixture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r>
                        <a:rPr kumimoji="1" lang="en-GB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GP創英角ｺﾞｼｯｸUB" panose="020B0900000000000000" pitchFamily="50" charset="-128"/>
                          <a:cs typeface="Times New Roman" pitchFamily="18" charset="0"/>
                        </a:rPr>
                        <a:t>For the Die 8.25 mm after that produce 100000 qty. dia. will reduce by 30-40 micron </a:t>
                      </a:r>
                      <a:r>
                        <a:rPr kumimoji="1" lang="en-GB" sz="1200" u="sng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GP創英角ｺﾞｼｯｸUB" panose="020B0900000000000000" pitchFamily="50" charset="-128"/>
                          <a:cs typeface="Times New Roman" pitchFamily="18" charset="0"/>
                        </a:rPr>
                        <a:t>( It’s a tool life ) then change the tool </a:t>
                      </a: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Char char="v"/>
                      </a:pPr>
                      <a:endParaRPr kumimoji="1" lang="en-GB" sz="1200" u="sng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HGP創英角ｺﾞｼｯｸUB" panose="020B0900000000000000" pitchFamily="50" charset="-128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1" lang="en-GB" sz="12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GP創英角ｺﾞｼｯｸUB" panose="020B0900000000000000" pitchFamily="50" charset="-128"/>
                          <a:cs typeface="Times New Roman" pitchFamily="18" charset="0"/>
                        </a:rPr>
                        <a:t>For the Die 6.76 mm after that produce 100000 qty. dia. will reduce by 30-40 micron </a:t>
                      </a:r>
                      <a:r>
                        <a:rPr kumimoji="1" lang="en-GB" sz="1200" u="sng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HGP創英角ｺﾞｼｯｸUB" panose="020B0900000000000000" pitchFamily="50" charset="-128"/>
                          <a:cs typeface="Times New Roman" pitchFamily="18" charset="0"/>
                        </a:rPr>
                        <a:t>( It’s a tool life ) then change the tool </a:t>
                      </a:r>
                    </a:p>
                    <a:p>
                      <a:pPr marL="285750" indent="-285750" algn="l" rtl="0" latinLnBrk="0">
                        <a:buFont typeface="Wingdings" panose="05000000000000000000" pitchFamily="2" charset="2"/>
                        <a:buNone/>
                      </a:pPr>
                      <a:endParaRPr kumimoji="1" lang="en-GB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HGP創英角ｺﾞｼｯｸUB" panose="020B0900000000000000" pitchFamily="50" charset="-128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kumimoji="1" lang="en-US" sz="12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HGP創英角ｺﾞｼｯｸUB" panose="020B0900000000000000" pitchFamily="50" charset="-128"/>
                        <a:cs typeface="Times New Roman" pitchFamily="18" charset="0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09-11-2024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09-11-2024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09-11-2024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Supplier / ETL End</a:t>
                      </a:r>
                    </a:p>
                  </a:txBody>
                  <a:tcPr marL="36000" marR="36000" marT="36000" marB="36000" vert="vert27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en-US" altLang="ja-JP" sz="14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HGP創英角ｺﾞｼｯｸUB" panose="020B0900000000000000" pitchFamily="50" charset="-128"/>
                          <a:cs typeface="Times New Roman" panose="02020603050405020304" pitchFamily="18" charset="0"/>
                        </a:rPr>
                        <a:t>&lt;Outflow&gt;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GB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One point lesion display at work place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GB" altLang="ja-JP" sz="12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Awareness training given to final inspector for threaded parts inspection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IN" sz="1200" b="0" i="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Sample inspection frequency</a:t>
                      </a:r>
                      <a:r>
                        <a:rPr lang="en-IN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increase by 20 : 200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endParaRPr lang="en-IN" sz="1200" b="0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IN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Started Cleaning Operation process (SOP done)</a:t>
                      </a:r>
                      <a:endParaRPr lang="en-IN" sz="1200" b="0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09-11-2024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09-11-2024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09-11-2024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09-11-2024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HGP創英角ｺﾞｼｯｸUB" panose="020B0900000000000000" pitchFamily="50" charset="-128"/>
                          <a:cs typeface="Calibri Light" panose="020F0302020204030204" pitchFamily="34" charset="0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HGP創英角ｺﾞｼｯｸUB" panose="020B0900000000000000" pitchFamily="50" charset="-128"/>
                        <a:cs typeface="Calibri Light" panose="020F0302020204030204" pitchFamily="34" charset="0"/>
                      </a:endParaRPr>
                    </a:p>
                  </a:txBody>
                  <a:tcPr marL="36000" marR="36000" marT="36000" marB="3600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413657" y="2299329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9D5A74-6D67-9802-B799-41D186D5216B}"/>
              </a:ext>
            </a:extLst>
          </p:cNvPr>
          <p:cNvSpPr/>
          <p:nvPr/>
        </p:nvSpPr>
        <p:spPr>
          <a:xfrm>
            <a:off x="8413657" y="2898362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B35B58-6B20-A0BE-A811-F62CF7341152}"/>
              </a:ext>
            </a:extLst>
          </p:cNvPr>
          <p:cNvSpPr/>
          <p:nvPr/>
        </p:nvSpPr>
        <p:spPr>
          <a:xfrm>
            <a:off x="8374111" y="4792810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DBB7F3-F721-1CB5-30B2-4E81C27E6F38}"/>
              </a:ext>
            </a:extLst>
          </p:cNvPr>
          <p:cNvSpPr/>
          <p:nvPr/>
        </p:nvSpPr>
        <p:spPr>
          <a:xfrm>
            <a:off x="8374111" y="4235144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86782EE-1C96-FECC-DA74-4D468016F3A1}"/>
              </a:ext>
            </a:extLst>
          </p:cNvPr>
          <p:cNvSpPr/>
          <p:nvPr/>
        </p:nvSpPr>
        <p:spPr>
          <a:xfrm>
            <a:off x="8413657" y="1695163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EFB087-A76F-ED9F-9868-8ADEF770B891}"/>
              </a:ext>
            </a:extLst>
          </p:cNvPr>
          <p:cNvSpPr/>
          <p:nvPr/>
        </p:nvSpPr>
        <p:spPr>
          <a:xfrm>
            <a:off x="8374111" y="5343293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F3C6C9-8AF4-5A61-0E44-65BB741535FA}"/>
              </a:ext>
            </a:extLst>
          </p:cNvPr>
          <p:cNvSpPr/>
          <p:nvPr/>
        </p:nvSpPr>
        <p:spPr>
          <a:xfrm>
            <a:off x="8374111" y="5990959"/>
            <a:ext cx="180000" cy="1800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11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48239"/>
              </p:ext>
            </p:extLst>
          </p:nvPr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6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First Piercing Hole is 8.15mm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8.10~8.15 mm</a:t>
                      </a:r>
                      <a:endParaRPr lang="en-IN" sz="16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4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Size of First Piercing Hole maintain at 8.30 mm.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8.25~8.30 mm</a:t>
                      </a:r>
                      <a:endParaRPr lang="en-IN" sz="14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18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36809" y="1474414"/>
            <a:ext cx="758640" cy="2781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BEFORE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20059" y="1461203"/>
            <a:ext cx="647139" cy="27818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Piercing 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943601" y="1018401"/>
            <a:ext cx="2971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 09.11.2024 (Implemented) 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pic>
        <p:nvPicPr>
          <p:cNvPr id="13" name="Picture 12" descr="530pe00402 First Piercing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859" y="5235562"/>
            <a:ext cx="2143140" cy="9297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530PE00402aaa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75" y="5013176"/>
            <a:ext cx="1302726" cy="1152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05000"/>
            <a:ext cx="4164066" cy="2908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722" y="1905000"/>
            <a:ext cx="4089742" cy="290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519894"/>
              </p:ext>
            </p:extLst>
          </p:nvPr>
        </p:nvGraphicFramePr>
        <p:xfrm>
          <a:off x="152400" y="1447801"/>
          <a:ext cx="8839200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9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 </a:t>
                      </a:r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180"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latin typeface="+mj-lt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950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4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First Extrusion Piercing Hole is 6.70 mm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6.70~6.75 mm</a:t>
                      </a:r>
                      <a:endParaRPr lang="en-IN" sz="14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6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4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Size of Extrusion Piercing Hole maintain at 6.76mm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6.75~6.80 mm</a:t>
                      </a:r>
                      <a:endParaRPr lang="en-IN" sz="1400" b="0" kern="1200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751" marB="4575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3127" y="457200"/>
            <a:ext cx="2812473" cy="3923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Countermeasure taken</a:t>
            </a:r>
            <a:endParaRPr lang="en-IN" sz="2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3824" y="1474414"/>
            <a:ext cx="1864613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latin typeface="Calibri" panose="020F0502020204030204" pitchFamily="34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AT TAPPING STAGE BEFORE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08549" y="1461203"/>
            <a:ext cx="2270173" cy="26161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 pitchFamily="34" charset="0"/>
                <a:ea typeface="Microsoft YaHei UI" panose="020B0503020204020204" pitchFamily="34" charset="-122"/>
              </a:rPr>
              <a:t>AT FINAL INSPECTION STAGE AFTER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15229" y="990601"/>
            <a:ext cx="36629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  <a:latin typeface="Calibri" panose="020F0502020204030204" pitchFamily="34" charset="0"/>
              </a:rPr>
              <a:t>Operation: Piercing-Extrusion</a:t>
            </a:r>
            <a:endParaRPr lang="en-US" alt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152" y="6448110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white"/>
                </a:solidFill>
              </a:rPr>
              <a:t>.</a:t>
            </a:r>
            <a:endParaRPr lang="en-IN" sz="1400" dirty="0">
              <a:solidFill>
                <a:prstClr val="white"/>
              </a:solidFill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E0B90FB8-5551-FEF6-3C57-A36A6E7E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1018401"/>
            <a:ext cx="29716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200" b="1">
                <a:solidFill>
                  <a:srgbClr val="0000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Target date:  09.11.2024 (Implemented) </a:t>
            </a:r>
            <a:endParaRPr lang="en-US" altLang="en-US" b="0" dirty="0">
              <a:solidFill>
                <a:schemeClr val="tx1"/>
              </a:solidFill>
            </a:endParaRPr>
          </a:p>
        </p:txBody>
      </p:sp>
      <p:pic>
        <p:nvPicPr>
          <p:cNvPr id="14" name="Picture 13" descr="530pe00402 extrusion hol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780" y="5303520"/>
            <a:ext cx="1641675" cy="8119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530PE00402aa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27" y="5229200"/>
            <a:ext cx="1256215" cy="875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8" y="1860446"/>
            <a:ext cx="4104456" cy="2973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3" y="1875214"/>
            <a:ext cx="3888431" cy="30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45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1000</Words>
  <Application>Microsoft Office PowerPoint</Application>
  <PresentationFormat>On-screen Show (4:3)</PresentationFormat>
  <Paragraphs>244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HGP創英角ｺﾞｼｯｸUB</vt:lpstr>
      <vt:lpstr>Arial</vt:lpstr>
      <vt:lpstr>Baskerville Old Face</vt:lpstr>
      <vt:lpstr>Calibri</vt:lpstr>
      <vt:lpstr>Calibri Light</vt:lpstr>
      <vt:lpstr>Century Gothic</vt:lpstr>
      <vt:lpstr>GillSans</vt:lpstr>
      <vt:lpstr>Times New Roman</vt:lpstr>
      <vt:lpstr>Verdana</vt:lpstr>
      <vt:lpstr>Wingdings</vt:lpstr>
      <vt:lpstr>Default Design</vt:lpstr>
      <vt:lpstr>Office Theme</vt:lpstr>
      <vt:lpstr> Action plan Dt.: 11th Nov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NITIN WAGADE</cp:lastModifiedBy>
  <cp:revision>835</cp:revision>
  <cp:lastPrinted>2024-10-15T07:22:50Z</cp:lastPrinted>
  <dcterms:created xsi:type="dcterms:W3CDTF">2013-06-15T06:58:35Z</dcterms:created>
  <dcterms:modified xsi:type="dcterms:W3CDTF">2024-11-15T12:53:18Z</dcterms:modified>
</cp:coreProperties>
</file>