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"/>
  </p:notesMasterIdLst>
  <p:sldIdLst>
    <p:sldId id="259" r:id="rId3"/>
  </p:sldIdLst>
  <p:sldSz cx="12192000" cy="6858000"/>
  <p:notesSz cx="9309100" cy="70532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Untitled Section" id="{4F409844-EC94-48F6-A51A-A5F8AB1E6040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15F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941" autoAdjust="0"/>
    <p:restoredTop sz="94660"/>
  </p:normalViewPr>
  <p:slideViewPr>
    <p:cSldViewPr>
      <p:cViewPr varScale="1">
        <p:scale>
          <a:sx n="116" d="100"/>
          <a:sy n="116" d="100"/>
        </p:scale>
        <p:origin x="-732" y="-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F322809-3A5D-46E3-B762-E51341681DA6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5050" y="528638"/>
            <a:ext cx="4699000" cy="2644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910" y="3350300"/>
            <a:ext cx="7447280" cy="3173968"/>
          </a:xfrm>
          <a:prstGeom prst="rect">
            <a:avLst/>
          </a:prstGeom>
        </p:spPr>
        <p:txBody>
          <a:bodyPr vert="horz" lIns="93497" tIns="46749" rIns="93497" bIns="467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24113C6-020E-47F6-9219-A729CC3B4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ogoL.jpg">
            <a:extLst>
              <a:ext uri="{FF2B5EF4-FFF2-40B4-BE49-F238E27FC236}">
                <a16:creationId xmlns:a16="http://schemas.microsoft.com/office/drawing/2014/main" xmlns="" id="{D69811A9-9062-4D55-B3EC-693250B10A6B}"/>
              </a:ext>
            </a:extLst>
          </p:cNvPr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574339" y="93178"/>
            <a:ext cx="1414461" cy="51642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DE3E57E-EC18-4639-83EF-C1FF7B125737}"/>
              </a:ext>
            </a:extLst>
          </p:cNvPr>
          <p:cNvCxnSpPr>
            <a:cxnSpLocks/>
          </p:cNvCxnSpPr>
          <p:nvPr userDrawn="1"/>
        </p:nvCxnSpPr>
        <p:spPr>
          <a:xfrm>
            <a:off x="304800" y="152400"/>
            <a:ext cx="9956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A0D632B-762A-4917-860A-FE6D3769D7E9}"/>
              </a:ext>
            </a:extLst>
          </p:cNvPr>
          <p:cNvCxnSpPr>
            <a:cxnSpLocks/>
          </p:cNvCxnSpPr>
          <p:nvPr userDrawn="1"/>
        </p:nvCxnSpPr>
        <p:spPr>
          <a:xfrm>
            <a:off x="304800" y="703997"/>
            <a:ext cx="9753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D113E41-A2C1-40AA-AE30-FD0C95BE8588}"/>
              </a:ext>
            </a:extLst>
          </p:cNvPr>
          <p:cNvSpPr>
            <a:spLocks/>
          </p:cNvSpPr>
          <p:nvPr userDrawn="1"/>
        </p:nvSpPr>
        <p:spPr>
          <a:xfrm>
            <a:off x="0" y="6492242"/>
            <a:ext cx="12192000" cy="3657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Prepared by M/s Saptagiri Industries.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8620D3B-D0A0-467E-B798-DE8A8EBA6A03}"/>
              </a:ext>
            </a:extLst>
          </p:cNvPr>
          <p:cNvSpPr txBox="1"/>
          <p:nvPr userDrawn="1"/>
        </p:nvSpPr>
        <p:spPr>
          <a:xfrm>
            <a:off x="10058400" y="609601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SAPTAGIRI INDUSTRIES</a:t>
            </a:r>
          </a:p>
        </p:txBody>
      </p:sp>
    </p:spTree>
    <p:extLst>
      <p:ext uri="{BB962C8B-B14F-4D97-AF65-F5344CB8AC3E}">
        <p14:creationId xmlns:p14="http://schemas.microsoft.com/office/powerpoint/2010/main" xmlns="" val="2629671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EEB0A-E845-402E-BB4C-0D961A683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14D9143-0E79-4089-B4EF-D008C7512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47DD0F-F212-4A26-8CEB-FB5C1DFE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DE6E41-4161-4FBC-A85E-C5DFEAF8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AB2CE0-20A5-46B0-B35D-06175CDE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95816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48D904-76E7-4F76-A065-FA0799DAB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D689A6-D4FC-40AA-BC01-DC242F8E8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E54089C-A98A-41A4-9A1B-9EEAA276B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61FA91-6195-429F-9D69-87080656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4D9A74-4DD4-4317-9274-EFC09E56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276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74BB30-3A88-42F2-A214-E4BF9BE02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8A399D4-D8B1-4EA8-A0CD-EC1CD98CE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D7024C-E1DF-4EEC-AA4A-C26F6B118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3EF740-A09B-467E-B3D9-F4381304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6141F0F-65D0-461A-8363-51597024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9381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1D4B1D-489E-497C-B625-6A1C909C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16A172-A72B-44D9-8962-C78DB665E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910C66-F715-4AB3-AAB4-197B34FE4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DC0599-BF4F-4AC7-871E-9DC66F059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45DB434-908E-4625-80FD-CFCED1B45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735E32-650B-406B-9D24-F88AFEDE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24056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9FFF12-E1DA-4BFC-96E2-BD04B37B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9C68804-3A08-4873-A46E-2BE26E761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8F74834-D154-4481-9CE7-415C3E12E6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BA202B7-2D18-44DF-A91A-FFD17F9E7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13EAF61-0068-4CD4-9723-620EB2575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23CB6BE-18B1-4EAB-92E9-F37FF1266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CBE95EA-F08B-4BA5-A2A2-2F3E22E1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C1863ED-20F1-417C-AD78-70502DCF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579276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156081-87C8-4D3D-BFEE-CEAF82E3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9822C35-6AFC-4BEA-AD98-84AEB190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362B79-7044-4DD2-A301-9EB98CFB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AF372A-8A70-478F-B88B-724634283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6878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B809C80-1CEC-4771-B94B-A7C2DD503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ECFB463-7ABB-4CBA-8FBB-C3E0B933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59D46A4-8996-4041-9D2B-CABDCE5C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10119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D43F13-D7BF-41D9-87F3-02E52DC9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FB69E0-9B2B-4B06-86FD-68CA0FE8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181731-2D56-4D06-881E-34920C481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FE242-552A-4BF5-995F-757CF695D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CB9341-5581-4CF9-9D11-032AA5E7B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F28F309-20FA-4B3F-8CCA-BA8DA3E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9691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6CDFD-9AB2-4F83-9011-9DEBF4C71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A55FE17-38AB-4CDC-9305-CD0520FFF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FDCC3B-F9A5-4981-9F8C-442A395C0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F2F30D2-3157-440A-B10F-8C26E8820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8C2B3F-4749-456A-B055-73A97FEB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9C1EB5-2599-4808-AC6A-3C52D79D4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226808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DFFA51-D811-4646-993E-E4697C322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43B43B2-0076-4A3A-8605-0F64CAED7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38FE28-358E-478C-987E-70EDF29E5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40388-32C4-4A0B-99D4-E6075F4F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AEC46C-4EF4-4CCC-BF96-80232260A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523403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C0AD976-A693-4268-B178-ECA8F42EA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D515FCF-BB8D-4851-8FDF-7F96F4257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81B907-845C-4680-B984-ABFC3033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202D77-893A-4033-A1B1-99F1AB01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357202-AC8B-4F0B-BE7A-219D4ECC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6056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13804B-47B6-4217-BF08-AEFB4BD4C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8E389D-E3E1-4934-A946-7C3A92AA8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E232C73-1675-4C39-B6D5-B9DE04C1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BE1440D-50A3-47DA-BF3F-595E1441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30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20924-7DB1-4B42-8461-D9EEFF2A0F2F}" type="datetimeFigureOut">
              <a:rPr lang="en-US" smtClean="0"/>
              <a:pPr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3548C-7A4B-4F46-A777-F427C9212D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3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6D4BEC8-C610-4102-BF60-C83A0DF3F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7E4A58E-7C8A-4C81-9471-12CBBDFDB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F69C76-D72D-4C2B-88A5-A0E8FEE52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F1D4-F634-4AC7-9995-A245789FC397}" type="datetimeFigureOut">
              <a:rPr lang="en-GB" smtClean="0"/>
              <a:pPr/>
              <a:t>17/12/2024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D032C5-FBDE-479A-B9C8-A2F817255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63EEF1-8F72-4427-94C6-089FBC152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0434C-D9D3-481A-8814-E9927751189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226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A0F13A7-4E16-4F59-1311-AB2B9775C8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9066281"/>
              </p:ext>
            </p:extLst>
          </p:nvPr>
        </p:nvGraphicFramePr>
        <p:xfrm>
          <a:off x="119336" y="2852936"/>
          <a:ext cx="11953328" cy="3528392"/>
        </p:xfrm>
        <a:graphic>
          <a:graphicData uri="http://schemas.openxmlformats.org/drawingml/2006/table">
            <a:tbl>
              <a:tblPr/>
              <a:tblGrid>
                <a:gridCol w="800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463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399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1966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61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4383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Part 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Supplier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</a:rPr>
                        <a:t>Defect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Actions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T.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chemeClr val="bg1"/>
                          </a:solidFill>
                          <a:latin typeface="Baskerville Old Face" panose="02020602080505020303" pitchFamily="18" charset="0"/>
                          <a:cs typeface="Arial" pitchFamily="34" charset="0"/>
                        </a:rPr>
                        <a:t>Status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0597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WASHER- YAMAHA (2GS)</a:t>
                      </a:r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S2PL01712B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SAPATGIRI</a:t>
                      </a: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INDUSTRIES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Defect Phenomenon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2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Wrong part received at ETL</a:t>
                      </a:r>
                      <a:endParaRPr lang="en-US" sz="12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1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It’s a similar designed washer ( Other models’ washer ) </a:t>
                      </a:r>
                    </a:p>
                    <a:p>
                      <a:pPr lvl="0"/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2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finish good storage area its too nearer </a:t>
                      </a:r>
                      <a:endParaRPr 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Why 3: 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Store person material place at others washer area </a:t>
                      </a:r>
                    </a:p>
                    <a:p>
                      <a:pPr lvl="0"/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lvl="0"/>
                      <a:endParaRPr lang="en-US" sz="12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sng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Root</a:t>
                      </a:r>
                      <a:r>
                        <a:rPr lang="en-US" sz="1200" b="1" i="0" u="sng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 Cause : </a:t>
                      </a: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Store person material place at others washer area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Containment  action: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material verified at ETL </a:t>
                      </a:r>
                    </a:p>
                    <a:p>
                      <a:pPr marL="171450" marR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100 % storage area which are lying material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0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Inspection side action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:.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1- Plane plug gauge made to verify ID 100%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Cause Side Action</a:t>
                      </a: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: </a:t>
                      </a:r>
                      <a:endParaRPr lang="en-GB" sz="1100" b="1" i="0" u="none" strike="noStrike" kern="1200" baseline="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1- Ensure material store at right place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2- Storage area identified by parts number 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3- Awareness given to all concern workers</a:t>
                      </a:r>
                      <a:endParaRPr lang="en-GB" sz="11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endParaRPr lang="en-US" sz="1100" b="1" i="0" u="none" strike="noStrike" kern="1200" dirty="0">
                        <a:solidFill>
                          <a:schemeClr val="tx1"/>
                        </a:solidFill>
                        <a:effectLst/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Sustenance : </a:t>
                      </a:r>
                      <a:r>
                        <a:rPr lang="en-GB" sz="1100" b="0" i="0" u="none" strike="noStrike" kern="1200" baseline="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1 Storage area verified daily for no excess material store , no mixed , as identified store location,  material should be placing right area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05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05-12-2024</a:t>
                      </a:r>
                    </a:p>
                    <a:p>
                      <a:pPr marL="0" algn="ctr" defTabSz="914400" rtl="0" eaLnBrk="1" fontAlgn="b" latinLnBrk="0" hangingPunct="1"/>
                      <a:endParaRPr lang="en-GB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GB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GB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GB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GB" sz="105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latin typeface="Baskerville Old Face" panose="02020602080505020303" pitchFamily="18" charset="0"/>
                          <a:ea typeface="+mn-ea"/>
                          <a:cs typeface="+mn-cs"/>
                        </a:rPr>
                        <a:t>Completed 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b" latinLnBrk="0" hangingPunct="1"/>
                      <a:endParaRPr lang="en-US" sz="1200" b="0" i="0" u="none" strike="noStrike" kern="1200" dirty="0">
                        <a:solidFill>
                          <a:srgbClr val="000000"/>
                        </a:solidFill>
                        <a:latin typeface="Baskerville Old Face" panose="020206020805050203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C90D5F60-CAF3-CC89-943A-F8B07AB3E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47008612"/>
              </p:ext>
            </p:extLst>
          </p:nvPr>
        </p:nvGraphicFramePr>
        <p:xfrm>
          <a:off x="52991" y="764704"/>
          <a:ext cx="1195332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>
                  <a:extLst>
                    <a:ext uri="{9D8B030D-6E8A-4147-A177-3AD203B41FA5}">
                      <a16:colId xmlns:a16="http://schemas.microsoft.com/office/drawing/2014/main" xmlns="" val="1009105502"/>
                    </a:ext>
                  </a:extLst>
                </a:gridCol>
                <a:gridCol w="5976664">
                  <a:extLst>
                    <a:ext uri="{9D8B030D-6E8A-4147-A177-3AD203B41FA5}">
                      <a16:colId xmlns:a16="http://schemas.microsoft.com/office/drawing/2014/main" xmlns="" val="704510311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227392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B2E824A-95FF-0EF7-8305-D03B4F791FCE}"/>
              </a:ext>
            </a:extLst>
          </p:cNvPr>
          <p:cNvSpPr/>
          <p:nvPr/>
        </p:nvSpPr>
        <p:spPr>
          <a:xfrm>
            <a:off x="361548" y="234596"/>
            <a:ext cx="10126939" cy="38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Action and Implementation </a:t>
            </a:r>
            <a:endParaRPr lang="en-IN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8AE00E5E-5969-BC4A-D061-ADF5708DC90D}"/>
              </a:ext>
            </a:extLst>
          </p:cNvPr>
          <p:cNvSpPr/>
          <p:nvPr/>
        </p:nvSpPr>
        <p:spPr>
          <a:xfrm>
            <a:off x="503989" y="764704"/>
            <a:ext cx="1361271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12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Complaint details: </a:t>
            </a:r>
            <a:endParaRPr lang="en-US" sz="12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E2A7410-FF20-7632-4A14-423EAC3C0B8C}"/>
              </a:ext>
            </a:extLst>
          </p:cNvPr>
          <p:cNvSpPr txBox="1"/>
          <p:nvPr/>
        </p:nvSpPr>
        <p:spPr>
          <a:xfrm>
            <a:off x="119336" y="1185719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Name : </a:t>
            </a:r>
            <a:r>
              <a:rPr lang="en-GB" sz="1100" b="0" i="0" u="none" strike="noStrike" kern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Washer</a:t>
            </a:r>
          </a:p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no :</a:t>
            </a:r>
            <a:r>
              <a:rPr lang="en-IN" sz="1100" b="0" i="0" u="none" strike="noStrike" kern="1200" dirty="0">
                <a:solidFill>
                  <a:srgbClr val="000000"/>
                </a:solidFill>
                <a:latin typeface="Baskerville Old Face" panose="02020602080505020303" pitchFamily="18" charset="0"/>
                <a:ea typeface="+mn-ea"/>
                <a:cs typeface="+mn-cs"/>
              </a:rPr>
              <a:t>S2PL01712B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Defects :</a:t>
            </a:r>
            <a:r>
              <a:rPr lang="en-GB" sz="1100" b="0" i="0" u="none" strike="noStrike" kern="1200" baseline="0" dirty="0">
                <a:solidFill>
                  <a:srgbClr val="FF0000"/>
                </a:solidFill>
                <a:effectLst/>
                <a:latin typeface="Baskerville Old Face" panose="02020602080505020303" pitchFamily="18" charset="0"/>
                <a:ea typeface="+mn-ea"/>
                <a:cs typeface="+mn-cs"/>
              </a:rPr>
              <a:t>Wrong part received at ETL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: 04-12-24</a:t>
            </a:r>
          </a:p>
          <a:p>
            <a:r>
              <a:rPr lang="en-GB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Rejected Lot qty : 1500 </a:t>
            </a:r>
            <a:r>
              <a:rPr lang="en-GB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</a:t>
            </a:r>
            <a:endParaRPr lang="en-GB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4382CB3-91FD-C80D-9AB5-1AEF5CC2F64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 rot="16200000">
            <a:off x="5477368" y="-54541"/>
            <a:ext cx="1922654" cy="363763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4272E5E-F22B-2E64-858C-3CFB68546AB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2353007" y="802609"/>
            <a:ext cx="2212468" cy="19550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70758F3-18C3-AFCD-4AFD-9A0DAD9B35E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8420036" y="799237"/>
            <a:ext cx="2212468" cy="19471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D04AE64-18FD-8D30-E8AA-3FAD26B06937}"/>
              </a:ext>
            </a:extLst>
          </p:cNvPr>
          <p:cNvSpPr txBox="1"/>
          <p:nvPr/>
        </p:nvSpPr>
        <p:spPr>
          <a:xfrm>
            <a:off x="2541650" y="810870"/>
            <a:ext cx="2023825" cy="46166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Parts  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Outer Dia Ø 68.0 mm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2BC6574-91AD-AA8D-8B1A-61AE222EE90D}"/>
              </a:ext>
            </a:extLst>
          </p:cNvPr>
          <p:cNvSpPr txBox="1"/>
          <p:nvPr/>
        </p:nvSpPr>
        <p:spPr>
          <a:xfrm>
            <a:off x="8474437" y="846249"/>
            <a:ext cx="1941144" cy="46166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Parts  </a:t>
            </a:r>
          </a:p>
          <a:p>
            <a:pPr algn="ctr"/>
            <a:r>
              <a:rPr lang="en-US" sz="1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Outer Dia Ø 72.0 mm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B006B2B-27D5-6317-533C-D0CB1B2A512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rightnessContrast bright="18000" contras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0426500" y="4617132"/>
            <a:ext cx="1440160" cy="113696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702F29A-E595-6C45-C353-68352E1B60C8}"/>
              </a:ext>
            </a:extLst>
          </p:cNvPr>
          <p:cNvSpPr/>
          <p:nvPr/>
        </p:nvSpPr>
        <p:spPr>
          <a:xfrm>
            <a:off x="10848528" y="4617132"/>
            <a:ext cx="576064" cy="25202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106AD2B-8987-94B0-00E7-5443B3B938B9}"/>
              </a:ext>
            </a:extLst>
          </p:cNvPr>
          <p:cNvSpPr/>
          <p:nvPr/>
        </p:nvSpPr>
        <p:spPr>
          <a:xfrm>
            <a:off x="10848528" y="5337212"/>
            <a:ext cx="576064" cy="25202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55772271-6D87-73FC-BC3F-193C0241D3F8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bright="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9243005" y="3503016"/>
            <a:ext cx="936424" cy="1368152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C0C74D96-F1B8-DDA7-ED02-D8944A96D132}"/>
              </a:ext>
            </a:extLst>
          </p:cNvPr>
          <p:cNvCxnSpPr/>
          <p:nvPr/>
        </p:nvCxnSpPr>
        <p:spPr>
          <a:xfrm>
            <a:off x="8474437" y="5013176"/>
            <a:ext cx="2374091" cy="32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749AA51D-94E3-8183-3B88-C64DCD2BB1AF}"/>
              </a:ext>
            </a:extLst>
          </p:cNvPr>
          <p:cNvCxnSpPr/>
          <p:nvPr/>
        </p:nvCxnSpPr>
        <p:spPr>
          <a:xfrm>
            <a:off x="7968208" y="4437112"/>
            <a:ext cx="15580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77892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18353</TotalTime>
  <Words>152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Custom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Bracket ABS MTG   Platina B106J B2SU00602O</dc:title>
  <dc:creator>ANGAD</dc:creator>
  <cp:lastModifiedBy>Lenovo</cp:lastModifiedBy>
  <cp:revision>592</cp:revision>
  <cp:lastPrinted>2023-09-12T12:41:54Z</cp:lastPrinted>
  <dcterms:created xsi:type="dcterms:W3CDTF">2020-09-02T08:01:28Z</dcterms:created>
  <dcterms:modified xsi:type="dcterms:W3CDTF">2024-12-17T12:53:19Z</dcterms:modified>
</cp:coreProperties>
</file>