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  <p:sldMasterId id="2147483734" r:id="rId2"/>
  </p:sldMasterIdLst>
  <p:sldIdLst>
    <p:sldId id="374" r:id="rId3"/>
    <p:sldId id="373" r:id="rId4"/>
    <p:sldId id="376" r:id="rId5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FF"/>
    <a:srgbClr val="EBF1DE"/>
    <a:srgbClr val="DDD9C4"/>
    <a:srgbClr val="D7EA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710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492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655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148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125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931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111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452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36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5285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0306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52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1536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3398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8549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242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564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456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561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4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964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596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151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641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690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6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1088D9-39F2-4E23-A03E-D90A53757A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314794" y="584657"/>
            <a:ext cx="11377534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t" hangingPunct="1">
              <a:defRPr/>
            </a:pPr>
            <a:r>
              <a:rPr lang="en-US" b="1" u="sng" dirty="0">
                <a:solidFill>
                  <a:srgbClr val="00206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Part name &amp; Part no</a:t>
            </a:r>
            <a:r>
              <a:rPr lang="en-US" b="1" dirty="0">
                <a:solidFill>
                  <a:srgbClr val="00206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. 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Front Master Cylinder-C101 </a:t>
            </a:r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(B2GQ019030)	</a:t>
            </a:r>
          </a:p>
          <a:p>
            <a:pPr eaLnBrk="1" fontAlgn="t" hangingPunct="1">
              <a:defRPr/>
            </a:pPr>
            <a:r>
              <a:rPr lang="en-US" b="1" u="sng" dirty="0">
                <a:solidFill>
                  <a:srgbClr val="00206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Model- Customer complaint </a:t>
            </a:r>
            <a:r>
              <a:rPr lang="en-US" b="1" dirty="0">
                <a:solidFill>
                  <a:srgbClr val="00206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:</a:t>
            </a:r>
            <a:r>
              <a:rPr lang="en-US" i="0" dirty="0">
                <a:solidFill>
                  <a:srgbClr val="1F497D"/>
                </a:solidFill>
                <a:effectLst/>
                <a:latin typeface="Times New Roman" panose="02020603050405020304" pitchFamily="18" charset="0"/>
              </a:rPr>
              <a:t>Inner pocket dimn. 46+0.2-DR and 28+0.2-DR found not ok (Under size, pocket gauge not passing completely).</a:t>
            </a:r>
            <a:endParaRPr lang="en-US" dirty="0">
              <a:solidFill>
                <a:srgbClr val="00206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 eaLnBrk="1" fontAlgn="ctr" hangingPunct="1">
              <a:defRPr/>
            </a:pPr>
            <a:r>
              <a:rPr lang="en-US" b="1" u="sng" dirty="0">
                <a:solidFill>
                  <a:srgbClr val="00206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Physical Phenomenon</a:t>
            </a:r>
            <a:r>
              <a:rPr lang="en-US" u="sng" dirty="0">
                <a:solidFill>
                  <a:srgbClr val="00206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:</a:t>
            </a:r>
            <a:r>
              <a:rPr lang="en-US" sz="1600" b="0" i="0" u="none" strike="noStrike" kern="12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n-US" sz="1600" b="1" i="0" u="none" strike="noStrike" kern="1200" dirty="0">
                <a:effectLst/>
                <a:latin typeface="Arial Narrow" panose="020B0606020202030204" pitchFamily="34" charset="0"/>
                <a:ea typeface="+mn-ea"/>
                <a:cs typeface="+mn-cs"/>
              </a:rPr>
              <a:t>D</a:t>
            </a:r>
            <a:r>
              <a:rPr lang="en-US" sz="1600" b="1" i="0" dirty="0">
                <a:effectLst/>
                <a:latin typeface="Times New Roman" panose="02020603050405020304" pitchFamily="18" charset="0"/>
              </a:rPr>
              <a:t>imn. 46+0.2-DR and 28+0.2-DR </a:t>
            </a:r>
            <a:r>
              <a:rPr lang="en-US" sz="1600" b="1" i="0" u="none" strike="noStrike" kern="1200" dirty="0">
                <a:effectLst/>
                <a:latin typeface="Arial Narrow" panose="020B0606020202030204" pitchFamily="34" charset="0"/>
                <a:ea typeface="+mn-ea"/>
                <a:cs typeface="+mn-cs"/>
              </a:rPr>
              <a:t>Under size</a:t>
            </a:r>
            <a:endParaRPr lang="en-US" sz="1600" b="1" dirty="0"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14794" y="93315"/>
            <a:ext cx="11377534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ctr"/>
            <a:r>
              <a:rPr lang="en-US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 QSR Issues – Corrective actions             Date:-20.12.2024</a:t>
            </a:r>
          </a:p>
        </p:txBody>
      </p:sp>
      <p:sp>
        <p:nvSpPr>
          <p:cNvPr id="4" name="Rectangle 3"/>
          <p:cNvSpPr/>
          <p:nvPr/>
        </p:nvSpPr>
        <p:spPr>
          <a:xfrm>
            <a:off x="7679498" y="4842456"/>
            <a:ext cx="3795578" cy="373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Drawing Snap</a:t>
            </a:r>
            <a:endParaRPr lang="en-IN" dirty="0"/>
          </a:p>
        </p:txBody>
      </p:sp>
      <p:sp>
        <p:nvSpPr>
          <p:cNvPr id="11" name="Rectangle 10"/>
          <p:cNvSpPr/>
          <p:nvPr/>
        </p:nvSpPr>
        <p:spPr>
          <a:xfrm>
            <a:off x="2207983" y="4842456"/>
            <a:ext cx="3795578" cy="373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Part Snap</a:t>
            </a: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757646" y="2063931"/>
            <a:ext cx="5747657" cy="24950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 12"/>
          <p:cNvSpPr/>
          <p:nvPr/>
        </p:nvSpPr>
        <p:spPr>
          <a:xfrm>
            <a:off x="7370875" y="2033411"/>
            <a:ext cx="4211525" cy="24950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6798EC-6760-D28B-DBF5-83613754B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8575" y="2099025"/>
            <a:ext cx="3497424" cy="232368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8C7195B-24D8-759C-1E76-1B532C294ED7}"/>
              </a:ext>
            </a:extLst>
          </p:cNvPr>
          <p:cNvSpPr/>
          <p:nvPr/>
        </p:nvSpPr>
        <p:spPr>
          <a:xfrm rot="5400000">
            <a:off x="7828384" y="3251719"/>
            <a:ext cx="914400" cy="35456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FF000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D452E5B-2B6E-0E02-B6CB-77D979188827}"/>
              </a:ext>
            </a:extLst>
          </p:cNvPr>
          <p:cNvSpPr/>
          <p:nvPr/>
        </p:nvSpPr>
        <p:spPr>
          <a:xfrm rot="10800000">
            <a:off x="9268408" y="2284445"/>
            <a:ext cx="914400" cy="19749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391BA2-5C14-CBEC-45DA-8F2533C1F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643" y="2284444"/>
            <a:ext cx="5445662" cy="194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018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5DAF4F6-3F4E-DE36-4D1D-84FDFA592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1060" y="996024"/>
            <a:ext cx="1979982" cy="147745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284382"/>
              </p:ext>
            </p:extLst>
          </p:nvPr>
        </p:nvGraphicFramePr>
        <p:xfrm>
          <a:off x="304800" y="2985678"/>
          <a:ext cx="11652737" cy="3474720"/>
        </p:xfrm>
        <a:graphic>
          <a:graphicData uri="http://schemas.openxmlformats.org/drawingml/2006/table">
            <a:tbl>
              <a:tblPr/>
              <a:tblGrid>
                <a:gridCol w="993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6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4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297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326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30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30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4994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Part 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Model 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Vendor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Defect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Actions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T. Date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Status 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2612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Front Master Cylinder-C101 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t"/>
                      <a:endParaRPr lang="en-US" sz="12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t"/>
                      <a:endParaRPr lang="en-US" sz="12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t"/>
                      <a:endParaRPr lang="en-US" sz="12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t"/>
                      <a:endParaRPr lang="en-US" sz="12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t"/>
                      <a:endParaRPr lang="en-US" sz="12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t"/>
                      <a:endParaRPr lang="en-US" sz="12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B2GQ019030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ctr" fontAlgn="t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ctr" fontAlgn="t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ctr" fontAlgn="t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ctr" fontAlgn="t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ctr" fontAlgn="t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ctr" fontAlgn="t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ctr" fontAlgn="t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MCTPL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sng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Customer complaint:-</a:t>
                      </a:r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Inner pocket dimn. 46+0.2-DR and 28+0.2-DR found not ok (Under size, pocket gauge not passing completely, All 4 cavity)-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200" b="1" i="0" u="sng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Physical Phenomenon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– Found go gauge not passing in RFD part _D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imn. 46+0.2-DR and 28+0.2-DR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Under size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  <a:p>
                      <a:pPr eaLnBrk="1" fontAlgn="ctr" hangingPunct="1">
                        <a:defRPr/>
                      </a:pPr>
                      <a:r>
                        <a:rPr lang="en-US" sz="1200" b="1" i="0" u="sng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Why 1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;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.Go gauge Not passing completely.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eaLnBrk="1" fontAlgn="ctr" hangingPunct="1">
                        <a:defRPr/>
                      </a:pPr>
                      <a:r>
                        <a:rPr lang="en-US" sz="1200" b="1" i="0" u="sng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Why 2: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Pocket Dimn found under size by 0.020 to 0.040 mm . </a:t>
                      </a:r>
                    </a:p>
                    <a:p>
                      <a:pPr eaLnBrk="1" fontAlgn="ctr" hangingPunct="1">
                        <a:defRPr/>
                      </a:pPr>
                      <a:r>
                        <a:rPr lang="en-US" sz="1200" b="1" i="0" u="sng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Why 3:  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Casting pocket Dimn. Not ok/Under size.</a:t>
                      </a:r>
                    </a:p>
                    <a:p>
                      <a:pPr marL="0" algn="l" defTabSz="914400" rtl="0" eaLnBrk="1" fontAlgn="ctr" latinLnBrk="0" hangingPunct="1">
                        <a:defRPr/>
                      </a:pPr>
                      <a:r>
                        <a:rPr lang="en-US" sz="1200" b="1" i="0" u="sng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Why 4 : 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Pocket punch wear out during running. due to online correction .</a:t>
                      </a:r>
                    </a:p>
                    <a:p>
                      <a:pPr marL="0" algn="l" defTabSz="914400" rtl="0" eaLnBrk="1" fontAlgn="ctr" latinLnBrk="0" hangingPunct="1">
                        <a:defRPr/>
                      </a:pPr>
                      <a:r>
                        <a:rPr lang="en-US" sz="1200" b="1" i="0" u="sng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Root</a:t>
                      </a:r>
                      <a:r>
                        <a:rPr lang="en-US" sz="1200" b="1" i="0" u="sng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Cause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:1. Pocket punch wear out due to frequent polishing on punch surface.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1" i="0" u="none" strike="noStrike" kern="1200" baseline="0" noProof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Containment Action :-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1.ETL End –  1008 Qty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2.Available stock at Supplier  end 100% verification started for Dimn 28 &amp; 46 (1540 no’s in WIP At MCTPL End) 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3.Awareness given to all concern person with Q alert.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4.100% gauges inspection started at final inspection stage with Dot marking.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Inspection side action Supplier End (MCTPL):- 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1. Provided gauge &amp; 100% inspection started at final inspection stage.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2.This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Dimn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Check by special profile gauge during setup  &amp;  in-process inspection.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Inspection side action ETL End:- 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1.All suspected parts will be segregated.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Cause Side Action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:-1.Tool/punch life monitoring started and Punch life to be fixed (Now Punch life decided is 10400 shots ).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2. New punch to be procured for maintaining min max stock 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1.21.12.2024 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2.21.12.2024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3.20.12.20244.20.12.2024</a:t>
                      </a:r>
                    </a:p>
                    <a:p>
                      <a:pPr marL="0" algn="ctr" defTabSz="914400" rtl="0" eaLnBrk="1" fontAlgn="b" latinLnBrk="0" hangingPunct="1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20.12.2024</a:t>
                      </a:r>
                    </a:p>
                    <a:p>
                      <a:pPr marL="0" algn="ctr" defTabSz="914400" rtl="0" eaLnBrk="1" fontAlgn="b" latinLnBrk="0" hangingPunct="1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21.12.2024 </a:t>
                      </a:r>
                    </a:p>
                    <a:p>
                      <a:pPr marL="0" algn="ctr" defTabSz="914400" rtl="0" eaLnBrk="1" fontAlgn="b" latinLnBrk="0" hangingPunct="1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28.12.2024</a:t>
                      </a:r>
                    </a:p>
                    <a:p>
                      <a:pPr marL="0" algn="ctr" defTabSz="914400" rtl="0" eaLnBrk="1" fontAlgn="b" latinLnBrk="0" hangingPunct="1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31.01.2025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,------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In process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In process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Completed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Completed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Completed</a:t>
                      </a:r>
                    </a:p>
                    <a:p>
                      <a:pPr marL="0" algn="ctr" defTabSz="914400" rtl="0" eaLnBrk="1" fontAlgn="b" latinLnBrk="0" hangingPunct="1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Completed</a:t>
                      </a:r>
                    </a:p>
                    <a:p>
                      <a:pPr marL="0" algn="ctr" defTabSz="914400" rtl="0" eaLnBrk="1" fontAlgn="b" latinLnBrk="0" hangingPunct="1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Completed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In process 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041042" y="537542"/>
            <a:ext cx="1988820" cy="33855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After</a:t>
            </a:r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304800" y="93315"/>
            <a:ext cx="1169831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Corrective Action Details</a:t>
            </a:r>
          </a:p>
        </p:txBody>
      </p:sp>
      <p:sp>
        <p:nvSpPr>
          <p:cNvPr id="3" name="Rectangle 2"/>
          <p:cNvSpPr/>
          <p:nvPr/>
        </p:nvSpPr>
        <p:spPr>
          <a:xfrm>
            <a:off x="344533" y="920170"/>
            <a:ext cx="5423074" cy="19859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67690" y="539769"/>
            <a:ext cx="1698434" cy="33855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Before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027313" y="920170"/>
            <a:ext cx="5885645" cy="23734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318867"/>
              </p:ext>
            </p:extLst>
          </p:nvPr>
        </p:nvGraphicFramePr>
        <p:xfrm>
          <a:off x="344532" y="6474561"/>
          <a:ext cx="2530462" cy="411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0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16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HORIZONTAL DEPLOYMENT </a:t>
                      </a:r>
                      <a:r>
                        <a:rPr lang="en-US" sz="105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 : </a:t>
                      </a:r>
                      <a:r>
                        <a:rPr lang="en-US" sz="105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 TVS FRONT MASTER CYLINDER</a:t>
                      </a:r>
                      <a:endParaRPr lang="en-IN" sz="1050" b="1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98" marB="4579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980138"/>
              </p:ext>
            </p:extLst>
          </p:nvPr>
        </p:nvGraphicFramePr>
        <p:xfrm>
          <a:off x="4185636" y="6485348"/>
          <a:ext cx="4030900" cy="404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0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87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SUSTENANCE</a:t>
                      </a:r>
                      <a:r>
                        <a:rPr lang="en-US" sz="100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sz="105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PREVENTIVE</a:t>
                      </a:r>
                      <a:r>
                        <a:rPr lang="en-US" sz="100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) ACTIONS ;. 1.Die PM plan 2.Check sheet  Layer Audit , 3.Weekly verified punch life data.</a:t>
                      </a:r>
                    </a:p>
                  </a:txBody>
                  <a:tcPr marT="45798" marB="4579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981539"/>
              </p:ext>
            </p:extLst>
          </p:nvPr>
        </p:nvGraphicFramePr>
        <p:xfrm>
          <a:off x="8654188" y="6481125"/>
          <a:ext cx="2872408" cy="411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2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68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SYSTEM</a:t>
                      </a:r>
                      <a:r>
                        <a:rPr lang="en-US" sz="105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 ACTIONS</a:t>
                      </a: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 :-In process Inspection,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 Process Audit &amp; Product Audit.</a:t>
                      </a:r>
                    </a:p>
                  </a:txBody>
                  <a:tcPr marT="45798" marB="4579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2" name="Rectangle 31"/>
          <p:cNvSpPr/>
          <p:nvPr/>
        </p:nvSpPr>
        <p:spPr>
          <a:xfrm>
            <a:off x="2084204" y="2452806"/>
            <a:ext cx="1581579" cy="3589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100" dirty="0">
                <a:solidFill>
                  <a:srgbClr val="FF0000"/>
                </a:solidFill>
                <a:latin typeface="Arial Narrow" panose="020B0606020202030204" pitchFamily="34" charset="0"/>
              </a:rPr>
              <a:t>Punch  Wear out   By 0.020 mm to 0.040 mm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027313" y="2517548"/>
            <a:ext cx="1860951" cy="4431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en-US" sz="1200" dirty="0">
                <a:solidFill>
                  <a:srgbClr val="00B050"/>
                </a:solidFill>
                <a:latin typeface="Arial Narrow" panose="020B0606020202030204" pitchFamily="34" charset="0"/>
              </a:rPr>
              <a:t>100 % Go </a:t>
            </a:r>
            <a:r>
              <a:rPr lang="en-US" sz="120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gauge passing completely</a:t>
            </a:r>
            <a:endParaRPr lang="en-IN" sz="1100" dirty="0">
              <a:solidFill>
                <a:srgbClr val="00B05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118161" y="996024"/>
            <a:ext cx="1305068" cy="61173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DD6264-FDAC-43CA-71BC-A523E646F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102325" y="511954"/>
            <a:ext cx="1422950" cy="2362654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70ECAF67-3890-7FEA-EF65-22839DE73681}"/>
              </a:ext>
            </a:extLst>
          </p:cNvPr>
          <p:cNvSpPr/>
          <p:nvPr/>
        </p:nvSpPr>
        <p:spPr>
          <a:xfrm>
            <a:off x="839754" y="1377122"/>
            <a:ext cx="1847461" cy="30238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0D5264-6147-A313-2E4A-13F07622278E}"/>
              </a:ext>
            </a:extLst>
          </p:cNvPr>
          <p:cNvSpPr/>
          <p:nvPr/>
        </p:nvSpPr>
        <p:spPr>
          <a:xfrm>
            <a:off x="266376" y="2437434"/>
            <a:ext cx="1720790" cy="4687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100" dirty="0">
                <a:solidFill>
                  <a:srgbClr val="FF0000"/>
                </a:solidFill>
                <a:latin typeface="Arial Narrow" panose="020B0606020202030204" pitchFamily="34" charset="0"/>
              </a:rPr>
              <a:t>Go </a:t>
            </a:r>
            <a:r>
              <a:rPr lang="en-US" sz="11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gauge not passing completely. </a:t>
            </a:r>
            <a:endParaRPr lang="en-US" sz="11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9B22B73-A2DF-07BF-EEE7-70EED5A0E977}"/>
              </a:ext>
            </a:extLst>
          </p:cNvPr>
          <p:cNvSpPr/>
          <p:nvPr/>
        </p:nvSpPr>
        <p:spPr>
          <a:xfrm>
            <a:off x="8092074" y="2483841"/>
            <a:ext cx="2669683" cy="2591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100" dirty="0">
                <a:solidFill>
                  <a:srgbClr val="00B050"/>
                </a:solidFill>
                <a:latin typeface="Arial Narrow" panose="020B0606020202030204" pitchFamily="34" charset="0"/>
              </a:rPr>
              <a:t>100% gauges inspection Dot marking started.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EA7CE0-C2C1-38F8-BBB2-1161B36AEC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649301" y="535922"/>
            <a:ext cx="1331278" cy="2270692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B2F9EDA-913E-C5F2-138A-72B3FE3CF0A6}"/>
              </a:ext>
            </a:extLst>
          </p:cNvPr>
          <p:cNvSpPr/>
          <p:nvPr/>
        </p:nvSpPr>
        <p:spPr>
          <a:xfrm>
            <a:off x="9686267" y="1748499"/>
            <a:ext cx="524206" cy="44125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65132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304800" y="209226"/>
            <a:ext cx="1169831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Evidences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32952" y="3633308"/>
            <a:ext cx="2224131" cy="792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100% inspection started  at final inspection stage with Gauge</a:t>
            </a:r>
            <a:endParaRPr lang="en-IN" sz="1600" dirty="0"/>
          </a:p>
        </p:txBody>
      </p:sp>
      <p:sp>
        <p:nvSpPr>
          <p:cNvPr id="24" name="Rectangle 23"/>
          <p:cNvSpPr/>
          <p:nvPr/>
        </p:nvSpPr>
        <p:spPr>
          <a:xfrm>
            <a:off x="7282608" y="4806219"/>
            <a:ext cx="4208949" cy="634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Q Alert Display at final inspection and production stage.</a:t>
            </a:r>
            <a:endParaRPr lang="en-IN" sz="1600" dirty="0"/>
          </a:p>
        </p:txBody>
      </p:sp>
      <p:sp>
        <p:nvSpPr>
          <p:cNvPr id="26" name="TextBox 5"/>
          <p:cNvSpPr txBox="1">
            <a:spLocks noChangeArrowheads="1"/>
          </p:cNvSpPr>
          <p:nvPr/>
        </p:nvSpPr>
        <p:spPr bwMode="auto">
          <a:xfrm>
            <a:off x="3163144" y="709359"/>
            <a:ext cx="6003084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Supplier End Evidences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30D85B0-BBA8-CE7F-665B-0D0C7917A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334" y="1305954"/>
            <a:ext cx="2228750" cy="222875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079D083-983C-109B-1F00-ED36ED3D07F1}"/>
              </a:ext>
            </a:extLst>
          </p:cNvPr>
          <p:cNvSpPr/>
          <p:nvPr/>
        </p:nvSpPr>
        <p:spPr>
          <a:xfrm>
            <a:off x="4279196" y="2785500"/>
            <a:ext cx="2408946" cy="7492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100% gauges inspection with Dot marking started.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9FC80F2-B078-86DC-E5D9-3C7BE3803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778745" y="898362"/>
            <a:ext cx="1331278" cy="2270692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5722B64C-A8EB-477C-7430-75482AB8ED23}"/>
              </a:ext>
            </a:extLst>
          </p:cNvPr>
          <p:cNvSpPr/>
          <p:nvPr/>
        </p:nvSpPr>
        <p:spPr>
          <a:xfrm>
            <a:off x="5833897" y="2145851"/>
            <a:ext cx="524206" cy="44125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86C496C-CE32-7ECF-80BD-7B6D9831A0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2608" y="1223741"/>
            <a:ext cx="4208949" cy="35074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C599B21-B468-9D67-D47F-59064E6FD153}"/>
              </a:ext>
            </a:extLst>
          </p:cNvPr>
          <p:cNvSpPr/>
          <p:nvPr/>
        </p:nvSpPr>
        <p:spPr>
          <a:xfrm>
            <a:off x="1863545" y="5552046"/>
            <a:ext cx="1678540" cy="505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Punch life monitoring</a:t>
            </a:r>
            <a:endParaRPr lang="en-IN" sz="16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FCC5F1A-251E-68A3-4AC6-7DC0AF471105}"/>
              </a:ext>
            </a:extLst>
          </p:cNvPr>
          <p:cNvGrpSpPr/>
          <p:nvPr/>
        </p:nvGrpSpPr>
        <p:grpSpPr>
          <a:xfrm>
            <a:off x="1897045" y="4496864"/>
            <a:ext cx="1626816" cy="800972"/>
            <a:chOff x="1085282" y="1433663"/>
            <a:chExt cx="7839766" cy="427667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A5DC184-D014-8F9A-65D0-CA6425D72A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5282" y="1433663"/>
              <a:ext cx="7839766" cy="4276672"/>
            </a:xfrm>
            <a:prstGeom prst="rect">
              <a:avLst/>
            </a:prstGeom>
            <a:ln w="12700">
              <a:solidFill>
                <a:srgbClr val="00B0F0"/>
              </a:solidFill>
            </a:ln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E4A2F0CF-5D06-6A0E-1590-B901DFCC08B5}"/>
                </a:ext>
              </a:extLst>
            </p:cNvPr>
            <p:cNvSpPr/>
            <p:nvPr/>
          </p:nvSpPr>
          <p:spPr>
            <a:xfrm>
              <a:off x="1203649" y="3128703"/>
              <a:ext cx="6400800" cy="354252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3041799228"/>
      </p:ext>
    </p:extLst>
  </p:cSld>
  <p:clrMapOvr>
    <a:masterClrMapping/>
  </p:clrMapOvr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8034</TotalTime>
  <Words>479</Words>
  <Application>Microsoft Office PowerPoint</Application>
  <PresentationFormat>Widescreen</PresentationFormat>
  <Paragraphs>106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Arial Narrow</vt:lpstr>
      <vt:lpstr>Calibri</vt:lpstr>
      <vt:lpstr>Calibri Light</vt:lpstr>
      <vt:lpstr>Times New Roman</vt:lpstr>
      <vt:lpstr>6_Office Theme</vt:lpstr>
      <vt:lpstr>7_Office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VINITKUMAR RATANPURA</dc:creator>
  <cp:lastModifiedBy>Krishnat Shedge</cp:lastModifiedBy>
  <cp:revision>794</cp:revision>
  <cp:lastPrinted>2023-03-29T07:02:09Z</cp:lastPrinted>
  <dcterms:created xsi:type="dcterms:W3CDTF">2014-10-29T04:23:53Z</dcterms:created>
  <dcterms:modified xsi:type="dcterms:W3CDTF">2025-01-07T12:20:02Z</dcterms:modified>
</cp:coreProperties>
</file>