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9"/>
  </p:notesMasterIdLst>
  <p:handoutMasterIdLst>
    <p:handoutMasterId r:id="rId10"/>
  </p:handoutMasterIdLst>
  <p:sldIdLst>
    <p:sldId id="1074" r:id="rId3"/>
    <p:sldId id="1274" r:id="rId4"/>
    <p:sldId id="1275" r:id="rId5"/>
    <p:sldId id="1277" r:id="rId6"/>
    <p:sldId id="1278" r:id="rId7"/>
    <p:sldId id="1122" r:id="rId8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00FF"/>
    <a:srgbClr val="0070C0"/>
    <a:srgbClr val="D0D8E8"/>
    <a:srgbClr val="0066FF"/>
    <a:srgbClr val="E9EDF4"/>
    <a:srgbClr val="FFFF00"/>
    <a:srgbClr val="FFFFCC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8579" autoAdjust="0"/>
  </p:normalViewPr>
  <p:slideViewPr>
    <p:cSldViewPr>
      <p:cViewPr varScale="1">
        <p:scale>
          <a:sx n="87" d="100"/>
          <a:sy n="87" d="100"/>
        </p:scale>
        <p:origin x="-118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3000" y="-114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275" cy="501957"/>
          </a:xfrm>
          <a:prstGeom prst="rect">
            <a:avLst/>
          </a:prstGeom>
        </p:spPr>
        <p:txBody>
          <a:bodyPr vert="horz" lIns="62520" tIns="31260" rIns="62520" bIns="31260" rtlCol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788" y="0"/>
            <a:ext cx="2985275" cy="501957"/>
          </a:xfrm>
          <a:prstGeom prst="rect">
            <a:avLst/>
          </a:prstGeom>
        </p:spPr>
        <p:txBody>
          <a:bodyPr vert="horz" lIns="62520" tIns="31260" rIns="62520" bIns="31260" rtlCol="0"/>
          <a:lstStyle>
            <a:lvl1pPr algn="r">
              <a:defRPr sz="800"/>
            </a:lvl1pPr>
          </a:lstStyle>
          <a:p>
            <a:fld id="{D33E11C9-2072-4F86-B881-25A87936889E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343"/>
            <a:ext cx="2985275" cy="501957"/>
          </a:xfrm>
          <a:prstGeom prst="rect">
            <a:avLst/>
          </a:prstGeom>
        </p:spPr>
        <p:txBody>
          <a:bodyPr vert="horz" lIns="62520" tIns="31260" rIns="62520" bIns="31260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788" y="9518343"/>
            <a:ext cx="2985275" cy="501957"/>
          </a:xfrm>
          <a:prstGeom prst="rect">
            <a:avLst/>
          </a:prstGeom>
        </p:spPr>
        <p:txBody>
          <a:bodyPr vert="horz" lIns="62520" tIns="31260" rIns="62520" bIns="31260" rtlCol="0" anchor="b"/>
          <a:lstStyle>
            <a:lvl1pPr algn="r">
              <a:defRPr sz="800"/>
            </a:lvl1pPr>
          </a:lstStyle>
          <a:p>
            <a:fld id="{04A7413D-CB29-453D-8C56-F49023E7C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33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84658" cy="500357"/>
          </a:xfrm>
          <a:prstGeom prst="rect">
            <a:avLst/>
          </a:prstGeom>
        </p:spPr>
        <p:txBody>
          <a:bodyPr vert="horz" lIns="93085" tIns="46543" rIns="93085" bIns="465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916" y="5"/>
            <a:ext cx="2984658" cy="500357"/>
          </a:xfrm>
          <a:prstGeom prst="rect">
            <a:avLst/>
          </a:prstGeom>
        </p:spPr>
        <p:txBody>
          <a:bodyPr vert="horz" lIns="93085" tIns="46543" rIns="93085" bIns="46543" rtlCol="0"/>
          <a:lstStyle>
            <a:lvl1pPr algn="r">
              <a:defRPr sz="1200"/>
            </a:lvl1pPr>
          </a:lstStyle>
          <a:p>
            <a:fld id="{105E1DE5-B132-4A8A-92FE-90A345906A9C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5" tIns="46543" rIns="93085" bIns="465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140" y="4759981"/>
            <a:ext cx="5509894" cy="4508148"/>
          </a:xfrm>
          <a:prstGeom prst="rect">
            <a:avLst/>
          </a:prstGeom>
        </p:spPr>
        <p:txBody>
          <a:bodyPr vert="horz" lIns="93085" tIns="46543" rIns="93085" bIns="46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518307"/>
            <a:ext cx="2984658" cy="500357"/>
          </a:xfrm>
          <a:prstGeom prst="rect">
            <a:avLst/>
          </a:prstGeom>
        </p:spPr>
        <p:txBody>
          <a:bodyPr vert="horz" lIns="93085" tIns="46543" rIns="93085" bIns="465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916" y="9518307"/>
            <a:ext cx="2984658" cy="500357"/>
          </a:xfrm>
          <a:prstGeom prst="rect">
            <a:avLst/>
          </a:prstGeom>
        </p:spPr>
        <p:txBody>
          <a:bodyPr vert="horz" lIns="93085" tIns="46543" rIns="93085" bIns="46543" rtlCol="0" anchor="b"/>
          <a:lstStyle>
            <a:lvl1pPr algn="r">
              <a:defRPr sz="1200"/>
            </a:lvl1pPr>
          </a:lstStyle>
          <a:p>
            <a:fld id="{85DF6C1B-0D01-4D72-B5E9-14581978A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F232CC-DAB2-4ED5-88B4-899EC94F7FA6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19812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B9AD06-4E32-418F-958E-521BCCB793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9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923FC0-8F86-40AF-8657-D3AC86B67908}" type="datetime5">
              <a:rPr lang="en-US" smtClean="0">
                <a:solidFill>
                  <a:srgbClr val="000000"/>
                </a:solidFill>
              </a:rPr>
              <a:pPr/>
              <a:t>12-Apr-23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19812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C2112-3F12-418E-A1D6-539179D522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1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712DB2-BD17-4956-8163-72DEFFF91901}" type="datetime5">
              <a:rPr lang="en-US" smtClean="0">
                <a:solidFill>
                  <a:srgbClr val="000000"/>
                </a:solidFill>
              </a:rPr>
              <a:pPr/>
              <a:t>12-Apr-23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19812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ED517E-B700-42E9-9AF2-F20D312EAD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7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324600"/>
            <a:ext cx="685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6EFB410-DFA4-490E-9F79-9AF6AB7243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87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819400" y="6629405"/>
            <a:ext cx="2133600" cy="212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7081D-952A-48C0-9AC8-42CCA250FE63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12-Apr-23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629405"/>
            <a:ext cx="2133600" cy="212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8359-CF0A-4AE0-8D6E-D636389B6D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2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EB49B-E14D-45CD-B778-FA5B022B0F91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12-Apr-23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A3BE-4AD7-43F5-A0F0-C8B8EF1B89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9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F9F2B-8B30-4D57-B480-0D9FB957A850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12-Apr-23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8A13-979C-4B8D-8A0D-8AB436E2B4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6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55403-B09F-485F-94A8-CED1F28F61DE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12-Apr-23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261D-39F3-4731-AD54-9584378608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93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8EBCE-A9EA-490F-8436-0CF961BBE763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12-Apr-23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CFAD-B040-4E4C-B9E6-A9DAB0F8E3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41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CBB43-4CD3-458B-9DE4-81FCF36FD2D4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12-Apr-23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F64E-4A82-4B26-B680-782FB573A5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74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2648-DCC7-4537-AE99-0A7679814EE0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12-Apr-23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AB09-0CEC-4B5A-A4E4-541ABF95FA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8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8012A8-B87E-4D58-8166-5994C4DB7A57}" type="datetime5">
              <a:rPr lang="en-US" smtClean="0">
                <a:solidFill>
                  <a:srgbClr val="000000"/>
                </a:solidFill>
              </a:rPr>
              <a:pPr/>
              <a:t>12-Apr-23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19812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B5EE46-CA78-4256-A5F8-DE9B7B149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68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3319-99D3-47A4-9327-FD3DB4DB95B9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12-Apr-23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0B53-8E1A-4E41-BA7C-84A888B529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95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3E80-B966-4AAB-8EF1-473773C719CF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12-Apr-23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2E54-A41C-4F89-AA20-3FDAC6F01D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87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183A6-2922-40E8-81AB-E85B81D3C46D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12-Apr-23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6C54-1308-4277-9DCA-E1F438D94C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89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680D-28DC-4DDE-8294-FC944B06D147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12-Apr-23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EF55-F7AC-4DA8-8275-0B4FB378B9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1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707084-BFF0-4EB2-8622-99961CC52629}" type="datetime5">
              <a:rPr lang="en-US" smtClean="0">
                <a:solidFill>
                  <a:srgbClr val="000000"/>
                </a:solidFill>
              </a:rPr>
              <a:pPr/>
              <a:t>12-Apr-23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19812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CB5096-FAEA-4A7B-A1B6-14C2E10D0D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6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345972-9556-4ABB-A926-43BEB1AD7A8E}" type="datetime5">
              <a:rPr lang="en-US" smtClean="0">
                <a:solidFill>
                  <a:srgbClr val="000000"/>
                </a:solidFill>
              </a:rPr>
              <a:pPr/>
              <a:t>12-Apr-23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19812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EAFF61-1586-410F-8025-C54BD24DE2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0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1742C8-6A65-45ED-B77B-DD1FFE52733C}" type="datetime5">
              <a:rPr lang="en-US" smtClean="0">
                <a:solidFill>
                  <a:srgbClr val="000000"/>
                </a:solidFill>
              </a:rPr>
              <a:pPr/>
              <a:t>12-Apr-23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19812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A58BD3-A5E9-456C-A520-2A564E904E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3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02B8F7-2900-4D4A-BE06-297EA7815E32}" type="datetime5">
              <a:rPr lang="en-US" smtClean="0">
                <a:solidFill>
                  <a:srgbClr val="000000"/>
                </a:solidFill>
              </a:rPr>
              <a:pPr/>
              <a:t>12-Apr-23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19812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40E7BB-FFD6-4EB7-A19E-4383C9C5A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0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191594-2E31-4D11-A138-76A9930AC886}" type="datetime5">
              <a:rPr lang="en-US" smtClean="0">
                <a:solidFill>
                  <a:srgbClr val="000000"/>
                </a:solidFill>
              </a:rPr>
              <a:pPr/>
              <a:t>12-Apr-23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19812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C0D80-8159-46BB-924C-AF9A01955B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051F4F-2B8C-4DC5-8A76-F581F7C3C73D}" type="datetime5">
              <a:rPr lang="en-US" smtClean="0">
                <a:solidFill>
                  <a:srgbClr val="000000"/>
                </a:solidFill>
              </a:rPr>
              <a:pPr/>
              <a:t>12-Apr-23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19812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0538B8-1F72-4E27-8C9C-0C31598E0B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1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73D70B-BB68-4FB5-A3E1-F5F8FA80FA42}" type="datetime5">
              <a:rPr lang="en-US" smtClean="0">
                <a:solidFill>
                  <a:srgbClr val="000000"/>
                </a:solidFill>
              </a:rPr>
              <a:pPr/>
              <a:t>12-Apr-23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19812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BB3D4-F691-4DBD-9A53-033FBBA397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8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838200"/>
            <a:ext cx="8763000" cy="5867400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19200" y="152400"/>
            <a:ext cx="5638800" cy="685800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6477000" y="1295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Materials</a:t>
            </a:r>
          </a:p>
        </p:txBody>
      </p:sp>
      <p:pic>
        <p:nvPicPr>
          <p:cNvPr id="12" name="Picture 11" descr="BAJAJ LOGO WHITE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19200" y="1143000"/>
            <a:ext cx="914400" cy="340468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6324600"/>
            <a:ext cx="8763000" cy="363538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324600"/>
            <a:ext cx="685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6EFB410-DFA4-490E-9F79-9AF6AB7243A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228600" y="6446520"/>
            <a:ext cx="914400" cy="182880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F/AE/QA/53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8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701E41-3FAA-4244-BEE9-FA997FAF7DDA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12-Apr-23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CBD9B-B002-4529-BC5D-E0849506A8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583680"/>
            <a:ext cx="9144000" cy="2743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Line 10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5800" y="76200"/>
            <a:ext cx="7498080" cy="457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228600" y="6629400"/>
            <a:ext cx="914400" cy="182880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F/AE/QA/53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7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366897"/>
            <a:ext cx="8763000" cy="2062103"/>
          </a:xfrm>
          <a:prstGeom prst="rect">
            <a:avLst/>
          </a:prstGeom>
          <a:solidFill>
            <a:schemeClr val="bg1"/>
          </a:solidFill>
          <a:ln w="57150" cmpd="dbl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Name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 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ANANT ENTERPRISES</a:t>
            </a:r>
          </a:p>
          <a:p>
            <a:pPr>
              <a:defRPr/>
            </a:pP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category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case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76200"/>
            <a:ext cx="72237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5pPr>
            <a:lvl6pPr marL="422041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6pPr>
            <a:lvl7pPr marL="844083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7pPr>
            <a:lvl8pPr marL="1266124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8pPr>
            <a:lvl9pPr marL="1688165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 Monthly rejection analysis and Actions on vendor rating, Customer rejection / returns</a:t>
            </a:r>
            <a:endParaRPr lang="en-US" sz="1600" b="1" dirty="0" smtClean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Name:- K0LA Drum </a:t>
            </a:r>
          </a:p>
          <a:p>
            <a:r>
              <a:rPr lang="en-US" dirty="0" smtClean="0"/>
              <a:t>Defect:- Blow hole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85800" y="91440"/>
            <a:ext cx="7498080" cy="45720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Action plan for common defect on following parts </a:t>
            </a:r>
            <a:endParaRPr lang="en-US" sz="2400" b="1" kern="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01040" y="76200"/>
            <a:ext cx="74980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Defect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phenomenon in K0LA DRUM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9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2322513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/>
          <a:srcRect t="1801" b="23415"/>
          <a:stretch>
            <a:fillRect/>
          </a:stretch>
        </p:blipFill>
        <p:spPr bwMode="auto">
          <a:xfrm>
            <a:off x="3697286" y="1027111"/>
            <a:ext cx="2377440" cy="372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4"/>
          <a:srcRect b="33358"/>
          <a:stretch>
            <a:fillRect/>
          </a:stretch>
        </p:blipFill>
        <p:spPr bwMode="auto">
          <a:xfrm>
            <a:off x="6477000" y="1066800"/>
            <a:ext cx="2286000" cy="329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974725"/>
          <a:ext cx="8869679" cy="4398088"/>
        </p:xfrm>
        <a:graphic>
          <a:graphicData uri="http://schemas.openxmlformats.org/drawingml/2006/table">
            <a:tbl>
              <a:tblPr/>
              <a:tblGrid>
                <a:gridCol w="588516"/>
                <a:gridCol w="706884"/>
                <a:gridCol w="2388878"/>
                <a:gridCol w="3173156"/>
                <a:gridCol w="1328449"/>
                <a:gridCol w="683796"/>
              </a:tblGrid>
              <a:tr h="3076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Arial"/>
                        </a:rPr>
                        <a:t>Sr. No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Arial"/>
                        </a:rPr>
                        <a:t>4M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smtClean="0">
                          <a:latin typeface="Arial"/>
                        </a:rPr>
                        <a:t>Probable causes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Arial"/>
                        </a:rPr>
                        <a:t>Fact verification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Test Result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Arial"/>
                        </a:rPr>
                        <a:t>Remark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Man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Operator skill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Skilled operator.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Found ok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dirty="0" smtClean="0">
                          <a:latin typeface="Arial" pitchFamily="34" charset="0"/>
                          <a:cs typeface="Arial" pitchFamily="34" charset="0"/>
                        </a:rPr>
                        <a:t>Operator process Knowledge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Operator have knowledge of process</a:t>
                      </a:r>
                      <a:endParaRPr lang="en-I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Found ok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Machine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ct val="0"/>
                        </a:spcBef>
                        <a:buFont typeface="Arial" charset="0"/>
                        <a:buNone/>
                      </a:pPr>
                      <a:r>
                        <a:rPr lang="en-US" alt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Casting solidification timer</a:t>
                      </a:r>
                      <a:endParaRPr lang="en-US" alt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Solidification time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100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itchFamily="34" charset="0"/>
                        </a:rPr>
                        <a:t>+10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second</a:t>
                      </a:r>
                      <a:endParaRPr lang="en-IN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 sec</a:t>
                      </a:r>
                      <a:endParaRPr lang="en-IN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en-US" sz="1100" dirty="0" smtClean="0">
                          <a:latin typeface="Arial" pitchFamily="34" charset="0"/>
                          <a:cs typeface="Arial" pitchFamily="34" charset="0"/>
                        </a:rPr>
                        <a:t>Die temp veriation</a:t>
                      </a:r>
                      <a:endParaRPr lang="en-IN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Die temp found within specification.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359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itchFamily="34" charset="0"/>
                        </a:rPr>
                        <a:t>°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IN" sz="11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I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dirty="0" smtClean="0">
                          <a:latin typeface="Arial" pitchFamily="34" charset="0"/>
                          <a:cs typeface="Arial" pitchFamily="34" charset="0"/>
                        </a:rPr>
                        <a:t>Ejection</a:t>
                      </a:r>
                      <a:r>
                        <a:rPr lang="en-US" alt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not proper</a:t>
                      </a:r>
                      <a:endParaRPr lang="en-US" alt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Casting ejection done smoothly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Found OK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IN" sz="11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I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dirty="0" smtClean="0">
                          <a:latin typeface="Arial" pitchFamily="34" charset="0"/>
                          <a:cs typeface="Arial" pitchFamily="34" charset="0"/>
                        </a:rPr>
                        <a:t>Shrinkage</a:t>
                      </a:r>
                      <a:r>
                        <a:rPr lang="en-US" alt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feeding not proper</a:t>
                      </a:r>
                      <a:endParaRPr lang="en-US" alt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Blow hole open after buffing on ingate near oil seal  OD.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Metal turbulence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Not OK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Method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dirty="0" smtClean="0">
                          <a:latin typeface="Arial" pitchFamily="34" charset="0"/>
                          <a:cs typeface="Arial" pitchFamily="34" charset="0"/>
                        </a:rPr>
                        <a:t>Die cleaning process</a:t>
                      </a:r>
                      <a:endParaRPr lang="en-US" sz="11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Die cleaning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done as per decided frequency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Found 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100" dirty="0" smtClean="0">
                          <a:latin typeface="Arial" pitchFamily="34" charset="0"/>
                          <a:cs typeface="Arial" pitchFamily="34" charset="0"/>
                        </a:rPr>
                        <a:t>Die maintenance</a:t>
                      </a:r>
                      <a:endParaRPr lang="en-US" altLang="en-US" sz="11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PM done as per the PM check sheet.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Found ok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dirty="0" smtClean="0">
                          <a:latin typeface="Arial" pitchFamily="34" charset="0"/>
                          <a:cs typeface="Arial" pitchFamily="34" charset="0"/>
                        </a:rPr>
                        <a:t>Die coating </a:t>
                      </a:r>
                      <a:endParaRPr lang="en-US" sz="11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Die coating done properly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Found 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Air vents</a:t>
                      </a:r>
                      <a:r>
                        <a:rPr lang="en-US" sz="11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cleaning</a:t>
                      </a:r>
                      <a:endParaRPr lang="en-US" sz="11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Air vents found OK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Found 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Material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Molten metal temperature.</a:t>
                      </a:r>
                      <a:endParaRPr lang="en-US" sz="11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Molten metal temperature found OK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729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itchFamily="34" charset="0"/>
                        </a:rPr>
                        <a:t>°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~743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 pitchFamily="34" charset="0"/>
                        </a:rPr>
                        <a:t>°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dirty="0" smtClean="0">
                          <a:latin typeface="Arial" pitchFamily="34" charset="0"/>
                          <a:cs typeface="Arial" pitchFamily="34" charset="0"/>
                        </a:rPr>
                        <a:t>Inclusion / foreign particles in molten metal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Degassing done as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per decided frequency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Found 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Degassing not done effectively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observed less than 2</a:t>
                      </a:r>
                      <a:endParaRPr lang="en-IN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0.4 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Found 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3"/>
          <p:cNvSpPr txBox="1"/>
          <p:nvPr/>
        </p:nvSpPr>
        <p:spPr>
          <a:xfrm>
            <a:off x="1390650" y="6057900"/>
            <a:ext cx="193675" cy="2555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Box 24"/>
          <p:cNvSpPr txBox="1"/>
          <p:nvPr/>
        </p:nvSpPr>
        <p:spPr>
          <a:xfrm>
            <a:off x="1352550" y="5991225"/>
            <a:ext cx="193675" cy="2555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8330" name="Text Box 97"/>
          <p:cNvSpPr txBox="1">
            <a:spLocks noChangeArrowheads="1"/>
          </p:cNvSpPr>
          <p:nvPr/>
        </p:nvSpPr>
        <p:spPr bwMode="gray">
          <a:xfrm>
            <a:off x="685800" y="71438"/>
            <a:ext cx="7407275" cy="461962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fontAlgn="b"/>
            <a:r>
              <a:rPr lang="en-US" altLang="en-US" sz="2400" b="1">
                <a:solidFill>
                  <a:schemeClr val="bg1"/>
                </a:solidFill>
                <a:latin typeface="Algerian" pitchFamily="82" charset="0"/>
              </a:rPr>
              <a:t>STUDY OF CAUSE &amp; SIMULATION TEST</a:t>
            </a:r>
            <a:endParaRPr lang="en-US" altLang="en-US" sz="240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76200"/>
            <a:ext cx="72237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5pPr>
            <a:lvl6pPr marL="422041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6pPr>
            <a:lvl7pPr marL="844083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7pPr>
            <a:lvl8pPr marL="1266124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8pPr>
            <a:lvl9pPr marL="1688165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Root cause analysis, Validation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14707"/>
              </p:ext>
            </p:extLst>
          </p:nvPr>
        </p:nvGraphicFramePr>
        <p:xfrm>
          <a:off x="304800" y="1537841"/>
          <a:ext cx="4648200" cy="2512495"/>
        </p:xfrm>
        <a:graphic>
          <a:graphicData uri="http://schemas.openxmlformats.org/drawingml/2006/table">
            <a:tbl>
              <a:tblPr/>
              <a:tblGrid>
                <a:gridCol w="4648200"/>
              </a:tblGrid>
              <a:tr h="50249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</a:t>
                      </a:r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:- Shrinkage</a:t>
                      </a:r>
                      <a:r>
                        <a:rPr lang="en-IN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feeding not proper near oil seal area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499">
                <a:tc>
                  <a:txBody>
                    <a:bodyPr/>
                    <a:lstStyle/>
                    <a:p>
                      <a:pPr marL="0" marR="0" indent="0" algn="l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</a:t>
                      </a:r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:- </a:t>
                      </a:r>
                      <a:r>
                        <a:rPr lang="en-IN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Turbulence create during molten metal pouring</a:t>
                      </a:r>
                      <a:endParaRPr lang="en-I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499">
                <a:tc>
                  <a:txBody>
                    <a:bodyPr/>
                    <a:lstStyle/>
                    <a:p>
                      <a:pPr marL="0" marR="0" indent="0" algn="l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Why:- Ingate thickness more than requirement</a:t>
                      </a:r>
                      <a:r>
                        <a:rPr lang="en-IN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casting section</a:t>
                      </a:r>
                      <a:endParaRPr lang="en-I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499">
                <a:tc>
                  <a:txBody>
                    <a:bodyPr/>
                    <a:lstStyle/>
                    <a:p>
                      <a:pPr marL="0" marR="0" indent="0" algn="l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499">
                <a:tc>
                  <a:txBody>
                    <a:bodyPr/>
                    <a:lstStyle/>
                    <a:p>
                      <a:pPr marL="0" marR="0" indent="0" algn="l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04800" y="4126468"/>
            <a:ext cx="241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Root cause Validation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3500" y="1463040"/>
            <a:ext cx="3848100" cy="2651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771948"/>
            <a:ext cx="868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Part:- K0LA DRUM</a:t>
            </a:r>
          </a:p>
          <a:p>
            <a:r>
              <a:rPr lang="en-IN" dirty="0" smtClean="0"/>
              <a:t>Defect:-  Blow hole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304800" y="4648200"/>
            <a:ext cx="85344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Ingate thickness more than requirement of casting section hence turbulence creates during molten metal pouring.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Turbulence resulted in to blow hole on ingate.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3566160" cy="182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64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098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THANKS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9934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26083</TotalTime>
  <Words>315</Words>
  <Application>Microsoft Office PowerPoint</Application>
  <PresentationFormat>On-screen Show (4:3)</PresentationFormat>
  <Paragraphs>97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3_Default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Kailas</cp:lastModifiedBy>
  <cp:revision>2420</cp:revision>
  <cp:lastPrinted>2019-07-11T08:48:51Z</cp:lastPrinted>
  <dcterms:created xsi:type="dcterms:W3CDTF">2009-04-14T04:04:31Z</dcterms:created>
  <dcterms:modified xsi:type="dcterms:W3CDTF">2023-04-12T12:58:37Z</dcterms:modified>
</cp:coreProperties>
</file>