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8" r:id="rId2"/>
    <p:sldMasterId id="2147483701" r:id="rId3"/>
  </p:sldMasterIdLst>
  <p:notesMasterIdLst>
    <p:notesMasterId r:id="rId5"/>
  </p:notesMasterIdLst>
  <p:handoutMasterIdLst>
    <p:handoutMasterId r:id="rId6"/>
  </p:handoutMasterIdLst>
  <p:sldIdLst>
    <p:sldId id="406" r:id="rId4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7A5DF"/>
    <a:srgbClr val="E7CAEC"/>
    <a:srgbClr val="D39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 snapToGrid="0">
      <p:cViewPr varScale="1">
        <p:scale>
          <a:sx n="69" d="100"/>
          <a:sy n="69" d="100"/>
        </p:scale>
        <p:origin x="-8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62C95-5A4E-4B25-939B-3B6DD8CD447B}" type="datetimeFigureOut">
              <a:rPr lang="en-US" smtClean="0"/>
              <a:pPr/>
              <a:t>12/17/2022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9DE8B-BE63-4D8A-ABAC-57727CA212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7234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8440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F385C-5D4C-44AC-A825-CE7C06ACB5ED}" type="datetimeFigureOut">
              <a:rPr lang="en-US" smtClean="0"/>
              <a:pPr/>
              <a:t>12/17/2022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73756"/>
            <a:ext cx="7437120" cy="27603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5"/>
            <a:ext cx="4028440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580A9-4F30-404A-92AF-2B09D41A75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26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580A9-4F30-404A-92AF-2B09D41A755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9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GLOBAL PRES TECH\INCSILGP_GPT_GRAPHICS\#March\300316\1421141_HK_Template\Source\Endurance_Group_Logo.em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1" y="623890"/>
            <a:ext cx="3919537" cy="760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84"/>
          <p:cNvSpPr>
            <a:spLocks noGrp="1" noChangeArrowheads="1"/>
          </p:cNvSpPr>
          <p:nvPr>
            <p:ph type="subTitle" idx="1"/>
          </p:nvPr>
        </p:nvSpPr>
        <p:spPr>
          <a:xfrm>
            <a:off x="9406835" y="6167544"/>
            <a:ext cx="2488181" cy="279307"/>
          </a:xfrm>
        </p:spPr>
        <p:txBody>
          <a:bodyPr wrap="none">
            <a:spAutoFit/>
          </a:bodyPr>
          <a:lstStyle>
            <a:lvl1pPr marL="0" indent="0" algn="r">
              <a:buFont typeface="Symbol" pitchFamily="18" charset="2"/>
              <a:buNone/>
              <a:defRPr sz="135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37893" name="Rectangle 83"/>
          <p:cNvSpPr>
            <a:spLocks noGrp="1" noChangeArrowheads="1"/>
          </p:cNvSpPr>
          <p:nvPr>
            <p:ph type="ctrTitle"/>
          </p:nvPr>
        </p:nvSpPr>
        <p:spPr>
          <a:xfrm>
            <a:off x="6938531" y="5580832"/>
            <a:ext cx="4956485" cy="430887"/>
          </a:xfrm>
          <a:ln w="9525">
            <a:noFill/>
          </a:ln>
          <a:extLst/>
        </p:spPr>
        <p:txBody>
          <a:bodyPr wrap="none" anchor="b"/>
          <a:lstStyle>
            <a:lvl1pPr algn="r">
              <a:defRPr sz="21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626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7BAB-7545-40CC-93C4-FC6646B946ED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64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4D1D-FE2E-4577-B5BB-620A4B0BE81C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712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3021" y="955411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7633-766E-427B-B1D6-0BB48403C170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485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GLOBAL PRES TECH\INCSILGP_GPT_GRAPHICS\#March\300316\1421141_HK_Template\Source\Endurance_Group_Logo.em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1" y="623890"/>
            <a:ext cx="3919537" cy="760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84"/>
          <p:cNvSpPr>
            <a:spLocks noGrp="1" noChangeArrowheads="1"/>
          </p:cNvSpPr>
          <p:nvPr>
            <p:ph type="subTitle" idx="1"/>
          </p:nvPr>
        </p:nvSpPr>
        <p:spPr>
          <a:xfrm>
            <a:off x="9406835" y="6167544"/>
            <a:ext cx="2488181" cy="279307"/>
          </a:xfrm>
        </p:spPr>
        <p:txBody>
          <a:bodyPr wrap="none">
            <a:spAutoFit/>
          </a:bodyPr>
          <a:lstStyle>
            <a:lvl1pPr marL="0" indent="0" algn="r">
              <a:buFont typeface="Symbol" pitchFamily="18" charset="2"/>
              <a:buNone/>
              <a:defRPr sz="135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37893" name="Rectangle 83"/>
          <p:cNvSpPr>
            <a:spLocks noGrp="1" noChangeArrowheads="1"/>
          </p:cNvSpPr>
          <p:nvPr>
            <p:ph type="ctrTitle"/>
          </p:nvPr>
        </p:nvSpPr>
        <p:spPr>
          <a:xfrm>
            <a:off x="6938531" y="5580832"/>
            <a:ext cx="4956485" cy="430887"/>
          </a:xfrm>
          <a:ln w="9525">
            <a:noFill/>
          </a:ln>
          <a:extLst/>
        </p:spPr>
        <p:txBody>
          <a:bodyPr wrap="none" anchor="b"/>
          <a:lstStyle>
            <a:lvl1pPr algn="r">
              <a:defRPr sz="21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84172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98C1-6AF5-406B-8D80-7DDFB1FC1822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17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34B0-BDEE-4017-AC10-F2A385922DDE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541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1777-42A8-4EED-836A-459543B4BE51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215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4ED-4CF5-45BD-A1BD-AAFEBDBC1495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974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5B40-CFBD-481C-94B4-9873DB6E7D9F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89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7977-32CB-47A0-80CD-682173032526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58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98C1-6AF5-406B-8D80-7DDFB1FC1822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6270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DFBF-B5C8-4F59-89DE-4A62A0198022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682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1910-8C7A-4F00-8F1C-6255EAA70404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678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7BAB-7545-40CC-93C4-FC6646B946ED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2794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4D1D-FE2E-4577-B5BB-620A4B0BE81C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4041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3021" y="955411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7633-766E-427B-B1D6-0BB48403C170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73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GLOBAL PRES TECH\INCSILGP_GPT_GRAPHICS\#March\300316\1421141_HK_Template\Source\Endurance_Group_Logo.em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1" y="623890"/>
            <a:ext cx="3919537" cy="760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84"/>
          <p:cNvSpPr>
            <a:spLocks noGrp="1" noChangeArrowheads="1"/>
          </p:cNvSpPr>
          <p:nvPr>
            <p:ph type="subTitle" idx="1"/>
          </p:nvPr>
        </p:nvSpPr>
        <p:spPr>
          <a:xfrm>
            <a:off x="9406835" y="6167544"/>
            <a:ext cx="2488181" cy="279307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r">
              <a:buFont typeface="Symbol" pitchFamily="18" charset="2"/>
              <a:buNone/>
              <a:defRPr sz="135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37893" name="Rectangle 83"/>
          <p:cNvSpPr>
            <a:spLocks noGrp="1" noChangeArrowheads="1"/>
          </p:cNvSpPr>
          <p:nvPr>
            <p:ph type="ctrTitle"/>
          </p:nvPr>
        </p:nvSpPr>
        <p:spPr>
          <a:xfrm>
            <a:off x="6938531" y="5580832"/>
            <a:ext cx="4956485" cy="430887"/>
          </a:xfrm>
          <a:ln w="9525">
            <a:noFill/>
          </a:ln>
          <a:extLst/>
        </p:spPr>
        <p:txBody>
          <a:bodyPr wrap="none" anchor="b"/>
          <a:lstStyle>
            <a:lvl1pPr algn="r">
              <a:defRPr sz="21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6114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98C1-6AF5-406B-8D80-7DDFB1FC1822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58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22" y="790539"/>
            <a:ext cx="11721636" cy="55930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34B0-BDEE-4017-AC10-F2A385922DDE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1551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1777-42A8-4EED-836A-459543B4BE51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0772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4ED-4CF5-45BD-A1BD-AAFEBDBC1495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34B0-BDEE-4017-AC10-F2A385922DDE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8262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5B40-CFBD-481C-94B4-9873DB6E7D9F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022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7977-32CB-47A0-80CD-682173032526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8494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DFBF-B5C8-4F59-89DE-4A62A0198022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43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1910-8C7A-4F00-8F1C-6255EAA70404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6273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7BAB-7545-40CC-93C4-FC6646B946ED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061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422" y="790539"/>
            <a:ext cx="11721636" cy="55930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4D1D-FE2E-4577-B5BB-620A4B0BE81C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6639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3021" y="955411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7633-766E-427B-B1D6-0BB48403C170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74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1777-42A8-4EED-836A-459543B4BE51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01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4ED-4CF5-45BD-A1BD-AAFEBDBC1495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84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5B40-CFBD-481C-94B4-9873DB6E7D9F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40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7977-32CB-47A0-80CD-682173032526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61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DFBF-B5C8-4F59-89DE-4A62A0198022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821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1910-8C7A-4F00-8F1C-6255EAA70404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5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422" y="83561"/>
            <a:ext cx="9936977" cy="425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422" y="790539"/>
            <a:ext cx="11721636" cy="5593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80873"/>
            <a:ext cx="2743200" cy="254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A5E86F8-A0EB-4C43-B6E3-1B240D5FB083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36519"/>
            <a:ext cx="2743200" cy="2587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9900" y="6550501"/>
            <a:ext cx="2743200" cy="254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9800" y="53437"/>
            <a:ext cx="874184" cy="55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58"/>
          <p:cNvSpPr>
            <a:spLocks noChangeShapeType="1"/>
          </p:cNvSpPr>
          <p:nvPr userDrawn="1"/>
        </p:nvSpPr>
        <p:spPr bwMode="auto">
          <a:xfrm>
            <a:off x="0" y="580486"/>
            <a:ext cx="107315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00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422" y="83561"/>
            <a:ext cx="9936977" cy="425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422" y="790539"/>
            <a:ext cx="11721636" cy="5593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421" y="6565900"/>
            <a:ext cx="2743200" cy="254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A5E86F8-A0EB-4C43-B6E3-1B240D5FB083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421" y="6421546"/>
            <a:ext cx="2743200" cy="2587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1459" y="6512825"/>
            <a:ext cx="2743200" cy="254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9800" y="53437"/>
            <a:ext cx="874184" cy="55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0" y="648633"/>
            <a:ext cx="1137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Line 57"/>
          <p:cNvSpPr>
            <a:spLocks noChangeShapeType="1"/>
          </p:cNvSpPr>
          <p:nvPr userDrawn="1"/>
        </p:nvSpPr>
        <p:spPr bwMode="auto">
          <a:xfrm>
            <a:off x="0" y="37484"/>
            <a:ext cx="107315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Line 58"/>
          <p:cNvSpPr>
            <a:spLocks noChangeShapeType="1"/>
          </p:cNvSpPr>
          <p:nvPr userDrawn="1"/>
        </p:nvSpPr>
        <p:spPr bwMode="auto">
          <a:xfrm>
            <a:off x="0" y="580486"/>
            <a:ext cx="107315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96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422" y="83561"/>
            <a:ext cx="9936977" cy="425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421" y="6565900"/>
            <a:ext cx="2743200" cy="254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A5E86F8-A0EB-4C43-B6E3-1B240D5FB083}" type="datetime3">
              <a:rPr lang="en-US" smtClean="0">
                <a:solidFill>
                  <a:prstClr val="black"/>
                </a:solidFill>
              </a:rPr>
              <a:pPr/>
              <a:t>17 December 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421" y="6421546"/>
            <a:ext cx="2743200" cy="2587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CONFIDENTIAL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1459" y="6512825"/>
            <a:ext cx="2743200" cy="254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5DA6A027-0902-124F-882E-2EABD17EDA5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9800" y="53437"/>
            <a:ext cx="874184" cy="55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0" y="648633"/>
            <a:ext cx="1137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17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roup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192437"/>
              </p:ext>
            </p:extLst>
          </p:nvPr>
        </p:nvGraphicFramePr>
        <p:xfrm>
          <a:off x="119337" y="670671"/>
          <a:ext cx="11971064" cy="4067583"/>
        </p:xfrm>
        <a:graphic>
          <a:graphicData uri="http://schemas.openxmlformats.org/drawingml/2006/table">
            <a:tbl>
              <a:tblPr/>
              <a:tblGrid>
                <a:gridCol w="892045"/>
                <a:gridCol w="1149669"/>
                <a:gridCol w="791329"/>
                <a:gridCol w="1481130"/>
                <a:gridCol w="1700498"/>
                <a:gridCol w="2072277"/>
                <a:gridCol w="739438"/>
                <a:gridCol w="1136282"/>
                <a:gridCol w="1004198"/>
                <a:gridCol w="1004198"/>
              </a:tblGrid>
              <a:tr h="680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Part Name 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Defect Phenomena 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Rejection Qty 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Defect Photograph 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Root Cause (Why-Why Analysis)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Counter Measure (Action Plan)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Target  Date 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Evidence 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Status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Effectiveness Monitoring 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386821"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JZ551400</a:t>
                      </a:r>
                      <a:r>
                        <a:rPr lang="en-US" sz="1100" b="1" baseline="0" dirty="0" smtClean="0">
                          <a:solidFill>
                            <a:srgbClr val="FF0000"/>
                          </a:solidFill>
                        </a:rPr>
                        <a:t> (Gear primary Driven)</a:t>
                      </a:r>
                      <a:endParaRPr lang="en-IN" sz="11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Rust Observed  in Gear teeth  </a:t>
                      </a: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  <a:r>
                        <a:rPr kumimoji="0" lang="en-GB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nos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GB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Occurrence (Cause) Side:-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lang="en-US" sz="1100" b="0" u="none" dirty="0" smtClean="0"/>
                        <a:t>Components</a:t>
                      </a:r>
                      <a:r>
                        <a:rPr lang="en-US" sz="1100" b="0" u="none" baseline="0" dirty="0" smtClean="0"/>
                        <a:t> store  in bin  open conduction at RFD room.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lang="en-US" sz="1100" b="0" u="none" baseline="0" dirty="0" smtClean="0"/>
                        <a:t> </a:t>
                      </a:r>
                      <a:r>
                        <a:rPr lang="en-US" sz="1100" b="0" u="none" dirty="0" smtClean="0"/>
                        <a:t>After</a:t>
                      </a:r>
                      <a:r>
                        <a:rPr lang="en-US" sz="1100" b="0" u="none" baseline="0" dirty="0" smtClean="0"/>
                        <a:t> oil application completed anti rust oil dry in two to three days .</a:t>
                      </a:r>
                      <a:endParaRPr lang="en-US" sz="1100" b="0" u="none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en-GB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Occurrence (Cause) Side:-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After oiling bin wrapping started  100% be fore handover to dispatch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Anti Rust oil replaced  Growdal DX 30 to  Henkel lubricants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Oil Tank Cleaning frequency reduced 7days to 3 days </a:t>
                      </a: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Implemented</a:t>
                      </a: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</a:t>
                      </a: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Completed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Point Added in IPO Audit</a:t>
                      </a:r>
                      <a:endParaRPr lang="en-IN" sz="11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18" marB="45718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ectangle 89"/>
          <p:cNvSpPr/>
          <p:nvPr/>
        </p:nvSpPr>
        <p:spPr>
          <a:xfrm>
            <a:off x="23183" y="106680"/>
            <a:ext cx="3331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Action Plan –</a:t>
            </a: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M/s AAEPL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 l="22192" r="8566"/>
          <a:stretch>
            <a:fillRect/>
          </a:stretch>
        </p:blipFill>
        <p:spPr bwMode="auto">
          <a:xfrm rot="16200000">
            <a:off x="8824472" y="1564631"/>
            <a:ext cx="1343891" cy="1096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6055" y="2895600"/>
            <a:ext cx="1024816" cy="1369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6498752" y="3130161"/>
            <a:ext cx="1303836" cy="174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90114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9985</TotalTime>
  <Words>124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2_Office Theme</vt:lpstr>
      <vt:lpstr>3_Office Theme</vt:lpstr>
      <vt:lpstr>4_Office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VSBADE</cp:lastModifiedBy>
  <cp:revision>694</cp:revision>
  <cp:lastPrinted>2019-06-01T04:07:29Z</cp:lastPrinted>
  <dcterms:created xsi:type="dcterms:W3CDTF">2016-07-19T04:58:38Z</dcterms:created>
  <dcterms:modified xsi:type="dcterms:W3CDTF">2022-12-19T07:19:39Z</dcterms:modified>
</cp:coreProperties>
</file>