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4" r:id="rId5"/>
    <p:sldId id="263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4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4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2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4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A631-1555-40C8-AA25-3D2F4D9097F9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CB164-64AC-4E3A-8D5F-69F63CA0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1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762000"/>
            <a:ext cx="8976888" cy="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0" y="835478"/>
            <a:ext cx="8991600" cy="2722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88267" y="76201"/>
            <a:ext cx="4207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FF"/>
                </a:solidFill>
                <a:latin typeface="Aparajita" pitchFamily="34" charset="0"/>
                <a:cs typeface="Aparajita" pitchFamily="34" charset="0"/>
              </a:rPr>
              <a:t>ACTION PLAN</a:t>
            </a:r>
          </a:p>
          <a:p>
            <a:pPr algn="ctr"/>
            <a:endParaRPr lang="en-US" sz="4000" b="1" dirty="0">
              <a:solidFill>
                <a:srgbClr val="FF00FF"/>
              </a:solidFill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2A372-BBEA-A9EC-D273-B88EB1D552B0}"/>
              </a:ext>
            </a:extLst>
          </p:cNvPr>
          <p:cNvSpPr txBox="1"/>
          <p:nvPr/>
        </p:nvSpPr>
        <p:spPr>
          <a:xfrm>
            <a:off x="2359616" y="1150738"/>
            <a:ext cx="6952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800" b="1" dirty="0"/>
              <a:t>Customer Observation:- </a:t>
            </a:r>
            <a:r>
              <a:rPr lang="en-IN" sz="2000" b="1" dirty="0">
                <a:solidFill>
                  <a:srgbClr val="FF0000"/>
                </a:solidFill>
              </a:rPr>
              <a:t>Sharp Edge at the End Coil ID.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C87DA-EE81-5813-8B5E-D29749250012}"/>
              </a:ext>
            </a:extLst>
          </p:cNvPr>
          <p:cNvSpPr txBox="1"/>
          <p:nvPr/>
        </p:nvSpPr>
        <p:spPr>
          <a:xfrm>
            <a:off x="6578060" y="10873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F01D1-1250-0B40-DCB0-86C76D9AAB71}"/>
              </a:ext>
            </a:extLst>
          </p:cNvPr>
          <p:cNvSpPr/>
          <p:nvPr/>
        </p:nvSpPr>
        <p:spPr>
          <a:xfrm>
            <a:off x="1061157" y="1046106"/>
            <a:ext cx="9271564" cy="9294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9C2D4-C0AC-D0DE-3AE2-132E7D08BE35}"/>
              </a:ext>
            </a:extLst>
          </p:cNvPr>
          <p:cNvSpPr/>
          <p:nvPr/>
        </p:nvSpPr>
        <p:spPr>
          <a:xfrm>
            <a:off x="135467" y="96264"/>
            <a:ext cx="11921066" cy="6705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1D7D92-D9A2-0873-9E7B-D97AA4ED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200685"/>
            <a:ext cx="1241778" cy="602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D6EA68-02C8-08A3-41AC-E22CC354BA01}"/>
              </a:ext>
            </a:extLst>
          </p:cNvPr>
          <p:cNvSpPr txBox="1"/>
          <p:nvPr/>
        </p:nvSpPr>
        <p:spPr>
          <a:xfrm>
            <a:off x="9027245" y="247766"/>
            <a:ext cx="25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DATE-12.08.2022</a:t>
            </a:r>
          </a:p>
          <a:p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7598-B896-F8AD-B5EA-E5059F1BC4F6}"/>
              </a:ext>
            </a:extLst>
          </p:cNvPr>
          <p:cNvSpPr/>
          <p:nvPr/>
        </p:nvSpPr>
        <p:spPr>
          <a:xfrm>
            <a:off x="8946121" y="211910"/>
            <a:ext cx="1860490" cy="405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63D48-21F4-F1AC-1C14-4490C7654EB1}"/>
              </a:ext>
            </a:extLst>
          </p:cNvPr>
          <p:cNvSpPr txBox="1"/>
          <p:nvPr/>
        </p:nvSpPr>
        <p:spPr>
          <a:xfrm>
            <a:off x="1160586" y="3259015"/>
            <a:ext cx="5782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Customer Name :- ENDURANCE TECHNOLOGIES LTD.</a:t>
            </a:r>
            <a:r>
              <a:rPr lang="hi-IN" sz="2000" b="1" dirty="0"/>
              <a:t> </a:t>
            </a:r>
            <a:endParaRPr lang="en-US" sz="2000" b="1" dirty="0"/>
          </a:p>
          <a:p>
            <a:r>
              <a:rPr lang="en-US" sz="2000" b="1" dirty="0"/>
              <a:t>SUPPLIER NAME :- HELICAL SPRINGS PVT. LTD.</a:t>
            </a:r>
          </a:p>
          <a:p>
            <a:r>
              <a:rPr lang="en-US" sz="2000" b="1" dirty="0"/>
              <a:t>PART NAME         :- Rebound Spring (K0PG)                 PART No.              :- (S2KH01502O)</a:t>
            </a:r>
          </a:p>
          <a:p>
            <a:r>
              <a:rPr lang="en-US" sz="2000" b="1" dirty="0"/>
              <a:t>Date                      :- 12/08/2022</a:t>
            </a:r>
            <a:endParaRPr lang="en-IN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73016" y="2790092"/>
            <a:ext cx="5789776" cy="2630312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" descr="7F5B87B4B35C0C4A8E230E682154940A@end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504" y="2578369"/>
            <a:ext cx="2583384" cy="25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0D8E9A-D479-D09F-0DF0-EC7D54951E5C}"/>
              </a:ext>
            </a:extLst>
          </p:cNvPr>
          <p:cNvSpPr txBox="1"/>
          <p:nvPr/>
        </p:nvSpPr>
        <p:spPr>
          <a:xfrm>
            <a:off x="8753147" y="2291692"/>
            <a:ext cx="91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8398" y="5249332"/>
            <a:ext cx="358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Sharp Edge (Burr) at the end coil ID </a:t>
            </a:r>
          </a:p>
        </p:txBody>
      </p:sp>
    </p:spTree>
    <p:extLst>
      <p:ext uri="{BB962C8B-B14F-4D97-AF65-F5344CB8AC3E}">
        <p14:creationId xmlns:p14="http://schemas.microsoft.com/office/powerpoint/2010/main" val="303729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3552065" y="23863"/>
            <a:ext cx="504215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ja-JP" sz="2000" b="1" dirty="0"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 Reoccurrence Prevention</a:t>
            </a:r>
            <a:r>
              <a:rPr lang="en-US" altLang="ja-JP" sz="1600" dirty="0">
                <a:latin typeface="Arial Narrow" panose="020B0606020202030204" pitchFamily="34" charset="0"/>
                <a:ea typeface="ＭＳ Ｐゴシック" panose="020B0600070205080204" pitchFamily="34" charset="-128"/>
                <a:cs typeface="+mj-cs"/>
              </a:rPr>
              <a:t>  Why-Why Analysis [Outflow]</a:t>
            </a:r>
            <a:endParaRPr lang="en-US" altLang="ja-JP" sz="2400" dirty="0">
              <a:latin typeface="Arial Narrow" panose="020B0606020202030204" pitchFamily="34" charset="0"/>
              <a:ea typeface="ＭＳ Ｐゴシック" panose="020B0600070205080204" pitchFamily="34" charset="-128"/>
              <a:cs typeface="+mj-cs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196775" y="1977126"/>
            <a:ext cx="3842258" cy="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744419" y="648286"/>
            <a:ext cx="718145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rial narrow"/>
              </a:defRPr>
            </a:lvl1pPr>
          </a:lstStyle>
          <a:p>
            <a:pPr>
              <a:defRPr/>
            </a:pPr>
            <a:r>
              <a:rPr 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&lt; WHY &gt;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589781" y="588483"/>
            <a:ext cx="9027420" cy="2592000"/>
          </a:xfrm>
          <a:prstGeom prst="roundRect">
            <a:avLst>
              <a:gd name="adj" fmla="val 39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dirty="0">
                <a:solidFill>
                  <a:prstClr val="white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589781" y="3366951"/>
            <a:ext cx="9027420" cy="3262448"/>
          </a:xfrm>
          <a:prstGeom prst="roundRect">
            <a:avLst>
              <a:gd name="adj" fmla="val 391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dirty="0">
              <a:solidFill>
                <a:prstClr val="white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692253" y="4120256"/>
            <a:ext cx="339648" cy="237661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82880" rtlCol="0" anchor="ctr" anchorCtr="0"/>
          <a:lstStyle/>
          <a:p>
            <a:pPr algn="ctr"/>
            <a:r>
              <a:rPr lang="en-IN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Outflow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134383" y="3447167"/>
            <a:ext cx="1639568" cy="515955"/>
          </a:xfrm>
          <a:prstGeom prst="roundRect">
            <a:avLst>
              <a:gd name="adj" fmla="val 1930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Direct Cause</a:t>
            </a:r>
            <a:endParaRPr lang="en-US" sz="12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(1</a:t>
            </a:r>
            <a:r>
              <a:rPr lang="en-US" sz="1200" b="1" baseline="300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st</a:t>
            </a:r>
            <a:r>
              <a:rPr lang="en-US" sz="12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)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889263" y="3447167"/>
            <a:ext cx="915730" cy="515955"/>
          </a:xfrm>
          <a:prstGeom prst="roundRect">
            <a:avLst>
              <a:gd name="adj" fmla="val 19304"/>
            </a:avLst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Who</a:t>
            </a:r>
          </a:p>
        </p:txBody>
      </p:sp>
      <p:cxnSp>
        <p:nvCxnSpPr>
          <p:cNvPr id="68" name="Straight Connector 67"/>
          <p:cNvCxnSpPr>
            <a:stCxn id="66" idx="3"/>
            <a:endCxn id="67" idx="1"/>
          </p:cNvCxnSpPr>
          <p:nvPr/>
        </p:nvCxnSpPr>
        <p:spPr>
          <a:xfrm>
            <a:off x="3773951" y="3705144"/>
            <a:ext cx="11531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3889263" y="4117988"/>
            <a:ext cx="915730" cy="2378887"/>
          </a:xfrm>
          <a:prstGeom prst="roundRect">
            <a:avLst>
              <a:gd name="adj" fmla="val 119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Inspector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926662" y="3447167"/>
            <a:ext cx="1476000" cy="515955"/>
          </a:xfrm>
          <a:prstGeom prst="roundRect">
            <a:avLst>
              <a:gd name="adj" fmla="val 19304"/>
            </a:avLst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3</a:t>
            </a:r>
            <a:r>
              <a:rPr lang="en-US" sz="1200" b="1" baseline="30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rd</a:t>
            </a:r>
            <a:r>
              <a:rPr lang="en-US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 Cause</a:t>
            </a:r>
          </a:p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&lt;Why&gt;</a:t>
            </a:r>
          </a:p>
        </p:txBody>
      </p:sp>
      <p:cxnSp>
        <p:nvCxnSpPr>
          <p:cNvPr id="72" name="Straight Connector 71"/>
          <p:cNvCxnSpPr>
            <a:stCxn id="67" idx="3"/>
          </p:cNvCxnSpPr>
          <p:nvPr/>
        </p:nvCxnSpPr>
        <p:spPr>
          <a:xfrm flipV="1">
            <a:off x="4804993" y="3705142"/>
            <a:ext cx="251996" cy="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14" idx="3"/>
            <a:endCxn id="71" idx="1"/>
          </p:cNvCxnSpPr>
          <p:nvPr/>
        </p:nvCxnSpPr>
        <p:spPr>
          <a:xfrm>
            <a:off x="6732698" y="3705142"/>
            <a:ext cx="19396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1" idx="3"/>
            <a:endCxn id="80" idx="1"/>
          </p:cNvCxnSpPr>
          <p:nvPr/>
        </p:nvCxnSpPr>
        <p:spPr>
          <a:xfrm>
            <a:off x="8402662" y="3705142"/>
            <a:ext cx="26215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03" idx="3"/>
            <a:endCxn id="69" idx="1"/>
          </p:cNvCxnSpPr>
          <p:nvPr/>
        </p:nvCxnSpPr>
        <p:spPr>
          <a:xfrm>
            <a:off x="3757827" y="5307431"/>
            <a:ext cx="131437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108" idx="3"/>
            <a:endCxn id="110" idx="1"/>
          </p:cNvCxnSpPr>
          <p:nvPr/>
        </p:nvCxnSpPr>
        <p:spPr>
          <a:xfrm>
            <a:off x="8402664" y="5307430"/>
            <a:ext cx="289446" cy="561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8664814" y="3447167"/>
            <a:ext cx="1858514" cy="515955"/>
          </a:xfrm>
          <a:prstGeom prst="roundRect">
            <a:avLst>
              <a:gd name="adj" fmla="val 19304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Constitutional cause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&lt;Management Issue&gt;</a:t>
            </a:r>
          </a:p>
        </p:txBody>
      </p:sp>
      <p:cxnSp>
        <p:nvCxnSpPr>
          <p:cNvPr id="81" name="Straight Connector 80"/>
          <p:cNvCxnSpPr>
            <a:stCxn id="69" idx="3"/>
            <a:endCxn id="107" idx="1"/>
          </p:cNvCxnSpPr>
          <p:nvPr/>
        </p:nvCxnSpPr>
        <p:spPr>
          <a:xfrm flipV="1">
            <a:off x="4804994" y="5307431"/>
            <a:ext cx="130419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3"/>
          <p:cNvSpPr/>
          <p:nvPr/>
        </p:nvSpPr>
        <p:spPr>
          <a:xfrm>
            <a:off x="1665676" y="914843"/>
            <a:ext cx="1508473" cy="2124567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defTabSz="844083">
              <a:defRPr/>
            </a:pPr>
            <a:endParaRPr lang="en-US" altLang="ja-JP" sz="1200" dirty="0">
              <a:solidFill>
                <a:schemeClr val="tx1"/>
              </a:solidFill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83" name="Rounded Rectangle 104"/>
          <p:cNvSpPr/>
          <p:nvPr/>
        </p:nvSpPr>
        <p:spPr>
          <a:xfrm>
            <a:off x="5181600" y="914841"/>
            <a:ext cx="1780403" cy="2124568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lvl="0" algn="ctr"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Operator not check the </a:t>
            </a:r>
            <a:r>
              <a:rPr lang="en-US" sz="12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mendral</a:t>
            </a: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on time.</a:t>
            </a:r>
          </a:p>
        </p:txBody>
      </p:sp>
      <p:sp>
        <p:nvSpPr>
          <p:cNvPr id="84" name="Rounded Rectangle 104"/>
          <p:cNvSpPr/>
          <p:nvPr/>
        </p:nvSpPr>
        <p:spPr>
          <a:xfrm>
            <a:off x="3303515" y="914841"/>
            <a:ext cx="1753474" cy="2124568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During Coiling stage </a:t>
            </a:r>
            <a:r>
              <a:rPr lang="en-US" sz="12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mendral</a:t>
            </a: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blunt. </a:t>
            </a:r>
          </a:p>
        </p:txBody>
      </p:sp>
      <p:sp>
        <p:nvSpPr>
          <p:cNvPr id="96" name="Rounded Rectangle 82"/>
          <p:cNvSpPr/>
          <p:nvPr/>
        </p:nvSpPr>
        <p:spPr>
          <a:xfrm>
            <a:off x="9055215" y="914841"/>
            <a:ext cx="1507128" cy="2124568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Some of parts          was made of Sharp edge.</a:t>
            </a:r>
          </a:p>
        </p:txBody>
      </p:sp>
      <p:sp>
        <p:nvSpPr>
          <p:cNvPr id="103" name="Rounded Rectangle 82"/>
          <p:cNvSpPr/>
          <p:nvPr/>
        </p:nvSpPr>
        <p:spPr>
          <a:xfrm>
            <a:off x="2134376" y="4117985"/>
            <a:ext cx="1623451" cy="2378890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Sharp edge at the End Coil ID. Not detected at final stage.</a:t>
            </a:r>
          </a:p>
          <a:p>
            <a:pPr algn="ctr"/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TextBox 77"/>
          <p:cNvSpPr txBox="1"/>
          <p:nvPr/>
        </p:nvSpPr>
        <p:spPr>
          <a:xfrm>
            <a:off x="3889264" y="648286"/>
            <a:ext cx="718145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rial narrow"/>
              </a:defRPr>
            </a:lvl1pPr>
          </a:lstStyle>
          <a:p>
            <a:pPr>
              <a:defRPr/>
            </a:pPr>
            <a:r>
              <a:rPr 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&lt; WHY &gt;</a:t>
            </a:r>
          </a:p>
        </p:txBody>
      </p:sp>
      <p:sp>
        <p:nvSpPr>
          <p:cNvPr id="107" name="Rounded Rectangle 107"/>
          <p:cNvSpPr/>
          <p:nvPr/>
        </p:nvSpPr>
        <p:spPr>
          <a:xfrm>
            <a:off x="4935413" y="4117986"/>
            <a:ext cx="1781165" cy="2378888"/>
          </a:xfrm>
          <a:prstGeom prst="roundRect">
            <a:avLst>
              <a:gd name="adj" fmla="val 119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This problem have comes very rarely. Inspector was not aware about this issue. </a:t>
            </a:r>
          </a:p>
        </p:txBody>
      </p:sp>
      <p:sp>
        <p:nvSpPr>
          <p:cNvPr id="108" name="Rounded Rectangle 95"/>
          <p:cNvSpPr/>
          <p:nvPr/>
        </p:nvSpPr>
        <p:spPr>
          <a:xfrm>
            <a:off x="6926664" y="4117985"/>
            <a:ext cx="1476000" cy="2378890"/>
          </a:xfrm>
          <a:prstGeom prst="roundRect">
            <a:avLst>
              <a:gd name="adj" fmla="val 54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Rounded Rectangle 102"/>
          <p:cNvSpPr/>
          <p:nvPr/>
        </p:nvSpPr>
        <p:spPr>
          <a:xfrm>
            <a:off x="8692110" y="4123603"/>
            <a:ext cx="1858510" cy="2378890"/>
          </a:xfrm>
          <a:prstGeom prst="roundRect">
            <a:avLst>
              <a:gd name="adj" fmla="val 3985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Inspection of similar parts inadequate.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1769265" y="668800"/>
            <a:ext cx="65" cy="14941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960994" y="648286"/>
            <a:ext cx="1568058" cy="1846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rial narrow"/>
              </a:defRPr>
            </a:lvl1pPr>
          </a:lstStyle>
          <a:p>
            <a:pPr algn="ctr">
              <a:defRPr/>
            </a:pPr>
            <a:r>
              <a:rPr lang="en-US" altLang="ja-JP" sz="1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&lt;Direct Cause&gt;</a:t>
            </a:r>
            <a:endParaRPr lang="en-US" sz="1200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599574" y="648286"/>
            <a:ext cx="718145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rial narrow"/>
              </a:defRPr>
            </a:lvl1pPr>
          </a:lstStyle>
          <a:p>
            <a:pPr>
              <a:defRPr/>
            </a:pPr>
            <a:r>
              <a:rPr lang="en-US" sz="120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&lt; WHY &gt;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4951533" y="3447167"/>
            <a:ext cx="1781165" cy="515955"/>
          </a:xfrm>
          <a:prstGeom prst="roundRect">
            <a:avLst>
              <a:gd name="adj" fmla="val 19304"/>
            </a:avLst>
          </a:prstGeom>
          <a:solidFill>
            <a:srgbClr val="FFFF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2</a:t>
            </a:r>
            <a:r>
              <a:rPr lang="en-US" sz="1200" b="1" baseline="30000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nd</a:t>
            </a:r>
            <a:r>
              <a:rPr lang="en-US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  Cause</a:t>
            </a:r>
          </a:p>
          <a:p>
            <a:pPr algn="ctr">
              <a:defRPr/>
            </a:pPr>
            <a:r>
              <a:rPr lang="en-US" sz="1200" b="1" dirty="0">
                <a:solidFill>
                  <a:prstClr val="black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&lt;Why&gt;</a:t>
            </a:r>
          </a:p>
        </p:txBody>
      </p:sp>
      <p:cxnSp>
        <p:nvCxnSpPr>
          <p:cNvPr id="115" name="Straight Connector 114"/>
          <p:cNvCxnSpPr>
            <a:stCxn id="83" idx="3"/>
            <a:endCxn id="96" idx="1"/>
          </p:cNvCxnSpPr>
          <p:nvPr/>
        </p:nvCxnSpPr>
        <p:spPr>
          <a:xfrm>
            <a:off x="6962002" y="1977125"/>
            <a:ext cx="208149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04"/>
          <p:cNvSpPr/>
          <p:nvPr/>
        </p:nvSpPr>
        <p:spPr>
          <a:xfrm>
            <a:off x="7114563" y="914841"/>
            <a:ext cx="1817403" cy="2124568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lvl="0" algn="ctr">
              <a:defRPr/>
            </a:pPr>
            <a:r>
              <a:rPr lang="en-US" sz="12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Mendral</a:t>
            </a: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frequency to cut spring is after 50,000. </a:t>
            </a:r>
          </a:p>
          <a:p>
            <a:pPr lvl="0" algn="ctr">
              <a:defRPr/>
            </a:pP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(But the </a:t>
            </a:r>
            <a:r>
              <a:rPr lang="en-US" sz="12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mendral</a:t>
            </a:r>
            <a:r>
              <a:rPr 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was blunt before as it’s frequency decided.) </a:t>
            </a:r>
          </a:p>
        </p:txBody>
      </p:sp>
      <p:cxnSp>
        <p:nvCxnSpPr>
          <p:cNvPr id="49" name="Straight Connector 48"/>
          <p:cNvCxnSpPr>
            <a:stCxn id="107" idx="3"/>
            <a:endCxn id="108" idx="1"/>
          </p:cNvCxnSpPr>
          <p:nvPr/>
        </p:nvCxnSpPr>
        <p:spPr>
          <a:xfrm>
            <a:off x="6716578" y="5307430"/>
            <a:ext cx="21008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83"/>
          <p:cNvSpPr/>
          <p:nvPr/>
        </p:nvSpPr>
        <p:spPr>
          <a:xfrm>
            <a:off x="1680530" y="925190"/>
            <a:ext cx="1508473" cy="2124567"/>
          </a:xfrm>
          <a:prstGeom prst="roundRect">
            <a:avLst>
              <a:gd name="adj" fmla="val 441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 defTabSz="844083">
              <a:defRPr/>
            </a:pP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Sharp edge at the End Coil ID.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F1D7D92-D9A2-0873-9E7B-D97AA4ED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22" y="214093"/>
            <a:ext cx="1241778" cy="60228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F367598-B896-F8AD-B5EA-E5059F1BC4F6}"/>
              </a:ext>
            </a:extLst>
          </p:cNvPr>
          <p:cNvSpPr/>
          <p:nvPr/>
        </p:nvSpPr>
        <p:spPr>
          <a:xfrm>
            <a:off x="10086299" y="99020"/>
            <a:ext cx="1860490" cy="405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D6EA68-02C8-08A3-41AC-E22CC354BA01}"/>
              </a:ext>
            </a:extLst>
          </p:cNvPr>
          <p:cNvSpPr txBox="1"/>
          <p:nvPr/>
        </p:nvSpPr>
        <p:spPr>
          <a:xfrm>
            <a:off x="10088835" y="118809"/>
            <a:ext cx="25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DATE-12.08.2022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71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1524000" y="743526"/>
            <a:ext cx="9282611" cy="18474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24000" y="802969"/>
            <a:ext cx="9282611" cy="35231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81046" y="76201"/>
            <a:ext cx="40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latin typeface="Aparajita" pitchFamily="34" charset="0"/>
                <a:cs typeface="Aparajita" pitchFamily="34" charset="0"/>
              </a:rPr>
              <a:t>Corrective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2A372-BBEA-A9EC-D273-B88EB1D552B0}"/>
              </a:ext>
            </a:extLst>
          </p:cNvPr>
          <p:cNvSpPr txBox="1"/>
          <p:nvPr/>
        </p:nvSpPr>
        <p:spPr>
          <a:xfrm>
            <a:off x="1061157" y="1150738"/>
            <a:ext cx="467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Part Name – Rebound Spring K0PG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C87DA-EE81-5813-8B5E-D29749250012}"/>
              </a:ext>
            </a:extLst>
          </p:cNvPr>
          <p:cNvSpPr txBox="1"/>
          <p:nvPr/>
        </p:nvSpPr>
        <p:spPr>
          <a:xfrm>
            <a:off x="6578060" y="1087312"/>
            <a:ext cx="283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Part No-S2KH015020</a:t>
            </a:r>
          </a:p>
          <a:p>
            <a:endParaRPr lang="en-IN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F01D1-1250-0B40-DCB0-86C76D9AAB71}"/>
              </a:ext>
            </a:extLst>
          </p:cNvPr>
          <p:cNvSpPr/>
          <p:nvPr/>
        </p:nvSpPr>
        <p:spPr>
          <a:xfrm>
            <a:off x="1061157" y="1046106"/>
            <a:ext cx="9271564" cy="9294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9C2D4-C0AC-D0DE-3AE2-132E7D08BE35}"/>
              </a:ext>
            </a:extLst>
          </p:cNvPr>
          <p:cNvSpPr/>
          <p:nvPr/>
        </p:nvSpPr>
        <p:spPr>
          <a:xfrm>
            <a:off x="135467" y="96264"/>
            <a:ext cx="11921066" cy="6705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1D7D92-D9A2-0873-9E7B-D97AA4ED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200685"/>
            <a:ext cx="1241778" cy="602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D6EA68-02C8-08A3-41AC-E22CC354BA01}"/>
              </a:ext>
            </a:extLst>
          </p:cNvPr>
          <p:cNvSpPr txBox="1"/>
          <p:nvPr/>
        </p:nvSpPr>
        <p:spPr>
          <a:xfrm>
            <a:off x="9037213" y="306253"/>
            <a:ext cx="259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DATE-12.8.2022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7598-B896-F8AD-B5EA-E5059F1BC4F6}"/>
              </a:ext>
            </a:extLst>
          </p:cNvPr>
          <p:cNvSpPr/>
          <p:nvPr/>
        </p:nvSpPr>
        <p:spPr>
          <a:xfrm>
            <a:off x="8946121" y="211910"/>
            <a:ext cx="1860490" cy="405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63D48-21F4-F1AC-1C14-4490C7654EB1}"/>
              </a:ext>
            </a:extLst>
          </p:cNvPr>
          <p:cNvSpPr txBox="1"/>
          <p:nvPr/>
        </p:nvSpPr>
        <p:spPr>
          <a:xfrm>
            <a:off x="1337873" y="2468036"/>
            <a:ext cx="7689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Mendral</a:t>
            </a:r>
            <a:r>
              <a:rPr lang="en-US" dirty="0"/>
              <a:t> polishing frequency updated in tool monitoring sheet after 40,000pcs.</a:t>
            </a:r>
          </a:p>
          <a:p>
            <a:pPr marL="342900" indent="-342900">
              <a:buAutoNum type="arabicPeriod"/>
            </a:pPr>
            <a:r>
              <a:rPr lang="en-US" dirty="0"/>
              <a:t>Training provided to operators. </a:t>
            </a:r>
          </a:p>
          <a:p>
            <a:r>
              <a:rPr lang="en-US" dirty="0"/>
              <a:t> </a:t>
            </a:r>
          </a:p>
          <a:p>
            <a:r>
              <a:rPr lang="hi-IN" dirty="0"/>
              <a:t> 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4" r="22140"/>
          <a:stretch/>
        </p:blipFill>
        <p:spPr>
          <a:xfrm>
            <a:off x="4514823" y="3831584"/>
            <a:ext cx="3025207" cy="2209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3" r="22413"/>
          <a:stretch/>
        </p:blipFill>
        <p:spPr>
          <a:xfrm>
            <a:off x="1061157" y="3843926"/>
            <a:ext cx="3130061" cy="21967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t="370" r="19216" b="-370"/>
          <a:stretch/>
        </p:blipFill>
        <p:spPr>
          <a:xfrm rot="5400000">
            <a:off x="7641653" y="4030559"/>
            <a:ext cx="2654586" cy="18263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04646" y="6060831"/>
            <a:ext cx="92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8798" y="602566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AFTER</a:t>
            </a:r>
          </a:p>
        </p:txBody>
      </p:sp>
      <p:sp>
        <p:nvSpPr>
          <p:cNvPr id="23" name="Oval 22"/>
          <p:cNvSpPr/>
          <p:nvPr/>
        </p:nvSpPr>
        <p:spPr>
          <a:xfrm>
            <a:off x="7067711" y="3933216"/>
            <a:ext cx="386861" cy="276041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27356" y="3945364"/>
            <a:ext cx="422030" cy="340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133599" y="344906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1.(a)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50521" y="346078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1.(b)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39200" y="324729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61157" y="3818395"/>
            <a:ext cx="3130061" cy="2206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72574" y="3806673"/>
            <a:ext cx="3079179" cy="220635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044052" y="3610350"/>
            <a:ext cx="1832314" cy="267847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681046" y="76201"/>
            <a:ext cx="401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latin typeface="Aparajita" pitchFamily="34" charset="0"/>
                <a:cs typeface="Aparajita" pitchFamily="34" charset="0"/>
              </a:rPr>
              <a:t>Preventive 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2A372-BBEA-A9EC-D273-B88EB1D552B0}"/>
              </a:ext>
            </a:extLst>
          </p:cNvPr>
          <p:cNvSpPr txBox="1"/>
          <p:nvPr/>
        </p:nvSpPr>
        <p:spPr>
          <a:xfrm>
            <a:off x="1061157" y="1150738"/>
            <a:ext cx="467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Part Name – Rebound Spring K0PG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C87DA-EE81-5813-8B5E-D29749250012}"/>
              </a:ext>
            </a:extLst>
          </p:cNvPr>
          <p:cNvSpPr txBox="1"/>
          <p:nvPr/>
        </p:nvSpPr>
        <p:spPr>
          <a:xfrm>
            <a:off x="6578060" y="1087312"/>
            <a:ext cx="283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Part No-S2KH015020</a:t>
            </a:r>
          </a:p>
          <a:p>
            <a:endParaRPr lang="en-IN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F01D1-1250-0B40-DCB0-86C76D9AAB71}"/>
              </a:ext>
            </a:extLst>
          </p:cNvPr>
          <p:cNvSpPr/>
          <p:nvPr/>
        </p:nvSpPr>
        <p:spPr>
          <a:xfrm>
            <a:off x="1061157" y="1046106"/>
            <a:ext cx="9271564" cy="9294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9C2D4-C0AC-D0DE-3AE2-132E7D08BE35}"/>
              </a:ext>
            </a:extLst>
          </p:cNvPr>
          <p:cNvSpPr/>
          <p:nvPr/>
        </p:nvSpPr>
        <p:spPr>
          <a:xfrm>
            <a:off x="135467" y="96264"/>
            <a:ext cx="11921066" cy="6705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1D7D92-D9A2-0873-9E7B-D97AA4ED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200685"/>
            <a:ext cx="1241778" cy="602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D6EA68-02C8-08A3-41AC-E22CC354BA01}"/>
              </a:ext>
            </a:extLst>
          </p:cNvPr>
          <p:cNvSpPr txBox="1"/>
          <p:nvPr/>
        </p:nvSpPr>
        <p:spPr>
          <a:xfrm>
            <a:off x="9027245" y="247762"/>
            <a:ext cx="25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DATE-16.8.2022</a:t>
            </a:r>
          </a:p>
          <a:p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7598-B896-F8AD-B5EA-E5059F1BC4F6}"/>
              </a:ext>
            </a:extLst>
          </p:cNvPr>
          <p:cNvSpPr/>
          <p:nvPr/>
        </p:nvSpPr>
        <p:spPr>
          <a:xfrm>
            <a:off x="8946121" y="223633"/>
            <a:ext cx="1860490" cy="405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63D48-21F4-F1AC-1C14-4490C7654EB1}"/>
              </a:ext>
            </a:extLst>
          </p:cNvPr>
          <p:cNvSpPr txBox="1"/>
          <p:nvPr/>
        </p:nvSpPr>
        <p:spPr>
          <a:xfrm>
            <a:off x="1337873" y="2118077"/>
            <a:ext cx="86866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100% visual inspection at final stage.</a:t>
            </a:r>
          </a:p>
          <a:p>
            <a:pPr marL="342900" indent="-342900">
              <a:buAutoNum type="arabicPeriod"/>
            </a:pPr>
            <a:r>
              <a:rPr lang="en-US" dirty="0"/>
              <a:t>Training provided to inspectors.</a:t>
            </a:r>
          </a:p>
          <a:p>
            <a:pPr marL="342900" indent="-342900">
              <a:buAutoNum type="arabicPeriod"/>
            </a:pPr>
            <a:r>
              <a:rPr lang="en-US" dirty="0"/>
              <a:t>Quality Alert at final inspection stage.</a:t>
            </a:r>
          </a:p>
          <a:p>
            <a:r>
              <a:rPr lang="en-US" sz="2000" b="1" dirty="0"/>
              <a:t>       </a:t>
            </a:r>
            <a:r>
              <a:rPr lang="en-US" sz="2000" b="1" dirty="0">
                <a:solidFill>
                  <a:srgbClr val="7030A0"/>
                </a:solidFill>
              </a:rPr>
              <a:t>Contentment Action:- </a:t>
            </a:r>
            <a:r>
              <a:rPr lang="en-US" sz="2000" dirty="0">
                <a:solidFill>
                  <a:srgbClr val="00B0F0"/>
                </a:solidFill>
              </a:rPr>
              <a:t>Recheck 100% inspection of all WIP, In House &amp; FG                   ‘                                               stock material.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hi-IN" dirty="0"/>
              <a:t> 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r="19829"/>
          <a:stretch/>
        </p:blipFill>
        <p:spPr>
          <a:xfrm rot="5400000">
            <a:off x="1347689" y="4129197"/>
            <a:ext cx="2872155" cy="2107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r="20512"/>
          <a:stretch/>
        </p:blipFill>
        <p:spPr>
          <a:xfrm rot="5400000">
            <a:off x="4376672" y="3650831"/>
            <a:ext cx="2852777" cy="310220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11569" y="3741242"/>
            <a:ext cx="2121877" cy="285277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20308" y="3733584"/>
            <a:ext cx="3141784" cy="287215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524000" y="802969"/>
            <a:ext cx="9282611" cy="35231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524000" y="743526"/>
            <a:ext cx="9282611" cy="18474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86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57800" y="7620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latin typeface="Aparajita" pitchFamily="34" charset="0"/>
                <a:cs typeface="Aparajita" pitchFamily="34" charset="0"/>
              </a:rPr>
              <a:t>OPL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2A372-BBEA-A9EC-D273-B88EB1D552B0}"/>
              </a:ext>
            </a:extLst>
          </p:cNvPr>
          <p:cNvSpPr txBox="1"/>
          <p:nvPr/>
        </p:nvSpPr>
        <p:spPr>
          <a:xfrm>
            <a:off x="1061157" y="1150738"/>
            <a:ext cx="4608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Part Name – Rebound Spring K0PG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C87DA-EE81-5813-8B5E-D29749250012}"/>
              </a:ext>
            </a:extLst>
          </p:cNvPr>
          <p:cNvSpPr txBox="1"/>
          <p:nvPr/>
        </p:nvSpPr>
        <p:spPr>
          <a:xfrm>
            <a:off x="6578060" y="1087312"/>
            <a:ext cx="2838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Part No-S2KH015020</a:t>
            </a:r>
          </a:p>
          <a:p>
            <a:endParaRPr lang="en-IN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F01D1-1250-0B40-DCB0-86C76D9AAB71}"/>
              </a:ext>
            </a:extLst>
          </p:cNvPr>
          <p:cNvSpPr/>
          <p:nvPr/>
        </p:nvSpPr>
        <p:spPr>
          <a:xfrm>
            <a:off x="1061157" y="1046106"/>
            <a:ext cx="9271564" cy="9294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9C2D4-C0AC-D0DE-3AE2-132E7D08BE35}"/>
              </a:ext>
            </a:extLst>
          </p:cNvPr>
          <p:cNvSpPr/>
          <p:nvPr/>
        </p:nvSpPr>
        <p:spPr>
          <a:xfrm>
            <a:off x="135467" y="96264"/>
            <a:ext cx="11921066" cy="6705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1D7D92-D9A2-0873-9E7B-D97AA4EDB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22" y="200685"/>
            <a:ext cx="1241778" cy="6022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D6EA68-02C8-08A3-41AC-E22CC354BA01}"/>
              </a:ext>
            </a:extLst>
          </p:cNvPr>
          <p:cNvSpPr txBox="1"/>
          <p:nvPr/>
        </p:nvSpPr>
        <p:spPr>
          <a:xfrm>
            <a:off x="9027245" y="189147"/>
            <a:ext cx="2591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DATE-16.8.2022</a:t>
            </a:r>
          </a:p>
          <a:p>
            <a:endParaRPr lang="en-I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367598-B896-F8AD-B5EA-E5059F1BC4F6}"/>
              </a:ext>
            </a:extLst>
          </p:cNvPr>
          <p:cNvSpPr/>
          <p:nvPr/>
        </p:nvSpPr>
        <p:spPr>
          <a:xfrm>
            <a:off x="8946121" y="211910"/>
            <a:ext cx="1860490" cy="4057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0D8E9A-D479-D09F-0DF0-EC7D54951E5C}"/>
              </a:ext>
            </a:extLst>
          </p:cNvPr>
          <p:cNvSpPr txBox="1"/>
          <p:nvPr/>
        </p:nvSpPr>
        <p:spPr>
          <a:xfrm>
            <a:off x="2657146" y="2291692"/>
            <a:ext cx="91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A07F-2FF2-ACB8-20FD-EC8D2DF6FB7F}"/>
              </a:ext>
            </a:extLst>
          </p:cNvPr>
          <p:cNvSpPr txBox="1"/>
          <p:nvPr/>
        </p:nvSpPr>
        <p:spPr>
          <a:xfrm>
            <a:off x="7474699" y="2308780"/>
            <a:ext cx="1044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70C0"/>
                </a:solidFill>
              </a:rPr>
              <a:t>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63D48-21F4-F1AC-1C14-4490C7654EB1}"/>
              </a:ext>
            </a:extLst>
          </p:cNvPr>
          <p:cNvSpPr txBox="1"/>
          <p:nvPr/>
        </p:nvSpPr>
        <p:spPr>
          <a:xfrm>
            <a:off x="1337874" y="5117453"/>
            <a:ext cx="3308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ऊपर दिखाये गए चित्र K55G पार्ट मे ID BURR (Sharp Edge) है, जिस कारण से यह पार्ट NOT OK है। </a:t>
            </a:r>
            <a:endParaRPr lang="en-IN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D510CA-B5D0-CDAA-985C-12CF075EB498}"/>
              </a:ext>
            </a:extLst>
          </p:cNvPr>
          <p:cNvSpPr txBox="1"/>
          <p:nvPr/>
        </p:nvSpPr>
        <p:spPr>
          <a:xfrm>
            <a:off x="6314725" y="5201707"/>
            <a:ext cx="3308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dirty="0"/>
              <a:t>ऊपर दिखाये गए चित्र K55G पार्ट मे ID मे कोई ID Burr नहीं है,  इसलिए पार्ट ओके है। </a:t>
            </a:r>
            <a:endParaRPr lang="en-IN" dirty="0"/>
          </a:p>
        </p:txBody>
      </p:sp>
      <p:pic>
        <p:nvPicPr>
          <p:cNvPr id="1026" name="Picture 1" descr="7F5B87B4B35C0C4A8E230E682154940A@end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1" y="2634814"/>
            <a:ext cx="2583384" cy="251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173877" y="2756166"/>
            <a:ext cx="966537" cy="828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2" t="37061" r="2452" b="2413"/>
          <a:stretch/>
        </p:blipFill>
        <p:spPr>
          <a:xfrm>
            <a:off x="6314726" y="2678112"/>
            <a:ext cx="2889434" cy="25035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400801" y="2678112"/>
            <a:ext cx="2803360" cy="25035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129789" y="2734691"/>
            <a:ext cx="1022685" cy="828323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7558618" y="3257259"/>
            <a:ext cx="593856" cy="1815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524000" y="743526"/>
            <a:ext cx="9282611" cy="18474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524000" y="802969"/>
            <a:ext cx="9282611" cy="35231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EBB269-66FB-047C-778C-2342DC930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5" t="24961" r="27359" b="16125"/>
          <a:stretch/>
        </p:blipFill>
        <p:spPr>
          <a:xfrm>
            <a:off x="637953" y="648586"/>
            <a:ext cx="10611293" cy="5667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1E89BE-B4B9-8B88-A7D4-8868CAE3D919}"/>
              </a:ext>
            </a:extLst>
          </p:cNvPr>
          <p:cNvSpPr txBox="1"/>
          <p:nvPr/>
        </p:nvSpPr>
        <p:spPr>
          <a:xfrm>
            <a:off x="3859619" y="172928"/>
            <a:ext cx="4398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Updated the Final inspection std.</a:t>
            </a:r>
          </a:p>
        </p:txBody>
      </p:sp>
    </p:spTree>
    <p:extLst>
      <p:ext uri="{BB962C8B-B14F-4D97-AF65-F5344CB8AC3E}">
        <p14:creationId xmlns:p14="http://schemas.microsoft.com/office/powerpoint/2010/main" val="176599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940CD3-060B-4063-9168-1A297A645046}"/>
              </a:ext>
            </a:extLst>
          </p:cNvPr>
          <p:cNvSpPr txBox="1"/>
          <p:nvPr/>
        </p:nvSpPr>
        <p:spPr>
          <a:xfrm>
            <a:off x="2817628" y="271982"/>
            <a:ext cx="5071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Check Point added at Final Inspection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336BD-FFD3-E3CC-48EA-60DCED849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" t="6202" r="8269" b="14729"/>
          <a:stretch/>
        </p:blipFill>
        <p:spPr>
          <a:xfrm>
            <a:off x="198475" y="817855"/>
            <a:ext cx="11243930" cy="57681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906FA5-1487-17A0-0DD6-F7B3BA9E6D6E}"/>
              </a:ext>
            </a:extLst>
          </p:cNvPr>
          <p:cNvSpPr/>
          <p:nvPr/>
        </p:nvSpPr>
        <p:spPr>
          <a:xfrm>
            <a:off x="6214731" y="3110450"/>
            <a:ext cx="5353492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6035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940CD3-060B-4063-9168-1A297A645046}"/>
              </a:ext>
            </a:extLst>
          </p:cNvPr>
          <p:cNvSpPr txBox="1"/>
          <p:nvPr/>
        </p:nvSpPr>
        <p:spPr>
          <a:xfrm>
            <a:off x="2817628" y="271982"/>
            <a:ext cx="507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/>
              <a:t>Check point added at coiling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3E885-F670-9100-5984-1E3E8AD0E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72" y="1222742"/>
            <a:ext cx="5497033" cy="409353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7C448D1-4559-7AFB-8F6B-80A39349F0A3}"/>
              </a:ext>
            </a:extLst>
          </p:cNvPr>
          <p:cNvSpPr/>
          <p:nvPr/>
        </p:nvSpPr>
        <p:spPr>
          <a:xfrm>
            <a:off x="925032" y="3604438"/>
            <a:ext cx="1201480" cy="5316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D4F9F-E8B4-EC20-1AE9-BAAB717DA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005" y="1180213"/>
            <a:ext cx="5111464" cy="41360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0392FA5-91C1-C381-35B8-9B0BDF7A94E6}"/>
              </a:ext>
            </a:extLst>
          </p:cNvPr>
          <p:cNvSpPr/>
          <p:nvPr/>
        </p:nvSpPr>
        <p:spPr>
          <a:xfrm>
            <a:off x="6422065" y="3593804"/>
            <a:ext cx="1796902" cy="637953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26832E-E0F7-D830-D070-EE59E27A64F9}"/>
              </a:ext>
            </a:extLst>
          </p:cNvPr>
          <p:cNvSpPr/>
          <p:nvPr/>
        </p:nvSpPr>
        <p:spPr>
          <a:xfrm>
            <a:off x="1977657" y="5882611"/>
            <a:ext cx="1626780" cy="4515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FF6CC-3CA9-173D-8C86-5229F8BBEDEB}"/>
              </a:ext>
            </a:extLst>
          </p:cNvPr>
          <p:cNvSpPr txBox="1"/>
          <p:nvPr/>
        </p:nvSpPr>
        <p:spPr>
          <a:xfrm>
            <a:off x="2339163" y="5964865"/>
            <a:ext cx="85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Before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D0C0B-FB9B-25DF-59EB-A7E49196FAE8}"/>
              </a:ext>
            </a:extLst>
          </p:cNvPr>
          <p:cNvSpPr/>
          <p:nvPr/>
        </p:nvSpPr>
        <p:spPr>
          <a:xfrm>
            <a:off x="8218967" y="5846431"/>
            <a:ext cx="1626780" cy="4515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231C3-5C91-93FF-9644-CEBFEDC03C21}"/>
              </a:ext>
            </a:extLst>
          </p:cNvPr>
          <p:cNvSpPr txBox="1"/>
          <p:nvPr/>
        </p:nvSpPr>
        <p:spPr>
          <a:xfrm>
            <a:off x="8604355" y="5965897"/>
            <a:ext cx="711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After </a:t>
            </a:r>
          </a:p>
        </p:txBody>
      </p:sp>
    </p:spTree>
    <p:extLst>
      <p:ext uri="{BB962C8B-B14F-4D97-AF65-F5344CB8AC3E}">
        <p14:creationId xmlns:p14="http://schemas.microsoft.com/office/powerpoint/2010/main" val="256629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0A8872-133E-D2F6-0BE6-86F600E3D051}"/>
              </a:ext>
            </a:extLst>
          </p:cNvPr>
          <p:cNvSpPr txBox="1"/>
          <p:nvPr/>
        </p:nvSpPr>
        <p:spPr>
          <a:xfrm>
            <a:off x="2753832" y="2020186"/>
            <a:ext cx="54555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2109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365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Meiryo UI</vt:lpstr>
      <vt:lpstr>Aparajita</vt:lpstr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QUALITY-2</dc:creator>
  <cp:lastModifiedBy>quality5</cp:lastModifiedBy>
  <cp:revision>27</cp:revision>
  <dcterms:created xsi:type="dcterms:W3CDTF">2022-07-21T05:13:53Z</dcterms:created>
  <dcterms:modified xsi:type="dcterms:W3CDTF">2022-08-20T09:59:54Z</dcterms:modified>
</cp:coreProperties>
</file>