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D107-CF6D-4F69-8FB0-F6276231CF18}" type="datetimeFigureOut">
              <a:rPr lang="en-IN" smtClean="0"/>
              <a:t>31-01-2023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FBE3-8292-4CD4-A7C8-B76E37036DF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3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71600" y="190984"/>
            <a:ext cx="6506408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FOR U TYPE BRACKET HONDA BEAT CARBURATOR </a:t>
            </a:r>
            <a:endParaRPr lang="en-IN" altLang="en-US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328" y="629928"/>
            <a:ext cx="280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Supplier: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Saptagiri Industries.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09800" y="629928"/>
            <a:ext cx="4343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Operation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: </a:t>
            </a:r>
            <a:r>
              <a:rPr lang="en-IN" sz="1100" dirty="0">
                <a:solidFill>
                  <a:srgbClr val="0000FF"/>
                </a:solidFill>
                <a:latin typeface="Verdana" panose="020B0604030504040204" pitchFamily="34" charset="0"/>
              </a:rPr>
              <a:t>U TYPE BRACKET - HONDA BEAT CARBURATOR</a:t>
            </a:r>
            <a:endParaRPr lang="en-US" altLang="en-US" sz="11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400800" y="629928"/>
            <a:ext cx="262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Implementation Date: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19.01.2023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76200" y="600823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0050" y="108858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0C3E57-C32A-484F-2502-4BC4231DA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93621"/>
              </p:ext>
            </p:extLst>
          </p:nvPr>
        </p:nvGraphicFramePr>
        <p:xfrm>
          <a:off x="153651" y="829555"/>
          <a:ext cx="8992958" cy="602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067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076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+mj-lt"/>
                        </a:rPr>
                        <a:t> </a:t>
                      </a: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95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While threading operation u type bracket not align with the tap (Not perpendicular to flat )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While thread formation, cross threading form due to misalignment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More gap in-between top resting plate and parts (  Gap 2.5 mm )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00" b="0" u="sng" kern="12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Reduce the gap in between Top resting plate and parts (  0.2 mm )</a:t>
                      </a: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:a16="http://schemas.microsoft.com/office/drawing/2014/main" id="{04D1BDC9-617D-B1B1-2A28-0A2BE0645CEC}"/>
              </a:ext>
            </a:extLst>
          </p:cNvPr>
          <p:cNvSpPr/>
          <p:nvPr/>
        </p:nvSpPr>
        <p:spPr>
          <a:xfrm>
            <a:off x="3440938" y="1644645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RM inspection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0E30FDF-21D1-0B32-94B1-58820D7050C4}"/>
              </a:ext>
            </a:extLst>
          </p:cNvPr>
          <p:cNvSpPr/>
          <p:nvPr/>
        </p:nvSpPr>
        <p:spPr>
          <a:xfrm>
            <a:off x="3440938" y="19050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Sheet sharing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D3F0FCB-0488-6758-3F82-B836BF6F3EA6}"/>
              </a:ext>
            </a:extLst>
          </p:cNvPr>
          <p:cNvSpPr/>
          <p:nvPr/>
        </p:nvSpPr>
        <p:spPr>
          <a:xfrm>
            <a:off x="3438627" y="21822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Blanking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F4C5B46-202A-A1DB-C9FA-C9C404283E63}"/>
              </a:ext>
            </a:extLst>
          </p:cNvPr>
          <p:cNvSpPr/>
          <p:nvPr/>
        </p:nvSpPr>
        <p:spPr>
          <a:xfrm>
            <a:off x="3438627" y="2438400"/>
            <a:ext cx="1080000" cy="288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Two side chamfer</a:t>
            </a:r>
            <a:r>
              <a:rPr lang="en-US" sz="9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43ADF9E-0CE6-CC86-4FC2-4B939841317B}"/>
              </a:ext>
            </a:extLst>
          </p:cNvPr>
          <p:cNvSpPr/>
          <p:nvPr/>
        </p:nvSpPr>
        <p:spPr>
          <a:xfrm>
            <a:off x="3438627" y="3205080"/>
            <a:ext cx="1080000" cy="288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U Forming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C49ADC8-6D38-17AA-E4F3-0E405A0FAA7D}"/>
              </a:ext>
            </a:extLst>
          </p:cNvPr>
          <p:cNvSpPr/>
          <p:nvPr/>
        </p:nvSpPr>
        <p:spPr>
          <a:xfrm>
            <a:off x="3447775" y="3587553"/>
            <a:ext cx="1080000" cy="33283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Piercing </a:t>
            </a:r>
            <a:r>
              <a:rPr lang="en-US" sz="10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first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 Hole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BAE19E7-321A-0DCF-ABDE-959B27FF43BB}"/>
              </a:ext>
            </a:extLst>
          </p:cNvPr>
          <p:cNvSpPr/>
          <p:nvPr/>
        </p:nvSpPr>
        <p:spPr>
          <a:xfrm>
            <a:off x="3352800" y="1295400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sp>
        <p:nvSpPr>
          <p:cNvPr id="87" name="Down Arrow 18">
            <a:extLst>
              <a:ext uri="{FF2B5EF4-FFF2-40B4-BE49-F238E27FC236}">
                <a16:creationId xmlns:a16="http://schemas.microsoft.com/office/drawing/2014/main" id="{48DA43AB-5EF0-25A5-072C-5C72EBDCE707}"/>
              </a:ext>
            </a:extLst>
          </p:cNvPr>
          <p:cNvSpPr/>
          <p:nvPr/>
        </p:nvSpPr>
        <p:spPr>
          <a:xfrm>
            <a:off x="3877170" y="1802272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8" name="Down Arrow 19">
            <a:extLst>
              <a:ext uri="{FF2B5EF4-FFF2-40B4-BE49-F238E27FC236}">
                <a16:creationId xmlns:a16="http://schemas.microsoft.com/office/drawing/2014/main" id="{7E4847BC-17E7-7BAE-70E5-026B0213D506}"/>
              </a:ext>
            </a:extLst>
          </p:cNvPr>
          <p:cNvSpPr/>
          <p:nvPr/>
        </p:nvSpPr>
        <p:spPr>
          <a:xfrm>
            <a:off x="3877171" y="20574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9" name="Down Arrow 20">
            <a:extLst>
              <a:ext uri="{FF2B5EF4-FFF2-40B4-BE49-F238E27FC236}">
                <a16:creationId xmlns:a16="http://schemas.microsoft.com/office/drawing/2014/main" id="{B33C593E-4FC0-2D1B-09A9-E22C39F136D6}"/>
              </a:ext>
            </a:extLst>
          </p:cNvPr>
          <p:cNvSpPr/>
          <p:nvPr/>
        </p:nvSpPr>
        <p:spPr>
          <a:xfrm>
            <a:off x="3871634" y="23622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0" name="Down Arrow 21">
            <a:extLst>
              <a:ext uri="{FF2B5EF4-FFF2-40B4-BE49-F238E27FC236}">
                <a16:creationId xmlns:a16="http://schemas.microsoft.com/office/drawing/2014/main" id="{CE256638-7026-30FB-791E-B1B7E2A40561}"/>
              </a:ext>
            </a:extLst>
          </p:cNvPr>
          <p:cNvSpPr/>
          <p:nvPr/>
        </p:nvSpPr>
        <p:spPr>
          <a:xfrm>
            <a:off x="3881606" y="27432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1" name="Down Arrow 22">
            <a:extLst>
              <a:ext uri="{FF2B5EF4-FFF2-40B4-BE49-F238E27FC236}">
                <a16:creationId xmlns:a16="http://schemas.microsoft.com/office/drawing/2014/main" id="{610ACD4D-ADCB-1F20-889D-558BA8557C45}"/>
              </a:ext>
            </a:extLst>
          </p:cNvPr>
          <p:cNvSpPr/>
          <p:nvPr/>
        </p:nvSpPr>
        <p:spPr>
          <a:xfrm>
            <a:off x="3889069" y="341688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8F4D51C-B017-CF4D-70DC-546C86EC6CD6}"/>
              </a:ext>
            </a:extLst>
          </p:cNvPr>
          <p:cNvSpPr/>
          <p:nvPr/>
        </p:nvSpPr>
        <p:spPr>
          <a:xfrm>
            <a:off x="3339775" y="5266676"/>
            <a:ext cx="1188000" cy="44272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079F9C8-5F8B-6592-4FCE-FAEC97AB3DFF}"/>
              </a:ext>
            </a:extLst>
          </p:cNvPr>
          <p:cNvSpPr/>
          <p:nvPr/>
        </p:nvSpPr>
        <p:spPr>
          <a:xfrm>
            <a:off x="3429000" y="2807280"/>
            <a:ext cx="1080000" cy="288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First Forming</a:t>
            </a:r>
            <a:r>
              <a:rPr lang="en-US" sz="9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94" name="Down Arrow 22">
            <a:extLst>
              <a:ext uri="{FF2B5EF4-FFF2-40B4-BE49-F238E27FC236}">
                <a16:creationId xmlns:a16="http://schemas.microsoft.com/office/drawing/2014/main" id="{38CCFA1F-17F3-D599-6D8E-40E47CACAB6A}"/>
              </a:ext>
            </a:extLst>
          </p:cNvPr>
          <p:cNvSpPr/>
          <p:nvPr/>
        </p:nvSpPr>
        <p:spPr>
          <a:xfrm>
            <a:off x="3906402" y="303588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5463745-8CA3-1ADB-1115-8DD29DCC542A}"/>
              </a:ext>
            </a:extLst>
          </p:cNvPr>
          <p:cNvSpPr/>
          <p:nvPr/>
        </p:nvSpPr>
        <p:spPr>
          <a:xfrm>
            <a:off x="3447775" y="4059915"/>
            <a:ext cx="1080000" cy="30071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Piercing Second Hole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96" name="Down Arrow 22">
            <a:extLst>
              <a:ext uri="{FF2B5EF4-FFF2-40B4-BE49-F238E27FC236}">
                <a16:creationId xmlns:a16="http://schemas.microsoft.com/office/drawing/2014/main" id="{AE2950C3-707D-28E3-54D2-D360876FE6F0}"/>
              </a:ext>
            </a:extLst>
          </p:cNvPr>
          <p:cNvSpPr/>
          <p:nvPr/>
        </p:nvSpPr>
        <p:spPr>
          <a:xfrm>
            <a:off x="3889069" y="387408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4631A88-8728-823D-A097-900B89D641CC}"/>
              </a:ext>
            </a:extLst>
          </p:cNvPr>
          <p:cNvSpPr/>
          <p:nvPr/>
        </p:nvSpPr>
        <p:spPr>
          <a:xfrm>
            <a:off x="3427944" y="4953000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chemeClr val="tx1"/>
                </a:solidFill>
                <a:effectLst/>
                <a:latin typeface="Baskerville Old Face" panose="02020602080505020303" pitchFamily="18" charset="0"/>
              </a:rPr>
              <a:t>Chamfer</a:t>
            </a:r>
            <a:r>
              <a:rPr lang="en-US" sz="1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98" name="Down Arrow 22">
            <a:extLst>
              <a:ext uri="{FF2B5EF4-FFF2-40B4-BE49-F238E27FC236}">
                <a16:creationId xmlns:a16="http://schemas.microsoft.com/office/drawing/2014/main" id="{E5B6FDA4-A762-F28F-DF22-79530460F7C6}"/>
              </a:ext>
            </a:extLst>
          </p:cNvPr>
          <p:cNvSpPr/>
          <p:nvPr/>
        </p:nvSpPr>
        <p:spPr>
          <a:xfrm>
            <a:off x="3902094" y="433128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1BB0C6C-4151-1152-5EEC-A18FA2258EF6}"/>
              </a:ext>
            </a:extLst>
          </p:cNvPr>
          <p:cNvSpPr/>
          <p:nvPr/>
        </p:nvSpPr>
        <p:spPr>
          <a:xfrm>
            <a:off x="6218708" y="3200083"/>
            <a:ext cx="1421965" cy="10442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171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Reduce the gap in between Top resting plate and parts (  0.2 mm 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E82EB96-9C3B-871A-B723-9E5617A4C049}"/>
              </a:ext>
            </a:extLst>
          </p:cNvPr>
          <p:cNvSpPr/>
          <p:nvPr/>
        </p:nvSpPr>
        <p:spPr>
          <a:xfrm>
            <a:off x="1844269" y="4492647"/>
            <a:ext cx="1431538" cy="765153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900" dirty="0">
                <a:solidFill>
                  <a:schemeClr val="tx1"/>
                </a:solidFill>
                <a:latin typeface="Verdana" panose="020B0604030504040204" pitchFamily="34" charset="0"/>
              </a:rPr>
              <a:t>More gap in-between top resting plate and parts (  Gap 2.5 mm )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E8DFB45-AEA0-4B1A-2870-FC457CA1593A}"/>
              </a:ext>
            </a:extLst>
          </p:cNvPr>
          <p:cNvSpPr/>
          <p:nvPr/>
        </p:nvSpPr>
        <p:spPr>
          <a:xfrm>
            <a:off x="1844269" y="2085001"/>
            <a:ext cx="1431538" cy="963000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000" dirty="0">
                <a:solidFill>
                  <a:schemeClr val="tx1"/>
                </a:solidFill>
                <a:latin typeface="Verdana" panose="020B0604030504040204" pitchFamily="34" charset="0"/>
              </a:rPr>
              <a:t>While threading operation u type bracket not align with the tap (Not perpendicular to flat )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A7F094-EC75-B5C5-F5EC-378DC1365276}"/>
              </a:ext>
            </a:extLst>
          </p:cNvPr>
          <p:cNvSpPr/>
          <p:nvPr/>
        </p:nvSpPr>
        <p:spPr>
          <a:xfrm>
            <a:off x="1844269" y="3253224"/>
            <a:ext cx="1436537" cy="1013976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</a:rPr>
              <a:t>While thread formation, cross threading form due to misalignment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 Box 3">
            <a:extLst>
              <a:ext uri="{FF2B5EF4-FFF2-40B4-BE49-F238E27FC236}">
                <a16:creationId xmlns:a16="http://schemas.microsoft.com/office/drawing/2014/main" id="{39C9B37B-9AF9-B3C6-7214-297C124CB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120" y="906985"/>
            <a:ext cx="1407741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BEFORE</a:t>
            </a:r>
          </a:p>
        </p:txBody>
      </p:sp>
      <p:sp>
        <p:nvSpPr>
          <p:cNvPr id="107" name="Text Box 3">
            <a:extLst>
              <a:ext uri="{FF2B5EF4-FFF2-40B4-BE49-F238E27FC236}">
                <a16:creationId xmlns:a16="http://schemas.microsoft.com/office/drawing/2014/main" id="{7D17E34C-25C5-E37E-8549-5A7E278E0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600" y="911423"/>
            <a:ext cx="1437693" cy="30777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AFTER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7F5A56C-73D7-6994-E749-FD1FEEB1D1E3}"/>
              </a:ext>
            </a:extLst>
          </p:cNvPr>
          <p:cNvSpPr txBox="1"/>
          <p:nvPr/>
        </p:nvSpPr>
        <p:spPr>
          <a:xfrm>
            <a:off x="1331893" y="1295400"/>
            <a:ext cx="19421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00FF"/>
                </a:solidFill>
                <a:latin typeface="Verdana" panose="020B0604030504040204" pitchFamily="34" charset="0"/>
              </a:rPr>
              <a:t>Defects Details </a:t>
            </a:r>
            <a:r>
              <a:rPr lang="en-GB" sz="900" dirty="0">
                <a:latin typeface="Verdana" panose="020B0604030504040204" pitchFamily="34" charset="0"/>
              </a:rPr>
              <a:t>: </a:t>
            </a:r>
            <a:r>
              <a:rPr lang="en-GB" sz="900" dirty="0">
                <a:solidFill>
                  <a:srgbClr val="FF0000"/>
                </a:solidFill>
                <a:latin typeface="Verdana" panose="020B0604030504040204" pitchFamily="34" charset="0"/>
              </a:rPr>
              <a:t>NOT AS PER SPECIFICATION-SQUARNESS UP TO 0.8 AGAINST 0.1 ( QTY – 15 NOS )</a:t>
            </a:r>
            <a:endParaRPr lang="en-IN" sz="9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9" name="Down Arrow 18">
            <a:extLst>
              <a:ext uri="{FF2B5EF4-FFF2-40B4-BE49-F238E27FC236}">
                <a16:creationId xmlns:a16="http://schemas.microsoft.com/office/drawing/2014/main" id="{188A4DF1-D738-8DC6-04C2-E479A8860B9C}"/>
              </a:ext>
            </a:extLst>
          </p:cNvPr>
          <p:cNvSpPr/>
          <p:nvPr/>
        </p:nvSpPr>
        <p:spPr>
          <a:xfrm rot="5400000">
            <a:off x="854144" y="1279457"/>
            <a:ext cx="181549" cy="21343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600BE9-1E04-71ED-DCDA-157298D98C75}"/>
              </a:ext>
            </a:extLst>
          </p:cNvPr>
          <p:cNvSpPr/>
          <p:nvPr/>
        </p:nvSpPr>
        <p:spPr>
          <a:xfrm>
            <a:off x="3429000" y="4542800"/>
            <a:ext cx="1080000" cy="33283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Extrusion &amp; Chamfer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Down Arrow 22">
            <a:extLst>
              <a:ext uri="{FF2B5EF4-FFF2-40B4-BE49-F238E27FC236}">
                <a16:creationId xmlns:a16="http://schemas.microsoft.com/office/drawing/2014/main" id="{BB253191-0C12-EE12-0688-DAC67735636C}"/>
              </a:ext>
            </a:extLst>
          </p:cNvPr>
          <p:cNvSpPr/>
          <p:nvPr/>
        </p:nvSpPr>
        <p:spPr>
          <a:xfrm>
            <a:off x="3933294" y="4846407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C807FE-E521-6236-84C0-BDDF077BD032}"/>
              </a:ext>
            </a:extLst>
          </p:cNvPr>
          <p:cNvSpPr/>
          <p:nvPr/>
        </p:nvSpPr>
        <p:spPr>
          <a:xfrm>
            <a:off x="3429000" y="5320098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Tapping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26" name="Down Arrow 22">
            <a:extLst>
              <a:ext uri="{FF2B5EF4-FFF2-40B4-BE49-F238E27FC236}">
                <a16:creationId xmlns:a16="http://schemas.microsoft.com/office/drawing/2014/main" id="{FD990CF9-2F12-4149-69A2-99E71769732E}"/>
              </a:ext>
            </a:extLst>
          </p:cNvPr>
          <p:cNvSpPr/>
          <p:nvPr/>
        </p:nvSpPr>
        <p:spPr>
          <a:xfrm>
            <a:off x="3934350" y="5149426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74B495-911E-64CB-DAC2-2A239FEC1AAF}"/>
              </a:ext>
            </a:extLst>
          </p:cNvPr>
          <p:cNvSpPr/>
          <p:nvPr/>
        </p:nvSpPr>
        <p:spPr>
          <a:xfrm>
            <a:off x="3429000" y="5684673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Cleaning</a:t>
            </a:r>
            <a:r>
              <a:rPr lang="en-US" sz="1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0" name="Down Arrow 22">
            <a:extLst>
              <a:ext uri="{FF2B5EF4-FFF2-40B4-BE49-F238E27FC236}">
                <a16:creationId xmlns:a16="http://schemas.microsoft.com/office/drawing/2014/main" id="{DE1ECAB5-8A9A-7687-9B89-379498859DC1}"/>
              </a:ext>
            </a:extLst>
          </p:cNvPr>
          <p:cNvSpPr/>
          <p:nvPr/>
        </p:nvSpPr>
        <p:spPr>
          <a:xfrm>
            <a:off x="3934350" y="5514001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20C800-50ED-2253-4842-EC35F5F2C79C}"/>
              </a:ext>
            </a:extLst>
          </p:cNvPr>
          <p:cNvSpPr/>
          <p:nvPr/>
        </p:nvSpPr>
        <p:spPr>
          <a:xfrm>
            <a:off x="3429000" y="6082098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Final Inspection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8" name="Down Arrow 22">
            <a:extLst>
              <a:ext uri="{FF2B5EF4-FFF2-40B4-BE49-F238E27FC236}">
                <a16:creationId xmlns:a16="http://schemas.microsoft.com/office/drawing/2014/main" id="{76A31916-9570-5F05-B796-9D17875E517B}"/>
              </a:ext>
            </a:extLst>
          </p:cNvPr>
          <p:cNvSpPr/>
          <p:nvPr/>
        </p:nvSpPr>
        <p:spPr>
          <a:xfrm>
            <a:off x="3934350" y="5911426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3893F0-1D4A-7DFC-DC9B-3780AE054C98}"/>
              </a:ext>
            </a:extLst>
          </p:cNvPr>
          <p:cNvSpPr/>
          <p:nvPr/>
        </p:nvSpPr>
        <p:spPr>
          <a:xfrm>
            <a:off x="3427944" y="6475218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Packing/storing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42" name="Down Arrow 22">
            <a:extLst>
              <a:ext uri="{FF2B5EF4-FFF2-40B4-BE49-F238E27FC236}">
                <a16:creationId xmlns:a16="http://schemas.microsoft.com/office/drawing/2014/main" id="{D8436E18-179F-53DD-E9FC-631A88F9E8AD}"/>
              </a:ext>
            </a:extLst>
          </p:cNvPr>
          <p:cNvSpPr/>
          <p:nvPr/>
        </p:nvSpPr>
        <p:spPr>
          <a:xfrm>
            <a:off x="3933294" y="6304546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1311B2-237E-A9AA-3247-3243B8F1C6D5}"/>
              </a:ext>
            </a:extLst>
          </p:cNvPr>
          <p:cNvSpPr/>
          <p:nvPr/>
        </p:nvSpPr>
        <p:spPr>
          <a:xfrm>
            <a:off x="7868205" y="1644645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RM inspection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332E9D-91C5-EC5E-966C-66EB0C63AEA8}"/>
              </a:ext>
            </a:extLst>
          </p:cNvPr>
          <p:cNvSpPr/>
          <p:nvPr/>
        </p:nvSpPr>
        <p:spPr>
          <a:xfrm>
            <a:off x="7868205" y="19050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Sheet sharing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27F734-A6CD-BA5C-8F03-C7D8CF78A1AC}"/>
              </a:ext>
            </a:extLst>
          </p:cNvPr>
          <p:cNvSpPr/>
          <p:nvPr/>
        </p:nvSpPr>
        <p:spPr>
          <a:xfrm>
            <a:off x="7865894" y="21822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Blanking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28855D-880C-3F6B-371D-95EBCD1FC000}"/>
              </a:ext>
            </a:extLst>
          </p:cNvPr>
          <p:cNvSpPr/>
          <p:nvPr/>
        </p:nvSpPr>
        <p:spPr>
          <a:xfrm>
            <a:off x="7865894" y="2438400"/>
            <a:ext cx="1080000" cy="288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Two side chamfer</a:t>
            </a:r>
            <a:r>
              <a:rPr lang="en-US" sz="9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89E2F9-8143-7E75-6554-FB23B3CC7C44}"/>
              </a:ext>
            </a:extLst>
          </p:cNvPr>
          <p:cNvSpPr/>
          <p:nvPr/>
        </p:nvSpPr>
        <p:spPr>
          <a:xfrm>
            <a:off x="7865894" y="3205080"/>
            <a:ext cx="1080000" cy="288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U Forming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7374A3-F6B4-0E64-69AF-293C22E74E83}"/>
              </a:ext>
            </a:extLst>
          </p:cNvPr>
          <p:cNvSpPr/>
          <p:nvPr/>
        </p:nvSpPr>
        <p:spPr>
          <a:xfrm>
            <a:off x="7875042" y="3587553"/>
            <a:ext cx="1080000" cy="33283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Piercing </a:t>
            </a:r>
            <a:r>
              <a:rPr lang="en-US" sz="10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first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 Hole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4BF547-A57A-3924-24F5-C6F599136EA1}"/>
              </a:ext>
            </a:extLst>
          </p:cNvPr>
          <p:cNvSpPr/>
          <p:nvPr/>
        </p:nvSpPr>
        <p:spPr>
          <a:xfrm>
            <a:off x="7780067" y="1295400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sp>
        <p:nvSpPr>
          <p:cNvPr id="50" name="Down Arrow 18">
            <a:extLst>
              <a:ext uri="{FF2B5EF4-FFF2-40B4-BE49-F238E27FC236}">
                <a16:creationId xmlns:a16="http://schemas.microsoft.com/office/drawing/2014/main" id="{35641734-00CB-6292-2D68-BB03190D2D57}"/>
              </a:ext>
            </a:extLst>
          </p:cNvPr>
          <p:cNvSpPr/>
          <p:nvPr/>
        </p:nvSpPr>
        <p:spPr>
          <a:xfrm>
            <a:off x="8304437" y="1802272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1" name="Down Arrow 19">
            <a:extLst>
              <a:ext uri="{FF2B5EF4-FFF2-40B4-BE49-F238E27FC236}">
                <a16:creationId xmlns:a16="http://schemas.microsoft.com/office/drawing/2014/main" id="{27E4C6A7-A315-C6E4-E50E-978D10A080E3}"/>
              </a:ext>
            </a:extLst>
          </p:cNvPr>
          <p:cNvSpPr/>
          <p:nvPr/>
        </p:nvSpPr>
        <p:spPr>
          <a:xfrm>
            <a:off x="8304438" y="20574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2" name="Down Arrow 20">
            <a:extLst>
              <a:ext uri="{FF2B5EF4-FFF2-40B4-BE49-F238E27FC236}">
                <a16:creationId xmlns:a16="http://schemas.microsoft.com/office/drawing/2014/main" id="{BD5642F2-AEA2-2EA1-D890-FF026D10282F}"/>
              </a:ext>
            </a:extLst>
          </p:cNvPr>
          <p:cNvSpPr/>
          <p:nvPr/>
        </p:nvSpPr>
        <p:spPr>
          <a:xfrm>
            <a:off x="8298901" y="23622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3" name="Down Arrow 21">
            <a:extLst>
              <a:ext uri="{FF2B5EF4-FFF2-40B4-BE49-F238E27FC236}">
                <a16:creationId xmlns:a16="http://schemas.microsoft.com/office/drawing/2014/main" id="{15A194A7-51FE-4DAB-EEB7-317702C23A42}"/>
              </a:ext>
            </a:extLst>
          </p:cNvPr>
          <p:cNvSpPr/>
          <p:nvPr/>
        </p:nvSpPr>
        <p:spPr>
          <a:xfrm>
            <a:off x="8308873" y="27432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4" name="Down Arrow 22">
            <a:extLst>
              <a:ext uri="{FF2B5EF4-FFF2-40B4-BE49-F238E27FC236}">
                <a16:creationId xmlns:a16="http://schemas.microsoft.com/office/drawing/2014/main" id="{FD7CA316-A867-8754-9D67-969C0AF73179}"/>
              </a:ext>
            </a:extLst>
          </p:cNvPr>
          <p:cNvSpPr/>
          <p:nvPr/>
        </p:nvSpPr>
        <p:spPr>
          <a:xfrm>
            <a:off x="8316336" y="341688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DCCAEE4-2D9B-1B7B-ED9B-7D244AAFEE0E}"/>
              </a:ext>
            </a:extLst>
          </p:cNvPr>
          <p:cNvSpPr/>
          <p:nvPr/>
        </p:nvSpPr>
        <p:spPr>
          <a:xfrm>
            <a:off x="7856267" y="2807280"/>
            <a:ext cx="1080000" cy="288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First Forming</a:t>
            </a:r>
            <a:r>
              <a:rPr lang="en-US" sz="9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58" name="Down Arrow 22">
            <a:extLst>
              <a:ext uri="{FF2B5EF4-FFF2-40B4-BE49-F238E27FC236}">
                <a16:creationId xmlns:a16="http://schemas.microsoft.com/office/drawing/2014/main" id="{65D3F2D1-B94B-EA93-C77B-B5CB2AD5794B}"/>
              </a:ext>
            </a:extLst>
          </p:cNvPr>
          <p:cNvSpPr/>
          <p:nvPr/>
        </p:nvSpPr>
        <p:spPr>
          <a:xfrm>
            <a:off x="8333669" y="303588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3FDEBF8-260C-0430-30D5-DF804AD7BE78}"/>
              </a:ext>
            </a:extLst>
          </p:cNvPr>
          <p:cNvSpPr/>
          <p:nvPr/>
        </p:nvSpPr>
        <p:spPr>
          <a:xfrm>
            <a:off x="7875042" y="4059915"/>
            <a:ext cx="1080000" cy="30071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Piercing Second Hole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60" name="Down Arrow 22">
            <a:extLst>
              <a:ext uri="{FF2B5EF4-FFF2-40B4-BE49-F238E27FC236}">
                <a16:creationId xmlns:a16="http://schemas.microsoft.com/office/drawing/2014/main" id="{7A58D923-D734-0DB4-7BE6-8458A4E68E20}"/>
              </a:ext>
            </a:extLst>
          </p:cNvPr>
          <p:cNvSpPr/>
          <p:nvPr/>
        </p:nvSpPr>
        <p:spPr>
          <a:xfrm>
            <a:off x="8316336" y="387408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3D01E1E-44D2-1C25-FC8A-94841D86136E}"/>
              </a:ext>
            </a:extLst>
          </p:cNvPr>
          <p:cNvSpPr/>
          <p:nvPr/>
        </p:nvSpPr>
        <p:spPr>
          <a:xfrm>
            <a:off x="7855211" y="4953000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chemeClr val="tx1"/>
                </a:solidFill>
                <a:effectLst/>
                <a:latin typeface="Baskerville Old Face" panose="02020602080505020303" pitchFamily="18" charset="0"/>
              </a:rPr>
              <a:t>Chamfer</a:t>
            </a:r>
            <a:r>
              <a:rPr lang="en-US" sz="1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62" name="Down Arrow 22">
            <a:extLst>
              <a:ext uri="{FF2B5EF4-FFF2-40B4-BE49-F238E27FC236}">
                <a16:creationId xmlns:a16="http://schemas.microsoft.com/office/drawing/2014/main" id="{D6B64A2C-B53F-332A-8DD6-006724345F21}"/>
              </a:ext>
            </a:extLst>
          </p:cNvPr>
          <p:cNvSpPr/>
          <p:nvPr/>
        </p:nvSpPr>
        <p:spPr>
          <a:xfrm>
            <a:off x="8329361" y="433128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8A6A039-845D-64DA-317E-79CA3678F49C}"/>
              </a:ext>
            </a:extLst>
          </p:cNvPr>
          <p:cNvSpPr/>
          <p:nvPr/>
        </p:nvSpPr>
        <p:spPr>
          <a:xfrm>
            <a:off x="7856267" y="4542800"/>
            <a:ext cx="1080000" cy="33283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Extrusion &amp; Chamfer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64" name="Down Arrow 22">
            <a:extLst>
              <a:ext uri="{FF2B5EF4-FFF2-40B4-BE49-F238E27FC236}">
                <a16:creationId xmlns:a16="http://schemas.microsoft.com/office/drawing/2014/main" id="{A8A029A6-E188-62C2-958C-E4F5A7DADEEA}"/>
              </a:ext>
            </a:extLst>
          </p:cNvPr>
          <p:cNvSpPr/>
          <p:nvPr/>
        </p:nvSpPr>
        <p:spPr>
          <a:xfrm>
            <a:off x="8360561" y="4846407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8F05532-4D2C-181F-4C93-6C8119554E9C}"/>
              </a:ext>
            </a:extLst>
          </p:cNvPr>
          <p:cNvSpPr/>
          <p:nvPr/>
        </p:nvSpPr>
        <p:spPr>
          <a:xfrm>
            <a:off x="7856267" y="5320098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Tapping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66" name="Down Arrow 22">
            <a:extLst>
              <a:ext uri="{FF2B5EF4-FFF2-40B4-BE49-F238E27FC236}">
                <a16:creationId xmlns:a16="http://schemas.microsoft.com/office/drawing/2014/main" id="{1357E37D-E9DF-C9B4-D715-8EA6B00ACCC6}"/>
              </a:ext>
            </a:extLst>
          </p:cNvPr>
          <p:cNvSpPr/>
          <p:nvPr/>
        </p:nvSpPr>
        <p:spPr>
          <a:xfrm>
            <a:off x="8361617" y="5149426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D02F799-2293-B7C0-062C-86AE57F06C65}"/>
              </a:ext>
            </a:extLst>
          </p:cNvPr>
          <p:cNvSpPr/>
          <p:nvPr/>
        </p:nvSpPr>
        <p:spPr>
          <a:xfrm>
            <a:off x="7856267" y="5684673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Cleaning</a:t>
            </a:r>
            <a:r>
              <a:rPr lang="en-US" sz="1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68" name="Down Arrow 22">
            <a:extLst>
              <a:ext uri="{FF2B5EF4-FFF2-40B4-BE49-F238E27FC236}">
                <a16:creationId xmlns:a16="http://schemas.microsoft.com/office/drawing/2014/main" id="{A0F72711-1492-E6D2-CCB0-1E80EF337B83}"/>
              </a:ext>
            </a:extLst>
          </p:cNvPr>
          <p:cNvSpPr/>
          <p:nvPr/>
        </p:nvSpPr>
        <p:spPr>
          <a:xfrm>
            <a:off x="8361617" y="5514001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6DC945E-8369-33EA-9092-738A5D0D0520}"/>
              </a:ext>
            </a:extLst>
          </p:cNvPr>
          <p:cNvSpPr/>
          <p:nvPr/>
        </p:nvSpPr>
        <p:spPr>
          <a:xfrm>
            <a:off x="7856267" y="6082098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Final Inspection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70" name="Down Arrow 22">
            <a:extLst>
              <a:ext uri="{FF2B5EF4-FFF2-40B4-BE49-F238E27FC236}">
                <a16:creationId xmlns:a16="http://schemas.microsoft.com/office/drawing/2014/main" id="{1A18508A-1B48-2D9D-3A45-84110DA7D187}"/>
              </a:ext>
            </a:extLst>
          </p:cNvPr>
          <p:cNvSpPr/>
          <p:nvPr/>
        </p:nvSpPr>
        <p:spPr>
          <a:xfrm>
            <a:off x="8361617" y="5911426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9B3690-9B21-B659-11B9-B1F3413D9DFB}"/>
              </a:ext>
            </a:extLst>
          </p:cNvPr>
          <p:cNvSpPr/>
          <p:nvPr/>
        </p:nvSpPr>
        <p:spPr>
          <a:xfrm>
            <a:off x="7855211" y="6475218"/>
            <a:ext cx="1080000" cy="31870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Packing/storing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1000" b="0" i="0" u="none" strike="noStrike" dirty="0">
                <a:effectLst/>
                <a:latin typeface="Baskerville Old Face" panose="02020602080505020303" pitchFamily="18" charset="0"/>
              </a:rPr>
              <a:t>fer</a:t>
            </a:r>
            <a:r>
              <a:rPr lang="en-US" sz="1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72" name="Down Arrow 22">
            <a:extLst>
              <a:ext uri="{FF2B5EF4-FFF2-40B4-BE49-F238E27FC236}">
                <a16:creationId xmlns:a16="http://schemas.microsoft.com/office/drawing/2014/main" id="{3E1766FD-E9AA-39FE-9852-77CD8BD77E97}"/>
              </a:ext>
            </a:extLst>
          </p:cNvPr>
          <p:cNvSpPr/>
          <p:nvPr/>
        </p:nvSpPr>
        <p:spPr>
          <a:xfrm>
            <a:off x="8360561" y="6304546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29148E-5C94-BD79-479F-606FCCEED0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82" y="2001947"/>
            <a:ext cx="1560747" cy="2417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CDA430-13AE-E586-9B87-CE6153DEC8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180" y="1269608"/>
            <a:ext cx="1588816" cy="26972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024D29-AB66-72A3-991F-CFE75F51C90D}"/>
              </a:ext>
            </a:extLst>
          </p:cNvPr>
          <p:cNvSpPr/>
          <p:nvPr/>
        </p:nvSpPr>
        <p:spPr>
          <a:xfrm>
            <a:off x="7830443" y="5300939"/>
            <a:ext cx="1188000" cy="44272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03119A-2019-856C-2395-3C506838A8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048" t="25063" r="32954" b="14811"/>
          <a:stretch/>
        </p:blipFill>
        <p:spPr>
          <a:xfrm>
            <a:off x="6124423" y="1474197"/>
            <a:ext cx="1688310" cy="16787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628BF22-4F9A-6C92-C0BD-43302CA12476}"/>
              </a:ext>
            </a:extLst>
          </p:cNvPr>
          <p:cNvSpPr/>
          <p:nvPr/>
        </p:nvSpPr>
        <p:spPr>
          <a:xfrm>
            <a:off x="6360619" y="1756992"/>
            <a:ext cx="1310246" cy="27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C08D5E-0AD5-325F-AFEE-58248A152D2E}"/>
              </a:ext>
            </a:extLst>
          </p:cNvPr>
          <p:cNvSpPr/>
          <p:nvPr/>
        </p:nvSpPr>
        <p:spPr>
          <a:xfrm>
            <a:off x="76200" y="2466728"/>
            <a:ext cx="1310246" cy="340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329363-E788-65AE-C790-C1AD8B2FCBA5}"/>
              </a:ext>
            </a:extLst>
          </p:cNvPr>
          <p:cNvSpPr/>
          <p:nvPr/>
        </p:nvSpPr>
        <p:spPr>
          <a:xfrm>
            <a:off x="6311391" y="4456314"/>
            <a:ext cx="1421965" cy="10442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171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Special gauge  provided to verify concentricity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0633FA-C118-44E3-96FA-45793E1E1E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8892" y="4049221"/>
            <a:ext cx="1246912" cy="1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EDCAC8-B140-AC48-E18C-44ECD63A3D6A}"/>
              </a:ext>
            </a:extLst>
          </p:cNvPr>
          <p:cNvGrpSpPr/>
          <p:nvPr/>
        </p:nvGrpSpPr>
        <p:grpSpPr>
          <a:xfrm>
            <a:off x="152400" y="1371600"/>
            <a:ext cx="8876400" cy="5295416"/>
            <a:chOff x="838200" y="1524000"/>
            <a:chExt cx="7010400" cy="358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523D9B-4329-2737-4123-78362001F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1524000"/>
              <a:ext cx="7010400" cy="3581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FABA43B-C845-0970-57B3-A56162094A64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4343400" y="1524000"/>
              <a:ext cx="0" cy="3581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35DBD7-8B0E-2065-DD25-4B1D7BF026D0}"/>
                </a:ext>
              </a:extLst>
            </p:cNvPr>
            <p:cNvCxnSpPr/>
            <p:nvPr/>
          </p:nvCxnSpPr>
          <p:spPr>
            <a:xfrm>
              <a:off x="2438400" y="2057400"/>
              <a:ext cx="3657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">
            <a:extLst>
              <a:ext uri="{FF2B5EF4-FFF2-40B4-BE49-F238E27FC236}">
                <a16:creationId xmlns:a16="http://schemas.microsoft.com/office/drawing/2014/main" id="{C3DBFA9C-2169-7451-CB12-7EC7AF85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984"/>
            <a:ext cx="6506408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FOR U TYPE BRACKET HONDA BEAT CARBURATOR </a:t>
            </a:r>
            <a:endParaRPr lang="en-IN" altLang="en-US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2AFA0A-62BC-7C44-E836-BB5A08065864}"/>
              </a:ext>
            </a:extLst>
          </p:cNvPr>
          <p:cNvCxnSpPr/>
          <p:nvPr/>
        </p:nvCxnSpPr>
        <p:spPr>
          <a:xfrm>
            <a:off x="76200" y="600823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01A2AD-E8FD-28C6-08E0-96141F771289}"/>
              </a:ext>
            </a:extLst>
          </p:cNvPr>
          <p:cNvCxnSpPr/>
          <p:nvPr/>
        </p:nvCxnSpPr>
        <p:spPr>
          <a:xfrm>
            <a:off x="90050" y="108858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3">
            <a:extLst>
              <a:ext uri="{FF2B5EF4-FFF2-40B4-BE49-F238E27FC236}">
                <a16:creationId xmlns:a16="http://schemas.microsoft.com/office/drawing/2014/main" id="{5E3828E7-1460-9E41-D3F6-200FA990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629928"/>
            <a:ext cx="280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Supplier: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Saptagiri Industries.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C2D1DDC-D92B-3765-521F-EF628A4D6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29928"/>
            <a:ext cx="4343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Operation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: </a:t>
            </a:r>
            <a:r>
              <a:rPr lang="en-IN" sz="1100" dirty="0">
                <a:solidFill>
                  <a:srgbClr val="0000FF"/>
                </a:solidFill>
                <a:latin typeface="Verdana" panose="020B0604030504040204" pitchFamily="34" charset="0"/>
              </a:rPr>
              <a:t>U TYPE BRACKET - HONDA BEAT CARBURATOR</a:t>
            </a:r>
            <a:endParaRPr lang="en-US" altLang="en-US" sz="11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E2521174-490D-12E4-7C2B-2D63BD4E2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29928"/>
            <a:ext cx="262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Implementation Date: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19.01.2023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98421E7A-595F-835A-0B6F-E27DEC0C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120" y="938533"/>
            <a:ext cx="1407741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BEFORE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E18A7EF-F60A-020E-20AF-654702DA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600" y="942971"/>
            <a:ext cx="1437693" cy="30777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34930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262</Words>
  <Application>Microsoft Office PowerPoint</Application>
  <PresentationFormat>On-screen Show (4:3)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Baskerville Old Face</vt:lpstr>
      <vt:lpstr>Calibri</vt:lpstr>
      <vt:lpstr>Century Gothic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MOGAL</dc:creator>
  <cp:lastModifiedBy>Nitin</cp:lastModifiedBy>
  <cp:revision>162</cp:revision>
  <dcterms:created xsi:type="dcterms:W3CDTF">2006-08-16T00:00:00Z</dcterms:created>
  <dcterms:modified xsi:type="dcterms:W3CDTF">2023-01-31T13:56:29Z</dcterms:modified>
</cp:coreProperties>
</file>