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9" r:id="rId2"/>
    <p:sldId id="278" r:id="rId3"/>
    <p:sldId id="281" r:id="rId4"/>
    <p:sldId id="304" r:id="rId5"/>
    <p:sldId id="310" r:id="rId6"/>
    <p:sldId id="283" r:id="rId7"/>
    <p:sldId id="311" r:id="rId8"/>
    <p:sldId id="307" r:id="rId9"/>
    <p:sldId id="336" r:id="rId10"/>
    <p:sldId id="337" r:id="rId11"/>
    <p:sldId id="338" r:id="rId12"/>
    <p:sldId id="290" r:id="rId13"/>
    <p:sldId id="335" r:id="rId14"/>
    <p:sldId id="315" r:id="rId15"/>
    <p:sldId id="314" r:id="rId16"/>
    <p:sldId id="319" r:id="rId17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5696"/>
    <a:srgbClr val="F1FB97"/>
    <a:srgbClr val="66FF66"/>
    <a:srgbClr val="1A1AD6"/>
    <a:srgbClr val="007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1838" autoAdjust="0"/>
    <p:restoredTop sz="94291" autoAdjust="0"/>
  </p:normalViewPr>
  <p:slideViewPr>
    <p:cSldViewPr>
      <p:cViewPr>
        <p:scale>
          <a:sx n="77" d="100"/>
          <a:sy n="77" d="100"/>
        </p:scale>
        <p:origin x="-92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230CD-673A-4983-BC28-050FA52ADEBE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A7E0-A3D6-47AC-9EF2-1C3D43D62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03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963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0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102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655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8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91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29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1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26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31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16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2A7E0-A3D6-47AC-9EF2-1C3D43D62F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55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3A83FE-60AA-461F-8CF4-30414CE0C461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54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88535D-29EF-4B6A-BB01-87414F471243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52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7205B8-EF02-4108-9D5A-6A01181CB66D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1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005AB-E2EA-4B89-96B9-B9735354F07B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5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98FB60-FE36-427B-B2B7-88D8D0FF5340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01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B112-148E-43EA-AE5D-DC2279EF85F0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89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F5C598-585E-4172-9B70-64BF8E41ED60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72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DF92E-7175-49DB-97A4-FA01D24A0BD0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351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16FE1-11E5-41D1-984F-0C2FD419648C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10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0918F-8649-41E7-A183-6F1847824D05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4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CDE7C-84FA-420F-926B-F73047F80250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0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05800" y="202019"/>
            <a:ext cx="685800" cy="6234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990600"/>
            <a:ext cx="8960590" cy="0"/>
          </a:xfrm>
          <a:prstGeom prst="line">
            <a:avLst/>
          </a:prstGeom>
          <a:ln w="19050">
            <a:solidFill>
              <a:srgbClr val="2A5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76200" y="145312"/>
            <a:ext cx="8960590" cy="6636488"/>
          </a:xfrm>
          <a:prstGeom prst="rect">
            <a:avLst/>
          </a:prstGeom>
          <a:noFill/>
          <a:ln w="19050">
            <a:solidFill>
              <a:srgbClr val="2A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229600" y="774700"/>
            <a:ext cx="1066800" cy="228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b="1" dirty="0">
                <a:solidFill>
                  <a:srgbClr val="FF0000"/>
                </a:solidFill>
              </a:rPr>
              <a:t>MAP ALLOYS</a:t>
            </a:r>
          </a:p>
        </p:txBody>
      </p:sp>
    </p:spTree>
    <p:extLst>
      <p:ext uri="{BB962C8B-B14F-4D97-AF65-F5344CB8AC3E}">
        <p14:creationId xmlns:p14="http://schemas.microsoft.com/office/powerpoint/2010/main" xmlns="" val="8065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905000"/>
            <a:ext cx="76200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rgbClr val="0070C0"/>
                </a:solidFill>
              </a:rPr>
              <a:t>MAP ALLOYS</a:t>
            </a:r>
          </a:p>
        </p:txBody>
      </p:sp>
    </p:spTree>
    <p:extLst>
      <p:ext uri="{BB962C8B-B14F-4D97-AF65-F5344CB8AC3E}">
        <p14:creationId xmlns:p14="http://schemas.microsoft.com/office/powerpoint/2010/main" xmlns="" val="346796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066800"/>
            <a:ext cx="7848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Defective Part  : Leakage location 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C68B6C01-4834-CDEF-719F-C0AE1D9BD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562504"/>
              </p:ext>
            </p:extLst>
          </p:nvPr>
        </p:nvGraphicFramePr>
        <p:xfrm>
          <a:off x="304800" y="1600200"/>
          <a:ext cx="8534400" cy="495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8143166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4026871566"/>
                    </a:ext>
                  </a:extLst>
                </a:gridCol>
              </a:tblGrid>
              <a:tr h="430898">
                <a:tc>
                  <a:txBody>
                    <a:bodyPr/>
                    <a:lstStyle/>
                    <a:p>
                      <a:r>
                        <a:rPr lang="en-IN" dirty="0"/>
                        <a:t>                           Cavity –A22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       Cavity -29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655449"/>
                  </a:ext>
                </a:extLst>
              </a:tr>
              <a:tr h="345511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2849550"/>
                  </a:ext>
                </a:extLst>
              </a:tr>
              <a:tr h="1066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Leakage location marked by red circle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Leakage location marked by red circle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574692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968459-0DCA-371C-1619-B8329E5DD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38400"/>
            <a:ext cx="3822734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AED066-2E52-181F-679A-CD94CED2C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209800"/>
            <a:ext cx="30575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96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066800"/>
            <a:ext cx="7848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Defective Part  : Cut section visual inspection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C68B6C01-4834-CDEF-719F-C0AE1D9BD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9373825"/>
              </p:ext>
            </p:extLst>
          </p:nvPr>
        </p:nvGraphicFramePr>
        <p:xfrm>
          <a:off x="304800" y="1600200"/>
          <a:ext cx="8534400" cy="495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8143166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4026871566"/>
                    </a:ext>
                  </a:extLst>
                </a:gridCol>
              </a:tblGrid>
              <a:tr h="430898">
                <a:tc>
                  <a:txBody>
                    <a:bodyPr/>
                    <a:lstStyle/>
                    <a:p>
                      <a:r>
                        <a:rPr lang="en-IN" dirty="0"/>
                        <a:t>                           Cavity –A22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       Cavity -29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655449"/>
                  </a:ext>
                </a:extLst>
              </a:tr>
              <a:tr h="345511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2849550"/>
                  </a:ext>
                </a:extLst>
              </a:tr>
              <a:tr h="1066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Oxide –inclusion observed at piston bore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Oxide –inclusion observed at piston bore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574692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7071AD-9938-9720-349E-84079A96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286000"/>
            <a:ext cx="4191000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CCB25B-D589-0AC2-04FA-0D0EBE370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1" y="2209800"/>
            <a:ext cx="2971800" cy="3133018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xmlns="" id="{39F89FB4-58F2-BA70-591D-A48FFF3F285C}"/>
              </a:ext>
            </a:extLst>
          </p:cNvPr>
          <p:cNvSpPr/>
          <p:nvPr/>
        </p:nvSpPr>
        <p:spPr>
          <a:xfrm>
            <a:off x="990600" y="3733800"/>
            <a:ext cx="3810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xmlns="" id="{EA706E6B-2010-1ADA-89B9-23F5A89CCE3C}"/>
              </a:ext>
            </a:extLst>
          </p:cNvPr>
          <p:cNvSpPr/>
          <p:nvPr/>
        </p:nvSpPr>
        <p:spPr>
          <a:xfrm>
            <a:off x="3200400" y="4114800"/>
            <a:ext cx="428171" cy="51525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xmlns="" id="{EE32518D-2100-E912-195E-558A2196177B}"/>
              </a:ext>
            </a:extLst>
          </p:cNvPr>
          <p:cNvSpPr/>
          <p:nvPr/>
        </p:nvSpPr>
        <p:spPr>
          <a:xfrm>
            <a:off x="6248400" y="4038600"/>
            <a:ext cx="3810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912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" y="1066800"/>
            <a:ext cx="8467578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 MAP Alloys Observation/Findings as below 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1D27318-5E3E-4E97-BCD4-C5C724237810}"/>
              </a:ext>
            </a:extLst>
          </p:cNvPr>
          <p:cNvSpPr/>
          <p:nvPr/>
        </p:nvSpPr>
        <p:spPr>
          <a:xfrm>
            <a:off x="152400" y="1524000"/>
            <a:ext cx="8839200" cy="4572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solidFill>
                <a:schemeClr val="tx1"/>
              </a:solidFill>
            </a:endParaRPr>
          </a:p>
          <a:p>
            <a:endParaRPr lang="en-IN" sz="2000" dirty="0">
              <a:solidFill>
                <a:schemeClr val="tx1"/>
              </a:solidFill>
            </a:endParaRPr>
          </a:p>
          <a:p>
            <a:r>
              <a:rPr lang="en-IN" sz="2000" dirty="0">
                <a:solidFill>
                  <a:schemeClr val="tx1"/>
                </a:solidFill>
              </a:rPr>
              <a:t>Defect Conclusion :</a:t>
            </a:r>
          </a:p>
          <a:p>
            <a:endParaRPr lang="en-IN" sz="2000" dirty="0">
              <a:solidFill>
                <a:schemeClr val="tx1"/>
              </a:solidFill>
            </a:endParaRPr>
          </a:p>
          <a:p>
            <a:endParaRPr lang="en-IN" sz="2000" dirty="0">
              <a:solidFill>
                <a:schemeClr val="tx1"/>
              </a:solidFill>
            </a:endParaRPr>
          </a:p>
          <a:p>
            <a:endParaRPr lang="en-IN" sz="2000" dirty="0">
              <a:solidFill>
                <a:schemeClr val="tx1"/>
              </a:solidFill>
            </a:endParaRPr>
          </a:p>
          <a:p>
            <a:endParaRPr lang="en-IN" sz="2000" dirty="0">
              <a:solidFill>
                <a:schemeClr val="tx1"/>
              </a:solidFill>
            </a:endParaRPr>
          </a:p>
          <a:p>
            <a:endParaRPr lang="en-IN" sz="2000" dirty="0">
              <a:solidFill>
                <a:schemeClr val="tx1"/>
              </a:solidFill>
            </a:endParaRPr>
          </a:p>
          <a:p>
            <a:endParaRPr lang="en-IN" sz="2000" dirty="0">
              <a:solidFill>
                <a:schemeClr val="tx1"/>
              </a:solidFill>
            </a:endParaRPr>
          </a:p>
          <a:p>
            <a:endParaRPr lang="en-IN" sz="2000" b="1" dirty="0">
              <a:solidFill>
                <a:schemeClr val="tx1"/>
              </a:solidFill>
            </a:endParaRPr>
          </a:p>
          <a:p>
            <a:endParaRPr lang="en-IN" sz="2000" b="1" dirty="0">
              <a:solidFill>
                <a:schemeClr val="tx1"/>
              </a:solidFill>
            </a:endParaRPr>
          </a:p>
          <a:p>
            <a:endParaRPr lang="en-IN" sz="2000" dirty="0">
              <a:solidFill>
                <a:schemeClr val="tx1"/>
              </a:solidFill>
            </a:endParaRPr>
          </a:p>
          <a:p>
            <a:r>
              <a:rPr lang="en-IN" sz="2000" dirty="0">
                <a:solidFill>
                  <a:schemeClr val="tx1"/>
                </a:solidFill>
              </a:rPr>
              <a:t> </a:t>
            </a:r>
          </a:p>
          <a:p>
            <a:endParaRPr lang="en-IN" sz="2000" dirty="0">
              <a:solidFill>
                <a:schemeClr val="tx1"/>
              </a:solidFill>
            </a:endParaRPr>
          </a:p>
          <a:p>
            <a:endParaRPr lang="en-IN" sz="2000" dirty="0">
              <a:solidFill>
                <a:schemeClr val="tx1"/>
              </a:solidFill>
            </a:endParaRPr>
          </a:p>
          <a:p>
            <a:endParaRPr lang="en-IN" sz="2000" dirty="0">
              <a:solidFill>
                <a:schemeClr val="tx1"/>
              </a:solidFill>
            </a:endParaRPr>
          </a:p>
          <a:p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911726D-F561-7AC5-1493-053BE7BE1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0516496"/>
              </p:ext>
            </p:extLst>
          </p:nvPr>
        </p:nvGraphicFramePr>
        <p:xfrm>
          <a:off x="228600" y="2362200"/>
          <a:ext cx="8686800" cy="255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10">
                  <a:extLst>
                    <a:ext uri="{9D8B030D-6E8A-4147-A177-3AD203B41FA5}">
                      <a16:colId xmlns:a16="http://schemas.microsoft.com/office/drawing/2014/main" xmlns="" val="3607388806"/>
                    </a:ext>
                  </a:extLst>
                </a:gridCol>
                <a:gridCol w="1648165">
                  <a:extLst>
                    <a:ext uri="{9D8B030D-6E8A-4147-A177-3AD203B41FA5}">
                      <a16:colId xmlns:a16="http://schemas.microsoft.com/office/drawing/2014/main" xmlns="" val="718922933"/>
                    </a:ext>
                  </a:extLst>
                </a:gridCol>
                <a:gridCol w="4275025">
                  <a:extLst>
                    <a:ext uri="{9D8B030D-6E8A-4147-A177-3AD203B41FA5}">
                      <a16:colId xmlns:a16="http://schemas.microsoft.com/office/drawing/2014/main" xmlns="" val="283049725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77846487"/>
                    </a:ext>
                  </a:extLst>
                </a:gridCol>
              </a:tblGrid>
              <a:tr h="429080">
                <a:tc>
                  <a:txBody>
                    <a:bodyPr/>
                    <a:lstStyle/>
                    <a:p>
                      <a:r>
                        <a:rPr lang="en-IN" dirty="0"/>
                        <a:t>Sr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Cavity 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Analysis –Visual 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572349"/>
                  </a:ext>
                </a:extLst>
              </a:tr>
              <a:tr h="596689">
                <a:tc>
                  <a:txBody>
                    <a:bodyPr/>
                    <a:lstStyle/>
                    <a:p>
                      <a:r>
                        <a:rPr lang="en-IN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Oxide inclusion observed at leakage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8151652"/>
                  </a:ext>
                </a:extLst>
              </a:tr>
              <a:tr h="665855">
                <a:tc>
                  <a:txBody>
                    <a:bodyPr/>
                    <a:lstStyle/>
                    <a:p>
                      <a:r>
                        <a:rPr lang="en-IN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Oxide inclusion observed at leakage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1736"/>
                  </a:ext>
                </a:extLst>
              </a:tr>
              <a:tr h="820615">
                <a:tc>
                  <a:txBody>
                    <a:bodyPr/>
                    <a:lstStyle/>
                    <a:p>
                      <a:r>
                        <a:rPr lang="en-IN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Oxide inclusion observed at leakage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Not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066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715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66800"/>
            <a:ext cx="8839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Why Why Analysis 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4C4D23-6B41-4A32-9BAB-FEE75748AE40}"/>
              </a:ext>
            </a:extLst>
          </p:cNvPr>
          <p:cNvSpPr/>
          <p:nvPr/>
        </p:nvSpPr>
        <p:spPr>
          <a:xfrm>
            <a:off x="152400" y="1600200"/>
            <a:ext cx="8839200" cy="3352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0070C0"/>
                </a:solidFill>
              </a:rPr>
              <a:t>Why 1 :  Leakage through piston bore area</a:t>
            </a:r>
          </a:p>
          <a:p>
            <a:endParaRPr lang="en-IN" dirty="0">
              <a:solidFill>
                <a:srgbClr val="0070C0"/>
              </a:solidFill>
            </a:endParaRPr>
          </a:p>
          <a:p>
            <a:r>
              <a:rPr lang="en-IN" dirty="0">
                <a:solidFill>
                  <a:srgbClr val="0070C0"/>
                </a:solidFill>
              </a:rPr>
              <a:t>Why 2 :  Oxide/inclusion observed at leakage location</a:t>
            </a:r>
          </a:p>
          <a:p>
            <a:endParaRPr lang="en-IN" dirty="0">
              <a:solidFill>
                <a:srgbClr val="0070C0"/>
              </a:solidFill>
            </a:endParaRPr>
          </a:p>
          <a:p>
            <a:r>
              <a:rPr lang="en-IN" dirty="0">
                <a:solidFill>
                  <a:srgbClr val="0070C0"/>
                </a:solidFill>
              </a:rPr>
              <a:t>Why 3 :  Oxide /inclusion flow out in cavity from molten metal  .</a:t>
            </a:r>
          </a:p>
          <a:p>
            <a:endParaRPr lang="en-IN" dirty="0">
              <a:solidFill>
                <a:srgbClr val="0070C0"/>
              </a:solidFill>
            </a:endParaRPr>
          </a:p>
          <a:p>
            <a:r>
              <a:rPr lang="en-IN" dirty="0">
                <a:solidFill>
                  <a:srgbClr val="0070C0"/>
                </a:solidFill>
              </a:rPr>
              <a:t>Why 4 :  Presence of Oxide inclusion in molten metal bath</a:t>
            </a:r>
          </a:p>
          <a:p>
            <a:endParaRPr lang="en-IN" dirty="0">
              <a:solidFill>
                <a:srgbClr val="0070C0"/>
              </a:solidFill>
            </a:endParaRPr>
          </a:p>
          <a:p>
            <a:r>
              <a:rPr lang="en-IN" dirty="0">
                <a:solidFill>
                  <a:srgbClr val="0070C0"/>
                </a:solidFill>
              </a:rPr>
              <a:t>Why 5 :  Metal cleaning process inadequate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37DC16-38C9-D8FF-5518-D15F63D708EF}"/>
              </a:ext>
            </a:extLst>
          </p:cNvPr>
          <p:cNvSpPr/>
          <p:nvPr/>
        </p:nvSpPr>
        <p:spPr>
          <a:xfrm>
            <a:off x="152400" y="5638800"/>
            <a:ext cx="88392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Root Cause  : Metal cleaning process inadequate</a:t>
            </a:r>
          </a:p>
        </p:txBody>
      </p:sp>
    </p:spTree>
    <p:extLst>
      <p:ext uri="{BB962C8B-B14F-4D97-AF65-F5344CB8AC3E}">
        <p14:creationId xmlns:p14="http://schemas.microsoft.com/office/powerpoint/2010/main" xmlns="" val="183163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07" y="1066800"/>
            <a:ext cx="8839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 Fishbone : 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6BCFB78C-D188-B0EF-6BB7-1BCBC0854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610600" cy="52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1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66800"/>
            <a:ext cx="883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Action Plan : </a:t>
            </a:r>
          </a:p>
          <a:p>
            <a:endParaRPr lang="en-IN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5B8C15E-9917-E4A6-2C17-608BAC716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1797228"/>
              </p:ext>
            </p:extLst>
          </p:nvPr>
        </p:nvGraphicFramePr>
        <p:xfrm>
          <a:off x="152400" y="1371600"/>
          <a:ext cx="8839200" cy="5288560"/>
        </p:xfrm>
        <a:graphic>
          <a:graphicData uri="http://schemas.openxmlformats.org/drawingml/2006/table">
            <a:tbl>
              <a:tblPr/>
              <a:tblGrid>
                <a:gridCol w="590349">
                  <a:extLst>
                    <a:ext uri="{9D8B030D-6E8A-4147-A177-3AD203B41FA5}">
                      <a16:colId xmlns:a16="http://schemas.microsoft.com/office/drawing/2014/main" xmlns="" val="59521089"/>
                    </a:ext>
                  </a:extLst>
                </a:gridCol>
                <a:gridCol w="1238451">
                  <a:extLst>
                    <a:ext uri="{9D8B030D-6E8A-4147-A177-3AD203B41FA5}">
                      <a16:colId xmlns:a16="http://schemas.microsoft.com/office/drawing/2014/main" xmlns="" val="14369043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316187069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8802215"/>
                    </a:ext>
                  </a:extLst>
                </a:gridCol>
                <a:gridCol w="994210">
                  <a:extLst>
                    <a:ext uri="{9D8B030D-6E8A-4147-A177-3AD203B41FA5}">
                      <a16:colId xmlns:a16="http://schemas.microsoft.com/office/drawing/2014/main" xmlns="" val="66224360"/>
                    </a:ext>
                  </a:extLst>
                </a:gridCol>
                <a:gridCol w="1063190">
                  <a:extLst>
                    <a:ext uri="{9D8B030D-6E8A-4147-A177-3AD203B41FA5}">
                      <a16:colId xmlns:a16="http://schemas.microsoft.com/office/drawing/2014/main" xmlns="" val="3679960698"/>
                    </a:ext>
                  </a:extLst>
                </a:gridCol>
              </a:tblGrid>
              <a:tr h="50271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No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Defect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Plan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Date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5744302"/>
                  </a:ext>
                </a:extLst>
              </a:tr>
              <a:tr h="188032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Leakage </a:t>
                      </a:r>
                    </a:p>
                  </a:txBody>
                  <a:tcPr marL="8308" marR="8308" marT="8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Occurrence Side :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Alarm/buzzer with 10 min frequency provided at melting furnace  for metal cleaning.</a:t>
                      </a:r>
                    </a:p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Poka-yoke to be implement – Auto pourer  will pick up metal after metal cleaning and buzzer accept by operator</a:t>
                      </a:r>
                    </a:p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Auto skimmer provision to furnace bath, feasibility to be check and confirm.</a:t>
                      </a:r>
                    </a:p>
                  </a:txBody>
                  <a:tcPr marL="8308" marR="8308" marT="8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Milind</a:t>
                      </a:r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Narkhede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23.01.23</a:t>
                      </a:r>
                    </a:p>
                    <a:p>
                      <a:pPr algn="l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15.02.23</a:t>
                      </a:r>
                    </a:p>
                    <a:p>
                      <a:pPr algn="l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05.02.23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  <a:p>
                      <a:pPr algn="just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process</a:t>
                      </a:r>
                    </a:p>
                    <a:p>
                      <a:pPr algn="just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process</a:t>
                      </a:r>
                    </a:p>
                    <a:p>
                      <a:pPr algn="just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6219819"/>
                  </a:ext>
                </a:extLst>
              </a:tr>
              <a:tr h="12720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Detection Side :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100% dot mark will be provided for leakage location inspection. (WIP parts)</a:t>
                      </a:r>
                    </a:p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QA alert displayed at final inspection stage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Pandey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18.01.23</a:t>
                      </a:r>
                    </a:p>
                    <a:p>
                      <a:pPr algn="l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08.01.23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921632"/>
                  </a:ext>
                </a:extLst>
              </a:tr>
              <a:tr h="155476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8" marR="8308" marT="8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side :</a:t>
                      </a:r>
                    </a:p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Buzzer alarm provision check point will be updated in Poka-yoke check sheet.</a:t>
                      </a:r>
                    </a:p>
                  </a:txBody>
                  <a:tcPr marL="8308" marR="8308" marT="83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Milind Narkhede</a:t>
                      </a:r>
                    </a:p>
                    <a:p>
                      <a:pPr algn="l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24.01.23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8308" marR="8308" marT="8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89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684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31465F-3059-A868-F356-44677B3D52B6}"/>
              </a:ext>
            </a:extLst>
          </p:cNvPr>
          <p:cNvSpPr/>
          <p:nvPr/>
        </p:nvSpPr>
        <p:spPr>
          <a:xfrm>
            <a:off x="3962400" y="31242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39250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990600"/>
            <a:ext cx="868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>
                <a:solidFill>
                  <a:srgbClr val="0070C0"/>
                </a:solidFill>
              </a:rPr>
              <a:t>Customer Complaint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87630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solidFill>
                <a:srgbClr val="0070C0"/>
              </a:solidFill>
            </a:endParaRPr>
          </a:p>
          <a:p>
            <a:r>
              <a:rPr lang="en-IN" sz="2000" dirty="0">
                <a:solidFill>
                  <a:srgbClr val="0070C0"/>
                </a:solidFill>
              </a:rPr>
              <a:t>Customer : ETL –k226, Waluj, </a:t>
            </a:r>
            <a:r>
              <a:rPr lang="en-IN" sz="2000" dirty="0" err="1">
                <a:solidFill>
                  <a:srgbClr val="0070C0"/>
                </a:solidFill>
              </a:rPr>
              <a:t>A’bad</a:t>
            </a:r>
            <a:endParaRPr lang="en-IN" sz="2000" dirty="0">
              <a:solidFill>
                <a:srgbClr val="0070C0"/>
              </a:solidFill>
            </a:endParaRPr>
          </a:p>
          <a:p>
            <a:r>
              <a:rPr lang="en-IN" sz="2000" dirty="0">
                <a:solidFill>
                  <a:srgbClr val="0070C0"/>
                </a:solidFill>
              </a:rPr>
              <a:t>Complaint Reported on : 07.01.23</a:t>
            </a:r>
          </a:p>
          <a:p>
            <a:r>
              <a:rPr lang="en-IN" sz="2000" dirty="0">
                <a:solidFill>
                  <a:srgbClr val="0070C0"/>
                </a:solidFill>
              </a:rPr>
              <a:t>Part Name :  Integral </a:t>
            </a:r>
            <a:r>
              <a:rPr lang="en-IN" sz="2000" dirty="0" err="1">
                <a:solidFill>
                  <a:srgbClr val="0070C0"/>
                </a:solidFill>
              </a:rPr>
              <a:t>Caliper</a:t>
            </a:r>
            <a:endParaRPr lang="en-IN" sz="2000" dirty="0">
              <a:solidFill>
                <a:srgbClr val="0070C0"/>
              </a:solidFill>
            </a:endParaRPr>
          </a:p>
          <a:p>
            <a:r>
              <a:rPr lang="en-IN" sz="2000" dirty="0">
                <a:solidFill>
                  <a:srgbClr val="0070C0"/>
                </a:solidFill>
              </a:rPr>
              <a:t>Part No  : </a:t>
            </a:r>
            <a:r>
              <a:rPr lang="en-IN" dirty="0">
                <a:solidFill>
                  <a:srgbClr val="0070C0"/>
                </a:solidFill>
              </a:rPr>
              <a:t>520BK01573</a:t>
            </a:r>
          </a:p>
          <a:p>
            <a:r>
              <a:rPr lang="en-IN" sz="2000" dirty="0">
                <a:solidFill>
                  <a:srgbClr val="0070C0"/>
                </a:solidFill>
              </a:rPr>
              <a:t>Defect :  Leakage </a:t>
            </a:r>
          </a:p>
          <a:p>
            <a:r>
              <a:rPr lang="en-IN" sz="2000" dirty="0">
                <a:solidFill>
                  <a:srgbClr val="0070C0"/>
                </a:solidFill>
              </a:rPr>
              <a:t>Qty : 01 Nos  Cavity –A28</a:t>
            </a:r>
          </a:p>
          <a:p>
            <a:r>
              <a:rPr lang="en-IN" sz="2000" dirty="0">
                <a:solidFill>
                  <a:srgbClr val="0070C0"/>
                </a:solidFill>
              </a:rPr>
              <a:t>Batch No : 32J49  </a:t>
            </a:r>
          </a:p>
        </p:txBody>
      </p:sp>
    </p:spTree>
    <p:extLst>
      <p:ext uri="{BB962C8B-B14F-4D97-AF65-F5344CB8AC3E}">
        <p14:creationId xmlns:p14="http://schemas.microsoft.com/office/powerpoint/2010/main" xmlns="" val="164566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066800"/>
            <a:ext cx="7848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Customer Communication: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5A73CF-31E6-A9B3-901E-EDD7168AA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1060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32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CDA8EC-9DC0-6073-D707-D672304CE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05000"/>
            <a:ext cx="4546600" cy="366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8600" y="1066800"/>
            <a:ext cx="7848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Defective Part Image  :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89FB9B6-D494-0977-A039-0BD0EC3067BE}"/>
              </a:ext>
            </a:extLst>
          </p:cNvPr>
          <p:cNvSpPr/>
          <p:nvPr/>
        </p:nvSpPr>
        <p:spPr>
          <a:xfrm>
            <a:off x="2133600" y="4191000"/>
            <a:ext cx="4572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0E4AE0E0-4896-4FE3-C75C-F970AE715AC4}"/>
              </a:ext>
            </a:extLst>
          </p:cNvPr>
          <p:cNvSpPr/>
          <p:nvPr/>
        </p:nvSpPr>
        <p:spPr>
          <a:xfrm>
            <a:off x="7315200" y="2057400"/>
            <a:ext cx="1676400" cy="685800"/>
          </a:xfrm>
          <a:prstGeom prst="borderCallout1">
            <a:avLst>
              <a:gd name="adj1" fmla="val 18750"/>
              <a:gd name="adj2" fmla="val -8333"/>
              <a:gd name="adj3" fmla="val 254853"/>
              <a:gd name="adj4" fmla="val -1289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Leakage Location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5837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C5F292-9E04-D2F9-25E2-1C6B0C7B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4114800" cy="4071103"/>
          </a:xfrm>
          <a:prstGeom prst="rect">
            <a:avLst/>
          </a:prstGeom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xmlns="" id="{E157E377-E69D-6C11-98DD-F2C060320831}"/>
              </a:ext>
            </a:extLst>
          </p:cNvPr>
          <p:cNvSpPr/>
          <p:nvPr/>
        </p:nvSpPr>
        <p:spPr>
          <a:xfrm>
            <a:off x="5638800" y="1600200"/>
            <a:ext cx="3124200" cy="457200"/>
          </a:xfrm>
          <a:prstGeom prst="borderCallout1">
            <a:avLst>
              <a:gd name="adj1" fmla="val 18750"/>
              <a:gd name="adj2" fmla="val -8333"/>
              <a:gd name="adj3" fmla="val 412354"/>
              <a:gd name="adj4" fmla="val -990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/>
              <a:t>Pin hole /deep mark observed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7848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 1. Visual Appearance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019800"/>
            <a:ext cx="7848600" cy="6440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Result : Minor deep mark /pin hole observed at leakage location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337EAAF-9A23-7F5F-AB00-2C67A49A3285}"/>
              </a:ext>
            </a:extLst>
          </p:cNvPr>
          <p:cNvSpPr/>
          <p:nvPr/>
        </p:nvSpPr>
        <p:spPr>
          <a:xfrm>
            <a:off x="8077200" y="6019800"/>
            <a:ext cx="838200" cy="6440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53F4B7C-BB47-AF09-7482-21935E30C769}"/>
              </a:ext>
            </a:extLst>
          </p:cNvPr>
          <p:cNvSpPr/>
          <p:nvPr/>
        </p:nvSpPr>
        <p:spPr>
          <a:xfrm>
            <a:off x="2057400" y="3200400"/>
            <a:ext cx="533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1799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C83807-58EA-86FF-D0B4-1EAE9906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2152" y="1565248"/>
            <a:ext cx="1981200" cy="26607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2F4DD93-FED6-4579-4ED5-5A8CF977F7D1}"/>
              </a:ext>
            </a:extLst>
          </p:cNvPr>
          <p:cNvSpPr/>
          <p:nvPr/>
        </p:nvSpPr>
        <p:spPr>
          <a:xfrm>
            <a:off x="1295400" y="3124200"/>
            <a:ext cx="838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7848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 2. Visual Appearance –Cut Section At leakage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019800"/>
            <a:ext cx="7924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Result : Oxide/inclusion observed at leakage location inside piston bore .</a:t>
            </a:r>
          </a:p>
          <a:p>
            <a:r>
              <a:rPr lang="en-IN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445F9B-83C4-43C8-8149-FBDC75F9A229}"/>
              </a:ext>
            </a:extLst>
          </p:cNvPr>
          <p:cNvSpPr/>
          <p:nvPr/>
        </p:nvSpPr>
        <p:spPr>
          <a:xfrm>
            <a:off x="8077200" y="6019800"/>
            <a:ext cx="838200" cy="6440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005904-482C-A8B9-83F2-90CD543BE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39318" y="1361282"/>
            <a:ext cx="3128963" cy="4216400"/>
          </a:xfrm>
          <a:prstGeom prst="rect">
            <a:avLst/>
          </a:prstGeom>
        </p:spPr>
      </p:pic>
      <p:sp>
        <p:nvSpPr>
          <p:cNvPr id="13" name="Callout: Line 12">
            <a:extLst>
              <a:ext uri="{FF2B5EF4-FFF2-40B4-BE49-F238E27FC236}">
                <a16:creationId xmlns:a16="http://schemas.microsoft.com/office/drawing/2014/main" xmlns="" id="{953FFC38-9246-AD31-391A-3FC4C8BFE89F}"/>
              </a:ext>
            </a:extLst>
          </p:cNvPr>
          <p:cNvSpPr/>
          <p:nvPr/>
        </p:nvSpPr>
        <p:spPr>
          <a:xfrm>
            <a:off x="7162800" y="1905000"/>
            <a:ext cx="1524000" cy="1676400"/>
          </a:xfrm>
          <a:prstGeom prst="borderCallout1">
            <a:avLst>
              <a:gd name="adj1" fmla="val 18750"/>
              <a:gd name="adj2" fmla="val -8333"/>
              <a:gd name="adj3" fmla="val 85568"/>
              <a:gd name="adj4" fmla="val -1693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Oxide /inclusion observed </a:t>
            </a:r>
          </a:p>
        </p:txBody>
      </p:sp>
    </p:spTree>
    <p:extLst>
      <p:ext uri="{BB962C8B-B14F-4D97-AF65-F5344CB8AC3E}">
        <p14:creationId xmlns:p14="http://schemas.microsoft.com/office/powerpoint/2010/main" xmlns="" val="208129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066800"/>
            <a:ext cx="7848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3 . Chemical  Test-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019800"/>
            <a:ext cx="7848600" cy="644060"/>
          </a:xfrm>
          <a:prstGeom prst="rect">
            <a:avLst/>
          </a:prstGeom>
          <a:solidFill>
            <a:srgbClr val="66FF66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Result : Chemical composition confirms to the spec AC2A–Found  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445F9B-83C4-43C8-8149-FBDC75F9A229}"/>
              </a:ext>
            </a:extLst>
          </p:cNvPr>
          <p:cNvSpPr/>
          <p:nvPr/>
        </p:nvSpPr>
        <p:spPr>
          <a:xfrm>
            <a:off x="8077200" y="6019800"/>
            <a:ext cx="838200" cy="644060"/>
          </a:xfrm>
          <a:prstGeom prst="rect">
            <a:avLst/>
          </a:prstGeom>
          <a:solidFill>
            <a:srgbClr val="66FF6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80D3B82-3D1E-40BC-AA9F-3F374BF7F357}"/>
              </a:ext>
            </a:extLst>
          </p:cNvPr>
          <p:cNvSpPr/>
          <p:nvPr/>
        </p:nvSpPr>
        <p:spPr>
          <a:xfrm>
            <a:off x="8293100" y="6210459"/>
            <a:ext cx="406400" cy="262742"/>
          </a:xfrm>
          <a:custGeom>
            <a:avLst/>
            <a:gdLst>
              <a:gd name="connsiteX0" fmla="*/ 0 w 406400"/>
              <a:gd name="connsiteY0" fmla="*/ 87086 h 262742"/>
              <a:gd name="connsiteX1" fmla="*/ 130628 w 406400"/>
              <a:gd name="connsiteY1" fmla="*/ 261257 h 262742"/>
              <a:gd name="connsiteX2" fmla="*/ 406400 w 406400"/>
              <a:gd name="connsiteY2" fmla="*/ 0 h 262742"/>
              <a:gd name="connsiteX3" fmla="*/ 406400 w 406400"/>
              <a:gd name="connsiteY3" fmla="*/ 0 h 2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" h="262742">
                <a:moveTo>
                  <a:pt x="0" y="87086"/>
                </a:moveTo>
                <a:cubicBezTo>
                  <a:pt x="31447" y="181428"/>
                  <a:pt x="62895" y="275771"/>
                  <a:pt x="130628" y="261257"/>
                </a:cubicBezTo>
                <a:cubicBezTo>
                  <a:pt x="198361" y="246743"/>
                  <a:pt x="406400" y="0"/>
                  <a:pt x="406400" y="0"/>
                </a:cubicBezTo>
                <a:lnTo>
                  <a:pt x="4064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6798A6-1DB8-85A8-73A3-7A080DE5D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3633788" cy="456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99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066800"/>
            <a:ext cx="7848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 4. Hardness Test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019800"/>
            <a:ext cx="7848600" cy="644060"/>
          </a:xfrm>
          <a:prstGeom prst="rect">
            <a:avLst/>
          </a:prstGeom>
          <a:solidFill>
            <a:srgbClr val="66FF66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Result : Hardness Test confirms to the specification –Found  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445F9B-83C4-43C8-8149-FBDC75F9A229}"/>
              </a:ext>
            </a:extLst>
          </p:cNvPr>
          <p:cNvSpPr/>
          <p:nvPr/>
        </p:nvSpPr>
        <p:spPr>
          <a:xfrm>
            <a:off x="8077200" y="6019800"/>
            <a:ext cx="838200" cy="644060"/>
          </a:xfrm>
          <a:prstGeom prst="rect">
            <a:avLst/>
          </a:prstGeom>
          <a:solidFill>
            <a:srgbClr val="66FF6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80D3B82-3D1E-40BC-AA9F-3F374BF7F357}"/>
              </a:ext>
            </a:extLst>
          </p:cNvPr>
          <p:cNvSpPr/>
          <p:nvPr/>
        </p:nvSpPr>
        <p:spPr>
          <a:xfrm>
            <a:off x="8293100" y="6210459"/>
            <a:ext cx="406400" cy="262742"/>
          </a:xfrm>
          <a:custGeom>
            <a:avLst/>
            <a:gdLst>
              <a:gd name="connsiteX0" fmla="*/ 0 w 406400"/>
              <a:gd name="connsiteY0" fmla="*/ 87086 h 262742"/>
              <a:gd name="connsiteX1" fmla="*/ 130628 w 406400"/>
              <a:gd name="connsiteY1" fmla="*/ 261257 h 262742"/>
              <a:gd name="connsiteX2" fmla="*/ 406400 w 406400"/>
              <a:gd name="connsiteY2" fmla="*/ 0 h 262742"/>
              <a:gd name="connsiteX3" fmla="*/ 406400 w 406400"/>
              <a:gd name="connsiteY3" fmla="*/ 0 h 2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" h="262742">
                <a:moveTo>
                  <a:pt x="0" y="87086"/>
                </a:moveTo>
                <a:cubicBezTo>
                  <a:pt x="31447" y="181428"/>
                  <a:pt x="62895" y="275771"/>
                  <a:pt x="130628" y="261257"/>
                </a:cubicBezTo>
                <a:cubicBezTo>
                  <a:pt x="198361" y="246743"/>
                  <a:pt x="406400" y="0"/>
                  <a:pt x="406400" y="0"/>
                </a:cubicBezTo>
                <a:lnTo>
                  <a:pt x="4064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93B3B7-6FA6-AAD1-FC89-96652E0B8049}"/>
              </a:ext>
            </a:extLst>
          </p:cNvPr>
          <p:cNvSpPr/>
          <p:nvPr/>
        </p:nvSpPr>
        <p:spPr>
          <a:xfrm>
            <a:off x="5791200" y="1524000"/>
            <a:ext cx="3048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Hardness  Spec -120-140 BHN</a:t>
            </a:r>
          </a:p>
          <a:p>
            <a:pPr algn="ctr"/>
            <a:r>
              <a:rPr lang="en-IN" dirty="0"/>
              <a:t>Observed  -122 ,124 BHN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F92BDB-7392-622B-15D2-A10EAD09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496106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31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0F84A7-3009-234A-9A5B-A83E117DB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8686800" cy="3733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7C9127-5B68-7724-ACE3-2B018D9EB6B8}"/>
              </a:ext>
            </a:extLst>
          </p:cNvPr>
          <p:cNvSpPr/>
          <p:nvPr/>
        </p:nvSpPr>
        <p:spPr>
          <a:xfrm>
            <a:off x="228600" y="609600"/>
            <a:ext cx="8467578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70C0"/>
                </a:solidFill>
              </a:rPr>
              <a:t>Mail Communication </a:t>
            </a:r>
            <a:r>
              <a:rPr lang="en-IN" b="1" dirty="0" err="1">
                <a:solidFill>
                  <a:srgbClr val="0070C0"/>
                </a:solidFill>
              </a:rPr>
              <a:t>dtd</a:t>
            </a:r>
            <a:r>
              <a:rPr lang="en-IN" b="1" dirty="0">
                <a:solidFill>
                  <a:srgbClr val="0070C0"/>
                </a:solidFill>
              </a:rPr>
              <a:t> 17.01.23  -  </a:t>
            </a:r>
            <a:r>
              <a:rPr lang="en-IN" b="1" dirty="0" err="1">
                <a:solidFill>
                  <a:srgbClr val="0070C0"/>
                </a:solidFill>
              </a:rPr>
              <a:t>Caliper</a:t>
            </a:r>
            <a:r>
              <a:rPr lang="en-IN" b="1" dirty="0">
                <a:solidFill>
                  <a:srgbClr val="0070C0"/>
                </a:solidFill>
              </a:rPr>
              <a:t> Leakage Cavity A22 &amp; A29</a:t>
            </a:r>
          </a:p>
        </p:txBody>
      </p:sp>
    </p:spTree>
    <p:extLst>
      <p:ext uri="{BB962C8B-B14F-4D97-AF65-F5344CB8AC3E}">
        <p14:creationId xmlns:p14="http://schemas.microsoft.com/office/powerpoint/2010/main" xmlns="" val="360676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6312</TotalTime>
  <Words>397</Words>
  <Application>Microsoft Office PowerPoint</Application>
  <PresentationFormat>On-screen Show (4:3)</PresentationFormat>
  <Paragraphs>135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TVS BMW LH</dc:title>
  <dc:creator>admin</dc:creator>
  <cp:lastModifiedBy>admin</cp:lastModifiedBy>
  <cp:revision>690</cp:revision>
  <cp:lastPrinted>2020-07-20T12:41:28Z</cp:lastPrinted>
  <dcterms:created xsi:type="dcterms:W3CDTF">2006-08-16T00:00:00Z</dcterms:created>
  <dcterms:modified xsi:type="dcterms:W3CDTF">2023-03-08T12:39:20Z</dcterms:modified>
</cp:coreProperties>
</file>