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CE3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6D107-CF6D-4F69-8FB0-F6276231CF18}" type="datetimeFigureOut">
              <a:rPr lang="en-IN" smtClean="0"/>
              <a:pPr/>
              <a:t>01-03-2023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DFBE3-8292-4CD4-A7C8-B76E37036DF0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83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DFBE3-8292-4CD4-A7C8-B76E37036DF0}" type="slidenum">
              <a:rPr lang="en-IN" smtClean="0"/>
              <a:pPr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219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720289"/>
              </p:ext>
            </p:extLst>
          </p:nvPr>
        </p:nvGraphicFramePr>
        <p:xfrm>
          <a:off x="90050" y="539531"/>
          <a:ext cx="8988280" cy="620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4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4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402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 </a:t>
                      </a:r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1289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3949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1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rPr>
                        <a:t>Burr observed at ending of thread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IN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Step mark on chamfer</a:t>
                      </a:r>
                      <a:endParaRPr lang="en-IN" sz="1000" b="0" kern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Chamfer angle more that is 55 degree against 45 degree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Chamfer tool warn out 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51" marB="45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 burr  on chamfer </a:t>
                      </a:r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 Step mark on chamfer angle 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Chamfer angle corrected as require 45 degree 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Chamfer angle verified on profile projector 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Started 100% tapping inspection by TPG. </a:t>
                      </a:r>
                    </a:p>
                  </a:txBody>
                  <a:tcPr marT="45751" marB="45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371600" y="152400"/>
            <a:ext cx="6506408" cy="338554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rm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 FOR NG THREADING (Hex NUT 520FL03012 )</a:t>
            </a:r>
            <a:endParaRPr lang="en-IN" altLang="en-US" sz="16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7328" y="629928"/>
            <a:ext cx="2808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Supplier: </a:t>
            </a:r>
            <a:r>
              <a:rPr lang="en-US" altLang="en-US" sz="1100" dirty="0">
                <a:solidFill>
                  <a:srgbClr val="0000FF"/>
                </a:solidFill>
                <a:latin typeface="Verdana" panose="020B0604030504040204" pitchFamily="34" charset="0"/>
              </a:rPr>
              <a:t>Saptagiri Industries.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654424" y="629928"/>
            <a:ext cx="361017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Operation:</a:t>
            </a:r>
            <a:r>
              <a:rPr lang="en-US" altLang="en-US" sz="1100" dirty="0">
                <a:solidFill>
                  <a:srgbClr val="0000FF"/>
                </a:solidFill>
                <a:latin typeface="Verdana" panose="020B0604030504040204" pitchFamily="34" charset="0"/>
              </a:rPr>
              <a:t> Press shop / Machine shop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400800" y="629928"/>
            <a:ext cx="2628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Implementation Date: </a:t>
            </a:r>
            <a:r>
              <a:rPr lang="en-US" altLang="en-US" sz="1100" dirty="0">
                <a:solidFill>
                  <a:srgbClr val="0000FF"/>
                </a:solidFill>
                <a:latin typeface="Verdana" panose="020B0604030504040204" pitchFamily="34" charset="0"/>
              </a:rPr>
              <a:t>30.01.2023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487859" y="1035050"/>
            <a:ext cx="1407741" cy="3365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prstClr val="white"/>
                </a:solidFill>
              </a:rPr>
              <a:t>BEFORE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172200" y="1034414"/>
            <a:ext cx="1437693" cy="339725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AFTER</a:t>
            </a: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2252778" y="1494000"/>
            <a:ext cx="2305901" cy="353943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700" b="1" dirty="0">
                <a:solidFill>
                  <a:srgbClr val="0000FF"/>
                </a:solidFill>
                <a:latin typeface="Verdana" panose="020B0604030504040204" pitchFamily="34" charset="0"/>
              </a:rPr>
              <a:t>Problem/Present Status</a:t>
            </a:r>
            <a:r>
              <a:rPr lang="en-US" altLang="en-US" sz="900" b="1" dirty="0">
                <a:solidFill>
                  <a:srgbClr val="0000FF"/>
                </a:solidFill>
                <a:latin typeface="Verdana" panose="020B0604030504040204" pitchFamily="34" charset="0"/>
              </a:rPr>
              <a:t>:</a:t>
            </a:r>
            <a:r>
              <a:rPr lang="en-US" altLang="en-US" sz="800" dirty="0">
                <a:latin typeface="Verdana" panose="020B0604030504040204" pitchFamily="34" charset="0"/>
              </a:rPr>
              <a:t>  </a:t>
            </a:r>
            <a:r>
              <a:rPr lang="en-GB" altLang="en-US" sz="800" dirty="0">
                <a:latin typeface="Verdana" panose="020B0604030504040204" pitchFamily="34" charset="0"/>
              </a:rPr>
              <a:t>GO not passing through out into the  thread</a:t>
            </a:r>
            <a:endParaRPr lang="en-US" altLang="en-US" sz="900" dirty="0">
              <a:latin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85011" y="1905000"/>
            <a:ext cx="1211533" cy="288000"/>
          </a:xfrm>
          <a:prstGeom prst="rect">
            <a:avLst/>
          </a:prstGeom>
          <a:solidFill>
            <a:srgbClr val="FFC000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Material flow</a:t>
            </a:r>
          </a:p>
        </p:txBody>
      </p:sp>
      <p:sp>
        <p:nvSpPr>
          <p:cNvPr id="34" name="Right Arrow 33"/>
          <p:cNvSpPr/>
          <p:nvPr/>
        </p:nvSpPr>
        <p:spPr>
          <a:xfrm flipH="1" flipV="1">
            <a:off x="1905000" y="1731516"/>
            <a:ext cx="216024" cy="144016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5" name="Rectangle 44"/>
          <p:cNvSpPr/>
          <p:nvPr/>
        </p:nvSpPr>
        <p:spPr>
          <a:xfrm>
            <a:off x="1447800" y="2100897"/>
            <a:ext cx="1632377" cy="733941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dirty="0">
                <a:solidFill>
                  <a:schemeClr val="tx1"/>
                </a:solidFill>
                <a:latin typeface="Verdana" panose="020B0604030504040204" pitchFamily="34" charset="0"/>
              </a:rPr>
              <a:t>Burr observed at ending of thread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76200" y="600823"/>
            <a:ext cx="8992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0050" y="108858"/>
            <a:ext cx="8992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6256986" y="3429000"/>
            <a:ext cx="1393668" cy="628843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‘’ Chamfer tool replace with new one and started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432758" y="3400036"/>
            <a:ext cx="1660466" cy="466161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Chamfer angle more that is 55 degree against 45 degree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447800" y="2971801"/>
            <a:ext cx="1632376" cy="338236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Step mark on chamfer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6248896" y="2097600"/>
            <a:ext cx="1404831" cy="526636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 Step mark on chamfer angle .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245823" y="1494000"/>
            <a:ext cx="1404831" cy="4572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 burr  on chamfer 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261921" y="2854692"/>
            <a:ext cx="1380147" cy="479519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Chamfer angle corrected as require 45 degree </a:t>
            </a:r>
          </a:p>
        </p:txBody>
      </p:sp>
      <p:pic>
        <p:nvPicPr>
          <p:cNvPr id="114" name="Picture 113">
            <a:extLst>
              <a:ext uri="{FF2B5EF4-FFF2-40B4-BE49-F238E27FC236}">
                <a16:creationId xmlns:a16="http://schemas.microsoft.com/office/drawing/2014/main" id="{3C719323-FEB1-03A5-CCF8-64C96BF41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8367" t="33926" r="39182" b="52870"/>
          <a:stretch>
            <a:fillRect/>
          </a:stretch>
        </p:blipFill>
        <p:spPr bwMode="auto">
          <a:xfrm>
            <a:off x="137244" y="3096600"/>
            <a:ext cx="1260984" cy="132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2D6D76B-710A-2C7A-3EB5-24095F1E0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655" t="43790" r="39821" b="42725"/>
          <a:stretch>
            <a:fillRect/>
          </a:stretch>
        </p:blipFill>
        <p:spPr bwMode="auto">
          <a:xfrm>
            <a:off x="4648200" y="2338512"/>
            <a:ext cx="1563279" cy="10103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Rectangle 116">
            <a:extLst>
              <a:ext uri="{FF2B5EF4-FFF2-40B4-BE49-F238E27FC236}">
                <a16:creationId xmlns:a16="http://schemas.microsoft.com/office/drawing/2014/main" id="{85419A83-9421-1575-501C-7856599E5E3A}"/>
              </a:ext>
            </a:extLst>
          </p:cNvPr>
          <p:cNvSpPr/>
          <p:nvPr/>
        </p:nvSpPr>
        <p:spPr>
          <a:xfrm>
            <a:off x="3344536" y="22584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RM RECEIPT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F41106A8-9951-F71C-E1F0-7B95E30CE16E}"/>
              </a:ext>
            </a:extLst>
          </p:cNvPr>
          <p:cNvSpPr/>
          <p:nvPr/>
        </p:nvSpPr>
        <p:spPr>
          <a:xfrm>
            <a:off x="3339600" y="33528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Pressing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D9582C9-A7FB-0DAB-0077-2457FD152D40}"/>
              </a:ext>
            </a:extLst>
          </p:cNvPr>
          <p:cNvSpPr/>
          <p:nvPr/>
        </p:nvSpPr>
        <p:spPr>
          <a:xfrm>
            <a:off x="3342225" y="26394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RM Inspection 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8DCD7FE7-EB82-334F-ED6C-64ECD76BA454}"/>
              </a:ext>
            </a:extLst>
          </p:cNvPr>
          <p:cNvSpPr/>
          <p:nvPr/>
        </p:nvSpPr>
        <p:spPr>
          <a:xfrm>
            <a:off x="3339600" y="2971800"/>
            <a:ext cx="10800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Blanking 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C539799-9DD5-41D6-683E-EAFE4D865745}"/>
              </a:ext>
            </a:extLst>
          </p:cNvPr>
          <p:cNvSpPr/>
          <p:nvPr/>
        </p:nvSpPr>
        <p:spPr>
          <a:xfrm>
            <a:off x="3342225" y="3717000"/>
            <a:ext cx="1080000" cy="284318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oth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side chamfer</a:t>
            </a:r>
          </a:p>
        </p:txBody>
      </p:sp>
      <p:sp>
        <p:nvSpPr>
          <p:cNvPr id="122" name="Down Arrow 18">
            <a:extLst>
              <a:ext uri="{FF2B5EF4-FFF2-40B4-BE49-F238E27FC236}">
                <a16:creationId xmlns:a16="http://schemas.microsoft.com/office/drawing/2014/main" id="{215AE6B7-54B3-6784-97D9-9053BB549D7A}"/>
              </a:ext>
            </a:extLst>
          </p:cNvPr>
          <p:cNvSpPr/>
          <p:nvPr/>
        </p:nvSpPr>
        <p:spPr>
          <a:xfrm>
            <a:off x="3780851" y="35646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3" name="Down Arrow 19">
            <a:extLst>
              <a:ext uri="{FF2B5EF4-FFF2-40B4-BE49-F238E27FC236}">
                <a16:creationId xmlns:a16="http://schemas.microsoft.com/office/drawing/2014/main" id="{7BBFCB89-35BB-A2D0-7E0D-5DDAE72044AB}"/>
              </a:ext>
            </a:extLst>
          </p:cNvPr>
          <p:cNvSpPr/>
          <p:nvPr/>
        </p:nvSpPr>
        <p:spPr>
          <a:xfrm>
            <a:off x="3780851" y="2453564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4" name="Down Arrow 20">
            <a:extLst>
              <a:ext uri="{FF2B5EF4-FFF2-40B4-BE49-F238E27FC236}">
                <a16:creationId xmlns:a16="http://schemas.microsoft.com/office/drawing/2014/main" id="{2DB6BBE0-677D-2E7A-701B-48461B541997}"/>
              </a:ext>
            </a:extLst>
          </p:cNvPr>
          <p:cNvSpPr/>
          <p:nvPr/>
        </p:nvSpPr>
        <p:spPr>
          <a:xfrm>
            <a:off x="3775232" y="3139364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5" name="Down Arrow 21">
            <a:extLst>
              <a:ext uri="{FF2B5EF4-FFF2-40B4-BE49-F238E27FC236}">
                <a16:creationId xmlns:a16="http://schemas.microsoft.com/office/drawing/2014/main" id="{19781782-5A6F-37D0-BB29-DF3FC727D54D}"/>
              </a:ext>
            </a:extLst>
          </p:cNvPr>
          <p:cNvSpPr/>
          <p:nvPr/>
        </p:nvSpPr>
        <p:spPr>
          <a:xfrm>
            <a:off x="3785204" y="2758364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049C0D92-CB92-1569-FA62-468AE1250F13}"/>
              </a:ext>
            </a:extLst>
          </p:cNvPr>
          <p:cNvSpPr/>
          <p:nvPr/>
        </p:nvSpPr>
        <p:spPr>
          <a:xfrm>
            <a:off x="3339600" y="45444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Plating</a:t>
            </a:r>
          </a:p>
        </p:txBody>
      </p:sp>
      <p:sp>
        <p:nvSpPr>
          <p:cNvPr id="127" name="Down Arrow 96">
            <a:extLst>
              <a:ext uri="{FF2B5EF4-FFF2-40B4-BE49-F238E27FC236}">
                <a16:creationId xmlns:a16="http://schemas.microsoft.com/office/drawing/2014/main" id="{83404534-8D61-9CB0-B835-ECCD840A6314}"/>
              </a:ext>
            </a:extLst>
          </p:cNvPr>
          <p:cNvSpPr/>
          <p:nvPr/>
        </p:nvSpPr>
        <p:spPr>
          <a:xfrm>
            <a:off x="3792667" y="4358564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8854336-9DDA-84B8-29E8-669409418972}"/>
              </a:ext>
            </a:extLst>
          </p:cNvPr>
          <p:cNvSpPr/>
          <p:nvPr/>
        </p:nvSpPr>
        <p:spPr>
          <a:xfrm>
            <a:off x="3276600" y="4114800"/>
            <a:ext cx="12192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Threading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9879A65-4454-DFD7-090B-1870D38D26F2}"/>
              </a:ext>
            </a:extLst>
          </p:cNvPr>
          <p:cNvSpPr/>
          <p:nvPr/>
        </p:nvSpPr>
        <p:spPr>
          <a:xfrm>
            <a:off x="3351373" y="53340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Packing</a:t>
            </a:r>
          </a:p>
        </p:txBody>
      </p:sp>
      <p:sp>
        <p:nvSpPr>
          <p:cNvPr id="130" name="Down Arrow 108">
            <a:extLst>
              <a:ext uri="{FF2B5EF4-FFF2-40B4-BE49-F238E27FC236}">
                <a16:creationId xmlns:a16="http://schemas.microsoft.com/office/drawing/2014/main" id="{BE14005E-37DF-97F5-0F34-AA899CFB6031}"/>
              </a:ext>
            </a:extLst>
          </p:cNvPr>
          <p:cNvSpPr/>
          <p:nvPr/>
        </p:nvSpPr>
        <p:spPr>
          <a:xfrm>
            <a:off x="3794094" y="5135728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044303B-AAAA-AA0E-7257-E2ADD0317B57}"/>
              </a:ext>
            </a:extLst>
          </p:cNvPr>
          <p:cNvSpPr/>
          <p:nvPr/>
        </p:nvSpPr>
        <p:spPr>
          <a:xfrm>
            <a:off x="3279211" y="4953000"/>
            <a:ext cx="12192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Final Inspection</a:t>
            </a:r>
          </a:p>
        </p:txBody>
      </p:sp>
      <p:sp>
        <p:nvSpPr>
          <p:cNvPr id="132" name="Down Arrow 110">
            <a:extLst>
              <a:ext uri="{FF2B5EF4-FFF2-40B4-BE49-F238E27FC236}">
                <a16:creationId xmlns:a16="http://schemas.microsoft.com/office/drawing/2014/main" id="{AD3F5932-742A-AD16-16DF-E44F1ED5D1E4}"/>
              </a:ext>
            </a:extLst>
          </p:cNvPr>
          <p:cNvSpPr/>
          <p:nvPr/>
        </p:nvSpPr>
        <p:spPr>
          <a:xfrm>
            <a:off x="3792853" y="47244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3" name="Down Arrow 111">
            <a:extLst>
              <a:ext uri="{FF2B5EF4-FFF2-40B4-BE49-F238E27FC236}">
                <a16:creationId xmlns:a16="http://schemas.microsoft.com/office/drawing/2014/main" id="{21E2A9BC-3810-6D8B-079E-2093E69956E6}"/>
              </a:ext>
            </a:extLst>
          </p:cNvPr>
          <p:cNvSpPr/>
          <p:nvPr/>
        </p:nvSpPr>
        <p:spPr>
          <a:xfrm>
            <a:off x="3780851" y="3977564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96F532C-8918-73D2-E440-5A1F5E12F343}"/>
              </a:ext>
            </a:extLst>
          </p:cNvPr>
          <p:cNvSpPr/>
          <p:nvPr/>
        </p:nvSpPr>
        <p:spPr>
          <a:xfrm>
            <a:off x="7837725" y="2215636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RM RECEIPT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7B106417-9626-BE1E-6EB1-F04157CE5608}"/>
              </a:ext>
            </a:extLst>
          </p:cNvPr>
          <p:cNvSpPr/>
          <p:nvPr/>
        </p:nvSpPr>
        <p:spPr>
          <a:xfrm>
            <a:off x="7832789" y="3310036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Pressing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B195FB0-0CCD-B834-F74C-1B0D7AF4DB9A}"/>
              </a:ext>
            </a:extLst>
          </p:cNvPr>
          <p:cNvSpPr/>
          <p:nvPr/>
        </p:nvSpPr>
        <p:spPr>
          <a:xfrm>
            <a:off x="7835414" y="2596636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RM Inspection 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ED830E0-C63B-74F7-50D2-B14730ED793E}"/>
              </a:ext>
            </a:extLst>
          </p:cNvPr>
          <p:cNvSpPr/>
          <p:nvPr/>
        </p:nvSpPr>
        <p:spPr>
          <a:xfrm>
            <a:off x="7832789" y="2929036"/>
            <a:ext cx="10800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Blanking 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B91A2DE-5773-5F40-5833-289C666303EC}"/>
              </a:ext>
            </a:extLst>
          </p:cNvPr>
          <p:cNvSpPr/>
          <p:nvPr/>
        </p:nvSpPr>
        <p:spPr>
          <a:xfrm>
            <a:off x="7835414" y="3674236"/>
            <a:ext cx="1080000" cy="284318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oth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side chamfer</a:t>
            </a:r>
          </a:p>
        </p:txBody>
      </p:sp>
      <p:sp>
        <p:nvSpPr>
          <p:cNvPr id="139" name="Down Arrow 18">
            <a:extLst>
              <a:ext uri="{FF2B5EF4-FFF2-40B4-BE49-F238E27FC236}">
                <a16:creationId xmlns:a16="http://schemas.microsoft.com/office/drawing/2014/main" id="{43A42B0E-E3CE-10C9-E383-F88541ADB4B7}"/>
              </a:ext>
            </a:extLst>
          </p:cNvPr>
          <p:cNvSpPr/>
          <p:nvPr/>
        </p:nvSpPr>
        <p:spPr>
          <a:xfrm>
            <a:off x="8274040" y="3521836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0" name="Down Arrow 19">
            <a:extLst>
              <a:ext uri="{FF2B5EF4-FFF2-40B4-BE49-F238E27FC236}">
                <a16:creationId xmlns:a16="http://schemas.microsoft.com/office/drawing/2014/main" id="{C9F2B05F-DCF6-B99B-CAAF-DAA2FB11C6AA}"/>
              </a:ext>
            </a:extLst>
          </p:cNvPr>
          <p:cNvSpPr/>
          <p:nvPr/>
        </p:nvSpPr>
        <p:spPr>
          <a:xfrm>
            <a:off x="8274040" y="24108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1" name="Down Arrow 20">
            <a:extLst>
              <a:ext uri="{FF2B5EF4-FFF2-40B4-BE49-F238E27FC236}">
                <a16:creationId xmlns:a16="http://schemas.microsoft.com/office/drawing/2014/main" id="{65631827-761C-E7FF-A879-CC003DC8C136}"/>
              </a:ext>
            </a:extLst>
          </p:cNvPr>
          <p:cNvSpPr/>
          <p:nvPr/>
        </p:nvSpPr>
        <p:spPr>
          <a:xfrm>
            <a:off x="8268421" y="30966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2" name="Down Arrow 21">
            <a:extLst>
              <a:ext uri="{FF2B5EF4-FFF2-40B4-BE49-F238E27FC236}">
                <a16:creationId xmlns:a16="http://schemas.microsoft.com/office/drawing/2014/main" id="{D1E2CE56-448C-B27E-2E75-6FC2157623F0}"/>
              </a:ext>
            </a:extLst>
          </p:cNvPr>
          <p:cNvSpPr/>
          <p:nvPr/>
        </p:nvSpPr>
        <p:spPr>
          <a:xfrm>
            <a:off x="8278393" y="27156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874CF22-A216-25C3-B035-E962CB33E366}"/>
              </a:ext>
            </a:extLst>
          </p:cNvPr>
          <p:cNvSpPr/>
          <p:nvPr/>
        </p:nvSpPr>
        <p:spPr>
          <a:xfrm>
            <a:off x="7832789" y="4501636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Plating</a:t>
            </a:r>
          </a:p>
        </p:txBody>
      </p:sp>
      <p:sp>
        <p:nvSpPr>
          <p:cNvPr id="144" name="Down Arrow 96">
            <a:extLst>
              <a:ext uri="{FF2B5EF4-FFF2-40B4-BE49-F238E27FC236}">
                <a16:creationId xmlns:a16="http://schemas.microsoft.com/office/drawing/2014/main" id="{F8FDD61D-3F0C-8358-02D3-A28951F970D2}"/>
              </a:ext>
            </a:extLst>
          </p:cNvPr>
          <p:cNvSpPr/>
          <p:nvPr/>
        </p:nvSpPr>
        <p:spPr>
          <a:xfrm>
            <a:off x="8285856" y="43158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1CEC332-289B-36BF-27DF-88FCE8ADB196}"/>
              </a:ext>
            </a:extLst>
          </p:cNvPr>
          <p:cNvSpPr/>
          <p:nvPr/>
        </p:nvSpPr>
        <p:spPr>
          <a:xfrm>
            <a:off x="7769789" y="4072036"/>
            <a:ext cx="12192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Threading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C29463A-878F-CAEF-376C-F8D2438E9A62}"/>
              </a:ext>
            </a:extLst>
          </p:cNvPr>
          <p:cNvSpPr/>
          <p:nvPr/>
        </p:nvSpPr>
        <p:spPr>
          <a:xfrm>
            <a:off x="7844562" y="53064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Packing</a:t>
            </a:r>
          </a:p>
        </p:txBody>
      </p:sp>
      <p:sp>
        <p:nvSpPr>
          <p:cNvPr id="147" name="Down Arrow 108">
            <a:extLst>
              <a:ext uri="{FF2B5EF4-FFF2-40B4-BE49-F238E27FC236}">
                <a16:creationId xmlns:a16="http://schemas.microsoft.com/office/drawing/2014/main" id="{8E4FD58F-2AA3-0CE8-EAC1-4051484F474B}"/>
              </a:ext>
            </a:extLst>
          </p:cNvPr>
          <p:cNvSpPr/>
          <p:nvPr/>
        </p:nvSpPr>
        <p:spPr>
          <a:xfrm>
            <a:off x="8287283" y="5092964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71A32A31-0B71-5CDF-5554-0E32B9C08B9A}"/>
              </a:ext>
            </a:extLst>
          </p:cNvPr>
          <p:cNvSpPr/>
          <p:nvPr/>
        </p:nvSpPr>
        <p:spPr>
          <a:xfrm>
            <a:off x="7772400" y="4910236"/>
            <a:ext cx="12192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Final Inspection</a:t>
            </a:r>
          </a:p>
        </p:txBody>
      </p:sp>
      <p:sp>
        <p:nvSpPr>
          <p:cNvPr id="149" name="Down Arrow 110">
            <a:extLst>
              <a:ext uri="{FF2B5EF4-FFF2-40B4-BE49-F238E27FC236}">
                <a16:creationId xmlns:a16="http://schemas.microsoft.com/office/drawing/2014/main" id="{B4BD767B-3D90-BE07-5675-B17F3658F72B}"/>
              </a:ext>
            </a:extLst>
          </p:cNvPr>
          <p:cNvSpPr/>
          <p:nvPr/>
        </p:nvSpPr>
        <p:spPr>
          <a:xfrm>
            <a:off x="8286042" y="4681636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0" name="Down Arrow 111">
            <a:extLst>
              <a:ext uri="{FF2B5EF4-FFF2-40B4-BE49-F238E27FC236}">
                <a16:creationId xmlns:a16="http://schemas.microsoft.com/office/drawing/2014/main" id="{CE64A887-B209-B738-F22C-850ECC66858D}"/>
              </a:ext>
            </a:extLst>
          </p:cNvPr>
          <p:cNvSpPr/>
          <p:nvPr/>
        </p:nvSpPr>
        <p:spPr>
          <a:xfrm>
            <a:off x="8274040" y="3934800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1CE61080-F9B0-3DD2-3A75-D5406210F24D}"/>
              </a:ext>
            </a:extLst>
          </p:cNvPr>
          <p:cNvSpPr/>
          <p:nvPr/>
        </p:nvSpPr>
        <p:spPr>
          <a:xfrm>
            <a:off x="7785481" y="1891636"/>
            <a:ext cx="1211533" cy="288000"/>
          </a:xfrm>
          <a:prstGeom prst="rect">
            <a:avLst/>
          </a:prstGeom>
          <a:solidFill>
            <a:srgbClr val="FFC000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Material flow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420DE71-0057-36F1-77B2-832E7A4D2253}"/>
              </a:ext>
            </a:extLst>
          </p:cNvPr>
          <p:cNvSpPr/>
          <p:nvPr/>
        </p:nvSpPr>
        <p:spPr>
          <a:xfrm>
            <a:off x="3240020" y="3639472"/>
            <a:ext cx="1255778" cy="414292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 dirty="0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EBED8CE-2AA5-0BB2-0B36-02762D493535}"/>
              </a:ext>
            </a:extLst>
          </p:cNvPr>
          <p:cNvSpPr/>
          <p:nvPr/>
        </p:nvSpPr>
        <p:spPr>
          <a:xfrm>
            <a:off x="7785481" y="3581544"/>
            <a:ext cx="1255778" cy="414292"/>
          </a:xfrm>
          <a:prstGeom prst="rect">
            <a:avLst/>
          </a:prstGeom>
          <a:solidFill>
            <a:srgbClr val="92D050">
              <a:alpha val="30000"/>
            </a:srgbClr>
          </a:solidFill>
          <a:ln>
            <a:solidFill>
              <a:srgbClr val="00B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1669693-FF0E-E3BB-6DBE-174751387124}"/>
              </a:ext>
            </a:extLst>
          </p:cNvPr>
          <p:cNvSpPr/>
          <p:nvPr/>
        </p:nvSpPr>
        <p:spPr>
          <a:xfrm>
            <a:off x="1448960" y="3968790"/>
            <a:ext cx="1660466" cy="466161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Chamfer tool warn out 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5" name="Picture 154">
            <a:extLst>
              <a:ext uri="{FF2B5EF4-FFF2-40B4-BE49-F238E27FC236}">
                <a16:creationId xmlns:a16="http://schemas.microsoft.com/office/drawing/2014/main" id="{AB99664F-F253-04C9-8F0E-56E01469B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245" y="4467869"/>
            <a:ext cx="1255458" cy="97642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757B2DC3-7C1D-6A36-7BA9-FA3DE624C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11" t="45811" r="77567" b="34126"/>
          <a:stretch>
            <a:fillRect/>
          </a:stretch>
        </p:blipFill>
        <p:spPr bwMode="auto">
          <a:xfrm>
            <a:off x="1447800" y="4499738"/>
            <a:ext cx="1660465" cy="9445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34EF177-8750-55A3-5A9A-AB98C026BF6D}"/>
              </a:ext>
            </a:extLst>
          </p:cNvPr>
          <p:cNvCxnSpPr/>
          <p:nvPr/>
        </p:nvCxnSpPr>
        <p:spPr>
          <a:xfrm flipH="1">
            <a:off x="1295400" y="373380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5FF1D174-F7A2-885F-13E5-69F803D14AB6}"/>
              </a:ext>
            </a:extLst>
          </p:cNvPr>
          <p:cNvCxnSpPr>
            <a:cxnSpLocks/>
          </p:cNvCxnSpPr>
          <p:nvPr/>
        </p:nvCxnSpPr>
        <p:spPr>
          <a:xfrm flipH="1">
            <a:off x="1143000" y="3200400"/>
            <a:ext cx="457200" cy="1338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999BECF3-C689-6A2B-83FA-C192E8C1BE81}"/>
              </a:ext>
            </a:extLst>
          </p:cNvPr>
          <p:cNvCxnSpPr>
            <a:cxnSpLocks/>
          </p:cNvCxnSpPr>
          <p:nvPr/>
        </p:nvCxnSpPr>
        <p:spPr>
          <a:xfrm>
            <a:off x="1806631" y="3717000"/>
            <a:ext cx="455545" cy="125358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40557B08-1B7F-EBE3-8E52-DDDD9EDD3B4D}"/>
              </a:ext>
            </a:extLst>
          </p:cNvPr>
          <p:cNvSpPr/>
          <p:nvPr/>
        </p:nvSpPr>
        <p:spPr>
          <a:xfrm>
            <a:off x="161691" y="3196782"/>
            <a:ext cx="1181726" cy="11038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159BDF0-A2C1-E58D-8474-8EC2777B3741}"/>
              </a:ext>
            </a:extLst>
          </p:cNvPr>
          <p:cNvSpPr/>
          <p:nvPr/>
        </p:nvSpPr>
        <p:spPr>
          <a:xfrm>
            <a:off x="4825199" y="2325146"/>
            <a:ext cx="1181726" cy="87941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285436-9242-0AB0-C1E5-14E813C31D43}"/>
              </a:ext>
            </a:extLst>
          </p:cNvPr>
          <p:cNvSpPr/>
          <p:nvPr/>
        </p:nvSpPr>
        <p:spPr>
          <a:xfrm>
            <a:off x="6248400" y="4114800"/>
            <a:ext cx="1393668" cy="568781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Chamfer angle verified on profile projector 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20FF8F10-3460-CD4D-0A0F-92683A60D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3425109"/>
            <a:ext cx="1537746" cy="97642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551BD27E-A3AC-BB44-EB29-5E3F127A554D}"/>
              </a:ext>
            </a:extLst>
          </p:cNvPr>
          <p:cNvSpPr/>
          <p:nvPr/>
        </p:nvSpPr>
        <p:spPr>
          <a:xfrm>
            <a:off x="6248400" y="4740538"/>
            <a:ext cx="1393668" cy="722515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Started 100% tapping inspection by TPG. 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600E669C-BA92-74B5-EA9F-40996043C69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671" t="27607" r="37913" b="33325"/>
          <a:stretch/>
        </p:blipFill>
        <p:spPr>
          <a:xfrm>
            <a:off x="4628743" y="4467869"/>
            <a:ext cx="1552619" cy="10089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FB15B3-B228-7741-F25B-08CB22912BE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5402" t="32004" r="38905" b="29571"/>
          <a:stretch/>
        </p:blipFill>
        <p:spPr>
          <a:xfrm>
            <a:off x="133850" y="1866463"/>
            <a:ext cx="1298908" cy="118153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094A7F-9841-0251-A6F6-A530AE9229C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8353" t="26253" r="37978" b="36070"/>
          <a:stretch/>
        </p:blipFill>
        <p:spPr>
          <a:xfrm>
            <a:off x="4642722" y="1041453"/>
            <a:ext cx="1568757" cy="123072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9860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198</Words>
  <Application>Microsoft Office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SUNIL MOGAL</dc:creator>
  <cp:lastModifiedBy>NITIN WAGADE</cp:lastModifiedBy>
  <cp:revision>170</cp:revision>
  <dcterms:created xsi:type="dcterms:W3CDTF">2006-08-16T00:00:00Z</dcterms:created>
  <dcterms:modified xsi:type="dcterms:W3CDTF">2023-03-01T12:33:55Z</dcterms:modified>
</cp:coreProperties>
</file>