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4"/>
  </p:notesMasterIdLst>
  <p:sldIdLst>
    <p:sldId id="256" r:id="rId3"/>
  </p:sldIdLst>
  <p:sldSz cx="12192000" cy="6858000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4F409844-EC94-48F6-A51A-A5F8AB1E6040}">
          <p14:sldIdLst>
            <p14:sldId id="25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15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37" autoAdjust="0"/>
    <p:restoredTop sz="94660"/>
  </p:normalViewPr>
  <p:slideViewPr>
    <p:cSldViewPr>
      <p:cViewPr varScale="1">
        <p:scale>
          <a:sx n="69" d="100"/>
          <a:sy n="69" d="100"/>
        </p:scale>
        <p:origin x="702" y="6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322809-3A5D-46E3-B762-E51341681DA6}" type="datetimeFigureOut">
              <a:rPr lang="en-US" smtClean="0"/>
              <a:pPr/>
              <a:t>1/28/2023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4113C6-020E-47F6-9219-A729CC3B467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0924-7DB1-4B42-8461-D9EEFF2A0F2F}" type="datetimeFigureOut">
              <a:rPr lang="en-US" smtClean="0"/>
              <a:pPr/>
              <a:t>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548C-7A4B-4F46-A777-F427C9212D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0924-7DB1-4B42-8461-D9EEFF2A0F2F}" type="datetimeFigureOut">
              <a:rPr lang="en-US" smtClean="0"/>
              <a:pPr/>
              <a:t>1/28/2023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548C-7A4B-4F46-A777-F427C9212D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0924-7DB1-4B42-8461-D9EEFF2A0F2F}" type="datetimeFigureOut">
              <a:rPr lang="en-US" smtClean="0"/>
              <a:pPr/>
              <a:t>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548C-7A4B-4F46-A777-F427C9212D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0924-7DB1-4B42-8461-D9EEFF2A0F2F}" type="datetimeFigureOut">
              <a:rPr lang="en-US" smtClean="0"/>
              <a:pPr/>
              <a:t>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548C-7A4B-4F46-A777-F427C9212D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ILogoL.jpg">
            <a:extLst>
              <a:ext uri="{FF2B5EF4-FFF2-40B4-BE49-F238E27FC236}">
                <a16:creationId xmlns:a16="http://schemas.microsoft.com/office/drawing/2014/main" id="{D69811A9-9062-4D55-B3EC-693250B10A6B}"/>
              </a:ext>
            </a:extLst>
          </p:cNvPr>
          <p:cNvPicPr>
            <a:picLocks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574339" y="93178"/>
            <a:ext cx="1414461" cy="516423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DE3E57E-EC18-4639-83EF-C1FF7B125737}"/>
              </a:ext>
            </a:extLst>
          </p:cNvPr>
          <p:cNvCxnSpPr>
            <a:cxnSpLocks/>
          </p:cNvCxnSpPr>
          <p:nvPr userDrawn="1"/>
        </p:nvCxnSpPr>
        <p:spPr>
          <a:xfrm>
            <a:off x="304800" y="152400"/>
            <a:ext cx="9956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A0D632B-762A-4917-860A-FE6D3769D7E9}"/>
              </a:ext>
            </a:extLst>
          </p:cNvPr>
          <p:cNvCxnSpPr>
            <a:cxnSpLocks/>
          </p:cNvCxnSpPr>
          <p:nvPr userDrawn="1"/>
        </p:nvCxnSpPr>
        <p:spPr>
          <a:xfrm>
            <a:off x="304800" y="703997"/>
            <a:ext cx="9753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DD113E41-A2C1-40AA-AE30-FD0C95BE8588}"/>
              </a:ext>
            </a:extLst>
          </p:cNvPr>
          <p:cNvSpPr>
            <a:spLocks/>
          </p:cNvSpPr>
          <p:nvPr userDrawn="1"/>
        </p:nvSpPr>
        <p:spPr>
          <a:xfrm>
            <a:off x="0" y="6492242"/>
            <a:ext cx="12192000" cy="36575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Prepared by M/s Saptagiri Industries.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8620D3B-D0A0-467E-B798-DE8A8EBA6A03}"/>
              </a:ext>
            </a:extLst>
          </p:cNvPr>
          <p:cNvSpPr txBox="1"/>
          <p:nvPr userDrawn="1"/>
        </p:nvSpPr>
        <p:spPr>
          <a:xfrm>
            <a:off x="10058400" y="609601"/>
            <a:ext cx="2235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SAPTAGIRI INDUSTRIES</a:t>
            </a:r>
          </a:p>
        </p:txBody>
      </p:sp>
    </p:spTree>
    <p:extLst>
      <p:ext uri="{BB962C8B-B14F-4D97-AF65-F5344CB8AC3E}">
        <p14:creationId xmlns:p14="http://schemas.microsoft.com/office/powerpoint/2010/main" val="26296718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0EEB0A-E845-402E-BB4C-0D961A6833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4D9143-0E79-4089-B4EF-D008C75123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47DD0F-F212-4A26-8CEB-FB5C1DFEC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0F1D4-F634-4AC7-9995-A245789FC397}" type="datetimeFigureOut">
              <a:rPr lang="en-GB" smtClean="0"/>
              <a:pPr/>
              <a:t>28/01/2023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DE6E41-4161-4FBC-A85E-C5DFEAF82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AB2CE0-20A5-46B0-B35D-06175CDEA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0434C-D9D3-481A-8814-E9927751189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58169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8D904-76E7-4F76-A065-FA0799DAB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D689A6-D4FC-40AA-BC01-DC242F8E89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54089C-A98A-41A4-9A1B-9EEAA276B0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0F1D4-F634-4AC7-9995-A245789FC397}" type="datetimeFigureOut">
              <a:rPr lang="en-GB" smtClean="0"/>
              <a:pPr/>
              <a:t>28/01/2023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61FA91-6195-429F-9D69-870806569A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4D9A74-4DD4-4317-9274-EFC09E562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0434C-D9D3-481A-8814-E9927751189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27619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4BB30-3A88-42F2-A214-E4BF9BE02D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A399D4-D8B1-4EA8-A0CD-EC1CD98CE6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D7024C-E1DF-4EEC-AA4A-C26F6B118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0F1D4-F634-4AC7-9995-A245789FC397}" type="datetimeFigureOut">
              <a:rPr lang="en-GB" smtClean="0"/>
              <a:pPr/>
              <a:t>28/01/2023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3EF740-A09B-467E-B3D9-F4381304A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141F0F-65D0-461A-8363-515970243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0434C-D9D3-481A-8814-E9927751189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93818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1D4B1D-489E-497C-B625-6A1C909C3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16A172-A72B-44D9-8962-C78DB665E8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910C66-F715-4AB3-AAB4-197B34FE44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DC0599-BF4F-4AC7-871E-9DC66F059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0F1D4-F634-4AC7-9995-A245789FC397}" type="datetimeFigureOut">
              <a:rPr lang="en-GB" smtClean="0"/>
              <a:pPr/>
              <a:t>28/01/2023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5DB434-908E-4625-80FD-CFCED1B45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735E32-650B-406B-9D24-F88AFEDE0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0434C-D9D3-481A-8814-E9927751189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24056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9FFF12-E1DA-4BFC-96E2-BD04B37B29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C68804-3A08-4873-A46E-2BE26E7613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F74834-D154-4481-9CE7-415C3E12E6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BA202B7-2D18-44DF-A91A-FFD17F9E70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13EAF61-0068-4CD4-9723-620EB25753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23CB6BE-18B1-4EAB-92E9-F37FF1266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0F1D4-F634-4AC7-9995-A245789FC397}" type="datetimeFigureOut">
              <a:rPr lang="en-GB" smtClean="0"/>
              <a:pPr/>
              <a:t>28/01/2023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CBE95EA-F08B-4BA5-A2A2-2F3E22E1E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C1863ED-20F1-417C-AD78-70502DCFB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0434C-D9D3-481A-8814-E9927751189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79276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156081-87C8-4D3D-BFEE-CEAF82E344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9822C35-6AFC-4BEA-AD98-84AEB190E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0F1D4-F634-4AC7-9995-A245789FC397}" type="datetimeFigureOut">
              <a:rPr lang="en-GB" smtClean="0"/>
              <a:pPr/>
              <a:t>28/01/2023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362B79-7044-4DD2-A301-9EB98CFB4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AF372A-8A70-478F-B88B-724634283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0434C-D9D3-481A-8814-E9927751189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8782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0924-7DB1-4B42-8461-D9EEFF2A0F2F}" type="datetimeFigureOut">
              <a:rPr lang="en-US" smtClean="0"/>
              <a:pPr/>
              <a:t>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548C-7A4B-4F46-A777-F427C9212D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B809C80-1CEC-4771-B94B-A7C2DD503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0F1D4-F634-4AC7-9995-A245789FC397}" type="datetimeFigureOut">
              <a:rPr lang="en-GB" smtClean="0"/>
              <a:pPr/>
              <a:t>28/01/2023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CFB463-7ABB-4CBA-8FBB-C3E0B9330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9D46A4-8996-4041-9D2B-CABDCE5C8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0434C-D9D3-481A-8814-E9927751189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10119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D43F13-D7BF-41D9-87F3-02E52DC90C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FB69E0-9B2B-4B06-86FD-68CA0FE805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181731-2D56-4D06-881E-34920C4819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CFE242-552A-4BF5-995F-757CF695D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0F1D4-F634-4AC7-9995-A245789FC397}" type="datetimeFigureOut">
              <a:rPr lang="en-GB" smtClean="0"/>
              <a:pPr/>
              <a:t>28/01/2023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CB9341-5581-4CF9-9D11-032AA5E7B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28F309-20FA-4B3F-8CCA-BA8DA3E9B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0434C-D9D3-481A-8814-E9927751189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69104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D6CDFD-9AB2-4F83-9011-9DEBF4C71C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A55FE17-38AB-4CDC-9305-CD0520FFF5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FDCC3B-F9A5-4981-9F8C-442A395C09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2F30D2-3157-440A-B10F-8C26E88208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0F1D4-F634-4AC7-9995-A245789FC397}" type="datetimeFigureOut">
              <a:rPr lang="en-GB" smtClean="0"/>
              <a:pPr/>
              <a:t>28/01/2023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8C2B3F-4749-456A-B055-73A97FEB5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9C1EB5-2599-4808-AC6A-3C52D79D4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0434C-D9D3-481A-8814-E9927751189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268081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DFFA51-D811-4646-993E-E4697C322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3B43B2-0076-4A3A-8605-0F64CAED7D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38FE28-358E-478C-987E-70EDF29E5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0F1D4-F634-4AC7-9995-A245789FC397}" type="datetimeFigureOut">
              <a:rPr lang="en-GB" smtClean="0"/>
              <a:pPr/>
              <a:t>28/01/2023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240388-32C4-4A0B-99D4-E6075F4F9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AEC46C-4EF4-4CCC-BF96-80232260A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0434C-D9D3-481A-8814-E9927751189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23403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C0AD976-A693-4268-B178-ECA8F42EA1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515FCF-BB8D-4851-8FDF-7F96F42575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81B907-845C-4680-B984-ABFC3033E7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0F1D4-F634-4AC7-9995-A245789FC397}" type="datetimeFigureOut">
              <a:rPr lang="en-GB" smtClean="0"/>
              <a:pPr/>
              <a:t>28/01/2023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202D77-893A-4033-A1B1-99F1AB012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357202-AC8B-4F0B-BE7A-219D4ECC1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0434C-D9D3-481A-8814-E9927751189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6056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0924-7DB1-4B42-8461-D9EEFF2A0F2F}" type="datetimeFigureOut">
              <a:rPr lang="en-US" smtClean="0"/>
              <a:pPr/>
              <a:t>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548C-7A4B-4F46-A777-F427C9212D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0924-7DB1-4B42-8461-D9EEFF2A0F2F}" type="datetimeFigureOut">
              <a:rPr lang="en-US" smtClean="0"/>
              <a:pPr/>
              <a:t>1/28/2023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548C-7A4B-4F46-A777-F427C9212D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0924-7DB1-4B42-8461-D9EEFF2A0F2F}" type="datetimeFigureOut">
              <a:rPr lang="en-US" smtClean="0"/>
              <a:pPr/>
              <a:t>1/28/2023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548C-7A4B-4F46-A777-F427C9212D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0924-7DB1-4B42-8461-D9EEFF2A0F2F}" type="datetimeFigureOut">
              <a:rPr lang="en-US" smtClean="0"/>
              <a:pPr/>
              <a:t>1/28/2023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548C-7A4B-4F46-A777-F427C9212D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0924-7DB1-4B42-8461-D9EEFF2A0F2F}" type="datetimeFigureOut">
              <a:rPr lang="en-US" smtClean="0"/>
              <a:pPr/>
              <a:t>1/28/2023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548C-7A4B-4F46-A777-F427C9212D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3804B-47B6-4217-BF08-AEFB4BD4C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08E389D-E3E1-4934-A946-7C3A92AA82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0924-7DB1-4B42-8461-D9EEFF2A0F2F}" type="datetimeFigureOut">
              <a:rPr lang="en-US" smtClean="0"/>
              <a:pPr/>
              <a:t>1/28/2023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232C73-1675-4C39-B6D5-B9DE04C16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E1440D-50A3-47DA-BF3F-595E14414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548C-7A4B-4F46-A777-F427C9212D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304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0924-7DB1-4B42-8461-D9EEFF2A0F2F}" type="datetimeFigureOut">
              <a:rPr lang="en-US" smtClean="0"/>
              <a:pPr/>
              <a:t>1/28/2023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548C-7A4B-4F46-A777-F427C9212D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120924-7DB1-4B42-8461-D9EEFF2A0F2F}" type="datetimeFigureOut">
              <a:rPr lang="en-US" smtClean="0"/>
              <a:pPr/>
              <a:t>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F3548C-7A4B-4F46-A777-F427C9212D0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73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D4BEC8-C610-4102-BF60-C83A0DF3F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E4A58E-7C8A-4C81-9471-12CBBDFDBC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F69C76-D72D-4C2B-88A5-A0E8FEE524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D0F1D4-F634-4AC7-9995-A245789FC397}" type="datetimeFigureOut">
              <a:rPr lang="en-GB" smtClean="0"/>
              <a:pPr/>
              <a:t>28/01/2023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D032C5-FBDE-479A-B9C8-A2F817255A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63EEF1-8F72-4427-94C6-089FBC1522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10434C-D9D3-481A-8814-E9927751189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2684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A0F13A7-4E16-4F59-1311-AB2B9775C8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6887300"/>
              </p:ext>
            </p:extLst>
          </p:nvPr>
        </p:nvGraphicFramePr>
        <p:xfrm>
          <a:off x="119336" y="2852936"/>
          <a:ext cx="11953328" cy="3528392"/>
        </p:xfrm>
        <a:graphic>
          <a:graphicData uri="http://schemas.openxmlformats.org/drawingml/2006/table">
            <a:tbl>
              <a:tblPr/>
              <a:tblGrid>
                <a:gridCol w="8001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01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6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399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1966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61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4383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8779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chemeClr val="bg1"/>
                          </a:solidFill>
                          <a:latin typeface="Baskerville Old Face" panose="02020602080505020303" pitchFamily="18" charset="0"/>
                        </a:rPr>
                        <a:t>Part Name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chemeClr val="bg1"/>
                          </a:solidFill>
                          <a:latin typeface="Baskerville Old Face" panose="02020602080505020303" pitchFamily="18" charset="0"/>
                        </a:rPr>
                        <a:t>Part No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chemeClr val="bg1"/>
                          </a:solidFill>
                          <a:latin typeface="Baskerville Old Face" panose="02020602080505020303" pitchFamily="18" charset="0"/>
                        </a:rPr>
                        <a:t>Supplier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chemeClr val="bg1"/>
                          </a:solidFill>
                          <a:latin typeface="Baskerville Old Face" panose="02020602080505020303" pitchFamily="18" charset="0"/>
                        </a:rPr>
                        <a:t>Defect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chemeClr val="bg1"/>
                          </a:solidFill>
                          <a:latin typeface="Baskerville Old Face" panose="02020602080505020303" pitchFamily="18" charset="0"/>
                          <a:cs typeface="Arial" pitchFamily="34" charset="0"/>
                        </a:rPr>
                        <a:t>Actions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chemeClr val="bg1"/>
                          </a:solidFill>
                          <a:latin typeface="Baskerville Old Face" panose="02020602080505020303" pitchFamily="18" charset="0"/>
                          <a:cs typeface="Arial" pitchFamily="34" charset="0"/>
                        </a:rPr>
                        <a:t>T. Date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chemeClr val="bg1"/>
                          </a:solidFill>
                          <a:latin typeface="Baskerville Old Face" panose="02020602080505020303" pitchFamily="18" charset="0"/>
                          <a:cs typeface="Arial" pitchFamily="34" charset="0"/>
                        </a:rPr>
                        <a:t>Status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0597"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100" b="0" i="0" u="none" strike="noStrike" kern="1200" dirty="0">
                          <a:solidFill>
                            <a:srgbClr val="000000"/>
                          </a:solidFill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Washer Seal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377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100" b="0" i="0" u="none" strike="noStrike" kern="1200" dirty="0">
                          <a:solidFill>
                            <a:srgbClr val="000000"/>
                          </a:solidFill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550PL01712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b="0" i="0" u="none" strike="noStrike" kern="1200" dirty="0">
                          <a:solidFill>
                            <a:srgbClr val="000000"/>
                          </a:solidFill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SAPATGIRI</a:t>
                      </a:r>
                      <a:r>
                        <a:rPr lang="en-GB" sz="1100" b="0" i="0" u="none" strike="noStrike" kern="1200" baseline="0" dirty="0">
                          <a:solidFill>
                            <a:srgbClr val="000000"/>
                          </a:solidFill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 INDUSTRIES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200" b="1" i="0" u="sng" strike="noStrike" kern="1200" dirty="0">
                          <a:solidFill>
                            <a:schemeClr val="tx1"/>
                          </a:solidFill>
                          <a:effectLst/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Defect Phenomenon</a:t>
                      </a:r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 – </a:t>
                      </a:r>
                      <a:r>
                        <a:rPr lang="en-US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IN" sz="18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IN" sz="1200" b="0" i="0" u="none" strike="noStrike" kern="1200" baseline="0" dirty="0">
                          <a:solidFill>
                            <a:srgbClr val="FF0000"/>
                          </a:solidFill>
                          <a:effectLst/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Punching shift from side (</a:t>
                      </a:r>
                      <a:r>
                        <a:rPr lang="en-GB" sz="1200" b="0" i="0" u="none" strike="noStrike" kern="1200" baseline="0" dirty="0">
                          <a:solidFill>
                            <a:srgbClr val="FF0000"/>
                          </a:solidFill>
                          <a:effectLst/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cut mark observed on the outer side) – 23.01.2023</a:t>
                      </a:r>
                      <a:endParaRPr lang="en-US" sz="1200" b="0" i="0" u="none" strike="noStrike" kern="1200" baseline="0" dirty="0">
                        <a:solidFill>
                          <a:srgbClr val="FF0000"/>
                        </a:solidFill>
                        <a:effectLst/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en-US" sz="1200" b="1" i="0" u="sng" strike="noStrike" kern="1200" dirty="0">
                          <a:solidFill>
                            <a:schemeClr val="tx1"/>
                          </a:solidFill>
                          <a:effectLst/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Why 1 </a:t>
                      </a:r>
                      <a:r>
                        <a:rPr lang="en-US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: Raw material strip shift,  While production and strip forwarding to another part by manual  </a:t>
                      </a:r>
                    </a:p>
                    <a:p>
                      <a:pPr lvl="0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:</a:t>
                      </a:r>
                      <a:r>
                        <a:rPr lang="en-US" sz="1200" b="1" i="0" u="sng" strike="noStrike" kern="1200" dirty="0">
                          <a:solidFill>
                            <a:schemeClr val="tx1"/>
                          </a:solidFill>
                          <a:effectLst/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Why 2</a:t>
                      </a:r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: </a:t>
                      </a:r>
                      <a:r>
                        <a:rPr lang="en-US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Stopper or guide pin not provided</a:t>
                      </a:r>
                      <a:endParaRPr lang="en-US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en-US" sz="1200" b="1" i="0" u="sng" strike="noStrike" kern="1200" dirty="0">
                          <a:solidFill>
                            <a:schemeClr val="tx1"/>
                          </a:solidFill>
                          <a:effectLst/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Why 3: </a:t>
                      </a:r>
                      <a:endParaRPr lang="en-I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en-US" sz="1200" b="1" i="0" u="sng" strike="noStrike" kern="1200" dirty="0">
                          <a:solidFill>
                            <a:schemeClr val="tx1"/>
                          </a:solidFill>
                          <a:effectLst/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Root</a:t>
                      </a:r>
                      <a:r>
                        <a:rPr lang="en-US" sz="1200" b="1" i="0" u="sng" strike="noStrike" kern="1200" baseline="0" dirty="0">
                          <a:solidFill>
                            <a:schemeClr val="tx1"/>
                          </a:solidFill>
                          <a:effectLst/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 Cause</a:t>
                      </a:r>
                      <a:r>
                        <a:rPr lang="en-US" sz="12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: </a:t>
                      </a:r>
                      <a:r>
                        <a:rPr lang="en-US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Stopper or guide pin not provided</a:t>
                      </a:r>
                      <a:endParaRPr lang="en-US" sz="1200" b="0" kern="1200" baseline="0" dirty="0">
                        <a:solidFill>
                          <a:schemeClr val="tx1"/>
                        </a:solidFill>
                        <a:effectLst/>
                        <a:latin typeface="Baskerville Old Face" panose="020206020805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kern="1200" baseline="0" dirty="0">
                          <a:solidFill>
                            <a:srgbClr val="000000"/>
                          </a:solidFill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Containment  action: </a:t>
                      </a:r>
                      <a:r>
                        <a:rPr lang="en-US" sz="1200" b="0" i="0" u="none" strike="noStrike" kern="1200" baseline="0" dirty="0">
                          <a:solidFill>
                            <a:srgbClr val="000000"/>
                          </a:solidFill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100 % material verified at ETL and Saptagiri End and observed 12 </a:t>
                      </a:r>
                      <a:r>
                        <a:rPr lang="en-US" sz="1200" b="0" i="0" u="none" strike="noStrike" kern="1200" baseline="0" dirty="0" err="1">
                          <a:solidFill>
                            <a:srgbClr val="000000"/>
                          </a:solidFill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nos</a:t>
                      </a:r>
                      <a:r>
                        <a:rPr lang="en-US" sz="1200" b="0" i="0" u="none" strike="noStrike" kern="1200" baseline="0" dirty="0">
                          <a:solidFill>
                            <a:srgbClr val="000000"/>
                          </a:solidFill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 at Saptagiri end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kern="1200" baseline="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kern="1200" baseline="0" dirty="0">
                          <a:solidFill>
                            <a:srgbClr val="000000"/>
                          </a:solidFill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Inspection side action</a:t>
                      </a:r>
                      <a:r>
                        <a:rPr lang="en-US" sz="1200" b="0" i="0" u="none" strike="noStrike" kern="1200" baseline="0" dirty="0">
                          <a:solidFill>
                            <a:srgbClr val="000000"/>
                          </a:solidFill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: 1- 100% Inspection started along with identification mark on the bag.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kern="1200" baseline="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kern="1200" baseline="0" dirty="0">
                          <a:solidFill>
                            <a:srgbClr val="000000"/>
                          </a:solidFill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Cause Side Action</a:t>
                      </a:r>
                      <a:r>
                        <a:rPr lang="en-US" sz="1200" b="0" i="0" u="none" strike="noStrike" kern="1200" baseline="0" dirty="0">
                          <a:solidFill>
                            <a:srgbClr val="000000"/>
                          </a:solidFill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: </a:t>
                      </a:r>
                      <a:endParaRPr lang="en-GB" sz="1200" b="1" i="0" u="none" strike="noStrike" kern="1200" baseline="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kern="1200" baseline="0" dirty="0">
                          <a:solidFill>
                            <a:srgbClr val="000000"/>
                          </a:solidFill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1- Two guide pin or stopper provided. 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kern="1200" baseline="0" dirty="0">
                          <a:solidFill>
                            <a:srgbClr val="000000"/>
                          </a:solidFill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2- Additionally die plate guide bush replace with new one  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Baskerville Old Face" panose="02020602080505020303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Sustenance : </a:t>
                      </a:r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Verify guide pin by daily check sheet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                   : Die plate guide bush will change after the 200000 </a:t>
                      </a:r>
                      <a:r>
                        <a:rPr lang="en-US" sz="1200" b="0" i="0" u="none" strike="noStrike" kern="1200" baseline="0" dirty="0" err="1">
                          <a:solidFill>
                            <a:schemeClr val="tx1"/>
                          </a:solidFill>
                          <a:effectLst/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nos</a:t>
                      </a:r>
                      <a:r>
                        <a:rPr lang="en-US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 or any damages before tool life.  </a:t>
                      </a:r>
                      <a:endParaRPr lang="en-US" sz="1200" b="0" i="0" u="none" strike="noStrike" kern="1200" baseline="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050" b="0" i="0" u="none" strike="noStrike" kern="120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b" latinLnBrk="0" hangingPunct="1"/>
                      <a:endParaRPr lang="en-US" sz="1050" b="0" i="0" u="none" strike="noStrike" kern="120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b" latinLnBrk="0" hangingPunct="1"/>
                      <a:endParaRPr lang="en-US" sz="1050" b="0" i="0" u="none" strike="noStrike" kern="120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b" latinLnBrk="0" hangingPunct="1"/>
                      <a:endParaRPr lang="en-US" sz="1050" b="0" i="0" u="none" strike="noStrike" kern="120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b" latinLnBrk="0" hangingPunct="1"/>
                      <a:endParaRPr lang="en-US" sz="1050" b="0" i="0" u="none" strike="noStrike" kern="120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b" latinLnBrk="0" hangingPunct="1"/>
                      <a:r>
                        <a:rPr lang="en-GB" sz="1050" b="0" i="0" u="none" strike="noStrike" kern="1200" dirty="0">
                          <a:solidFill>
                            <a:srgbClr val="000000"/>
                          </a:solidFill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27-01-2023</a:t>
                      </a:r>
                      <a:endParaRPr lang="en-US" sz="1050" b="0" i="0" u="none" strike="noStrike" kern="120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b" latinLnBrk="0" hangingPunct="1"/>
                      <a:endParaRPr lang="en-US" sz="1200" b="0" i="0" u="none" strike="noStrike" kern="120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200" b="0" i="0" u="none" strike="noStrike" kern="120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b" latinLnBrk="0" hangingPunct="1"/>
                      <a:endParaRPr lang="en-US" sz="1200" b="0" i="0" u="none" strike="noStrike" kern="120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b" latinLnBrk="0" hangingPunct="1"/>
                      <a:endParaRPr lang="en-US" sz="1200" b="0" i="0" u="none" strike="noStrike" kern="120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b" latinLnBrk="0" hangingPunct="1"/>
                      <a:endParaRPr lang="en-US" sz="1200" b="0" i="0" u="none" strike="noStrike" kern="120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b" latinLnBrk="0" hangingPunct="1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Completed </a:t>
                      </a:r>
                      <a:endParaRPr lang="en-US" sz="1200" b="0" i="0" u="none" strike="noStrike" kern="120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b" latinLnBrk="0" hangingPunct="1"/>
                      <a:endParaRPr lang="en-US" sz="1200" b="0" i="0" u="none" strike="noStrike" kern="120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b" latinLnBrk="0" hangingPunct="1"/>
                      <a:endParaRPr lang="en-US" sz="1200" b="0" i="0" u="none" strike="noStrike" kern="120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b" latinLnBrk="0" hangingPunct="1"/>
                      <a:endParaRPr lang="en-US" sz="1200" b="0" i="0" u="none" strike="noStrike" kern="120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C90D5F60-CAF3-CC89-943A-F8B07AB3EE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4948105"/>
              </p:ext>
            </p:extLst>
          </p:nvPr>
        </p:nvGraphicFramePr>
        <p:xfrm>
          <a:off x="119336" y="764704"/>
          <a:ext cx="11953328" cy="20162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76664">
                  <a:extLst>
                    <a:ext uri="{9D8B030D-6E8A-4147-A177-3AD203B41FA5}">
                      <a16:colId xmlns:a16="http://schemas.microsoft.com/office/drawing/2014/main" val="1009105502"/>
                    </a:ext>
                  </a:extLst>
                </a:gridCol>
                <a:gridCol w="5976664">
                  <a:extLst>
                    <a:ext uri="{9D8B030D-6E8A-4147-A177-3AD203B41FA5}">
                      <a16:colId xmlns:a16="http://schemas.microsoft.com/office/drawing/2014/main" val="704510311"/>
                    </a:ext>
                  </a:extLst>
                </a:gridCol>
              </a:tblGrid>
              <a:tr h="2016224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227392"/>
                  </a:ext>
                </a:extLst>
              </a:tr>
            </a:tbl>
          </a:graphicData>
        </a:graphic>
      </p:graphicFrame>
      <p:sp>
        <p:nvSpPr>
          <p:cNvPr id="17" name="Rectangle 16">
            <a:extLst>
              <a:ext uri="{FF2B5EF4-FFF2-40B4-BE49-F238E27FC236}">
                <a16:creationId xmlns:a16="http://schemas.microsoft.com/office/drawing/2014/main" id="{CB2E824A-95FF-0EF7-8305-D03B4F791FCE}"/>
              </a:ext>
            </a:extLst>
          </p:cNvPr>
          <p:cNvSpPr/>
          <p:nvPr/>
        </p:nvSpPr>
        <p:spPr>
          <a:xfrm>
            <a:off x="361548" y="234596"/>
            <a:ext cx="10126939" cy="3860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Action and Implementation </a:t>
            </a:r>
            <a:endParaRPr lang="en-IN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5251BC4-5BB9-AB3A-ADE1-C986E0867A89}"/>
              </a:ext>
            </a:extLst>
          </p:cNvPr>
          <p:cNvSpPr txBox="1"/>
          <p:nvPr/>
        </p:nvSpPr>
        <p:spPr>
          <a:xfrm>
            <a:off x="8244490" y="564528"/>
            <a:ext cx="1369179" cy="276999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200" b="1">
                <a:latin typeface="Arial Narrow" panose="020B0606020202030204" pitchFamily="34" charset="0"/>
              </a:defRPr>
            </a:lvl1pPr>
          </a:lstStyle>
          <a:p>
            <a:r>
              <a:rPr lang="en-US" dirty="0"/>
              <a:t>After</a:t>
            </a: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8962E3AC-1488-167F-31A4-BB4C10CD705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818441" y="839732"/>
            <a:ext cx="2038199" cy="1869188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2C93A5D6-C97C-EC57-2A6C-FF17D60C650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91745" y="839732"/>
            <a:ext cx="2161918" cy="1866168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13DBB071-C0CE-046B-0A4A-A2EEB3D839B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415168" y="1884805"/>
            <a:ext cx="1439108" cy="86622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C9F36F28-D0DC-BEAF-94A9-F59421E0A99F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9336" y="764704"/>
            <a:ext cx="3599454" cy="1125629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C35C9A1B-5A98-232D-F1AF-0837E403F603}"/>
              </a:ext>
            </a:extLst>
          </p:cNvPr>
          <p:cNvSpPr txBox="1"/>
          <p:nvPr/>
        </p:nvSpPr>
        <p:spPr>
          <a:xfrm>
            <a:off x="2047674" y="588130"/>
            <a:ext cx="1164651" cy="276999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Arial Narrow" panose="020B0606020202030204" pitchFamily="34" charset="0"/>
              </a:rPr>
              <a:t>Before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1768AF33-BB7C-C44B-3D3E-797410807303}"/>
              </a:ext>
            </a:extLst>
          </p:cNvPr>
          <p:cNvSpPr/>
          <p:nvPr/>
        </p:nvSpPr>
        <p:spPr>
          <a:xfrm>
            <a:off x="4083161" y="1327518"/>
            <a:ext cx="573098" cy="66501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DF6E0B01-901C-3D00-D7BA-0DA1CB641F5B}"/>
              </a:ext>
            </a:extLst>
          </p:cNvPr>
          <p:cNvSpPr/>
          <p:nvPr/>
        </p:nvSpPr>
        <p:spPr>
          <a:xfrm>
            <a:off x="5071389" y="1186830"/>
            <a:ext cx="573098" cy="66501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9C22705-83BE-7D53-5FE6-A2179C5E1F86}"/>
              </a:ext>
            </a:extLst>
          </p:cNvPr>
          <p:cNvSpPr txBox="1"/>
          <p:nvPr/>
        </p:nvSpPr>
        <p:spPr>
          <a:xfrm>
            <a:off x="3894739" y="2332973"/>
            <a:ext cx="19559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</a:rPr>
              <a:t>Stopper pin not provide </a:t>
            </a:r>
            <a:endParaRPr lang="en-IN" sz="1400" dirty="0">
              <a:solidFill>
                <a:srgbClr val="FF0000"/>
              </a:solidFill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59BEC20-1154-8108-FA9F-8B8EA57F9B28}"/>
              </a:ext>
            </a:extLst>
          </p:cNvPr>
          <p:cNvSpPr txBox="1"/>
          <p:nvPr/>
        </p:nvSpPr>
        <p:spPr>
          <a:xfrm>
            <a:off x="7830266" y="1282611"/>
            <a:ext cx="21976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00B050"/>
                </a:solidFill>
              </a:rPr>
              <a:t>Stopper pin not provide </a:t>
            </a:r>
            <a:endParaRPr lang="en-IN" sz="1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73851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16061</TotalTime>
  <Words>175</Words>
  <Application>Microsoft Office PowerPoint</Application>
  <PresentationFormat>Widescreen</PresentationFormat>
  <Paragraphs>43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Arial Narrow</vt:lpstr>
      <vt:lpstr>Baskerville Old Face</vt:lpstr>
      <vt:lpstr>Calibri</vt:lpstr>
      <vt:lpstr>Calibri Light</vt:lpstr>
      <vt:lpstr>Times New Roman</vt:lpstr>
      <vt:lpstr>Office Theme</vt:lpstr>
      <vt:lpstr>Custom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Bracket ABS MTG   Platina B106J B2SU00602O</dc:title>
  <dc:creator>ANGAD</dc:creator>
  <cp:lastModifiedBy>Nitin</cp:lastModifiedBy>
  <cp:revision>497</cp:revision>
  <cp:lastPrinted>2022-07-08T05:10:30Z</cp:lastPrinted>
  <dcterms:created xsi:type="dcterms:W3CDTF">2020-09-02T08:01:28Z</dcterms:created>
  <dcterms:modified xsi:type="dcterms:W3CDTF">2023-01-28T10:42:45Z</dcterms:modified>
</cp:coreProperties>
</file>