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63" r:id="rId3"/>
    <p:sldId id="267" r:id="rId4"/>
    <p:sldId id="268" r:id="rId5"/>
    <p:sldId id="269" r:id="rId6"/>
    <p:sldId id="270" r:id="rId7"/>
    <p:sldId id="271" r:id="rId8"/>
    <p:sldId id="273" r:id="rId9"/>
    <p:sldId id="274" r:id="rId10"/>
    <p:sldId id="272" r:id="rId11"/>
    <p:sldId id="275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336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A4D43-1E3B-4585-A345-3BFFE69BFF4D}" type="datetimeFigureOut">
              <a:rPr lang="en-IN" smtClean="0"/>
              <a:pPr/>
              <a:t>06-03-2023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CC894-5553-4098-A78E-82E51F34DD9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181377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CC894-5553-4098-A78E-82E51F34DD96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338297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CC894-5553-4098-A78E-82E51F34DD96}" type="slidenum">
              <a:rPr lang="en-IN" smtClean="0"/>
              <a:pPr/>
              <a:t>7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217953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CC894-5553-4098-A78E-82E51F34DD96}" type="slidenum">
              <a:rPr lang="en-IN" smtClean="0"/>
              <a:pPr/>
              <a:t>8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217953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27C-2B6B-4610-8944-FAE6005F2F28}" type="datetimeFigureOut">
              <a:rPr lang="en-IN" smtClean="0"/>
              <a:pPr/>
              <a:t>06-03-2023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27C-2B6B-4610-8944-FAE6005F2F28}" type="datetimeFigureOut">
              <a:rPr lang="en-IN" smtClean="0"/>
              <a:pPr/>
              <a:t>06-03-2023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27C-2B6B-4610-8944-FAE6005F2F28}" type="datetimeFigureOut">
              <a:rPr lang="en-IN" smtClean="0"/>
              <a:pPr/>
              <a:t>06-03-2023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32064E2-1C81-41B5-9A63-74A45D0085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06-Mar-23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0453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06-Mar-23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8579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06-Mar-23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2387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06-Mar-23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3675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06-Mar-23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4658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06-Mar-23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1580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06-Mar-23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983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27C-2B6B-4610-8944-FAE6005F2F28}" type="datetimeFigureOut">
              <a:rPr lang="en-IN" smtClean="0"/>
              <a:pPr/>
              <a:t>06-03-2023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06-Mar-23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5481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06-Mar-23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0471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06-Mar-23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74528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06-Mar-23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72105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32064E2-1C81-41B5-9A63-74A45D0085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27C-2B6B-4610-8944-FAE6005F2F28}" type="datetimeFigureOut">
              <a:rPr lang="en-IN" smtClean="0"/>
              <a:pPr/>
              <a:t>06-03-2023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27C-2B6B-4610-8944-FAE6005F2F28}" type="datetimeFigureOut">
              <a:rPr lang="en-IN" smtClean="0"/>
              <a:pPr/>
              <a:t>06-03-2023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27C-2B6B-4610-8944-FAE6005F2F28}" type="datetimeFigureOut">
              <a:rPr lang="en-IN" smtClean="0"/>
              <a:pPr/>
              <a:t>06-03-2023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27C-2B6B-4610-8944-FAE6005F2F28}" type="datetimeFigureOut">
              <a:rPr lang="en-IN" smtClean="0"/>
              <a:pPr/>
              <a:t>06-03-2023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27C-2B6B-4610-8944-FAE6005F2F28}" type="datetimeFigureOut">
              <a:rPr lang="en-IN" smtClean="0"/>
              <a:pPr/>
              <a:t>06-03-2023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27C-2B6B-4610-8944-FAE6005F2F28}" type="datetimeFigureOut">
              <a:rPr lang="en-IN" smtClean="0"/>
              <a:pPr/>
              <a:t>06-03-2023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27C-2B6B-4610-8944-FAE6005F2F28}" type="datetimeFigureOut">
              <a:rPr lang="en-IN" smtClean="0"/>
              <a:pPr/>
              <a:t>06-03-2023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8027C-2B6B-4610-8944-FAE6005F2F28}" type="datetimeFigureOut">
              <a:rPr lang="en-IN" smtClean="0"/>
              <a:pPr/>
              <a:t>06-03-2023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8E9CB-6C69-42E4-B28A-CB510D3ABFF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Line 57"/>
          <p:cNvSpPr>
            <a:spLocks noChangeShapeType="1"/>
          </p:cNvSpPr>
          <p:nvPr userDrawn="1"/>
        </p:nvSpPr>
        <p:spPr bwMode="auto">
          <a:xfrm>
            <a:off x="0" y="79516"/>
            <a:ext cx="7620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" name="Line 58"/>
          <p:cNvSpPr>
            <a:spLocks noChangeShapeType="1"/>
          </p:cNvSpPr>
          <p:nvPr userDrawn="1"/>
        </p:nvSpPr>
        <p:spPr bwMode="auto">
          <a:xfrm>
            <a:off x="0" y="790716"/>
            <a:ext cx="7620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pic>
        <p:nvPicPr>
          <p:cNvPr id="9" name="Picture 71" descr="pic0049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56" y="35066"/>
            <a:ext cx="1295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4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3777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endParaRPr lang="it-IT" altLang="en-US" sz="1400" smtClean="0">
              <a:solidFill>
                <a:schemeClr val="bg2"/>
              </a:solidFill>
              <a:latin typeface="Gill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06-Mar-23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09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206680" cy="2090663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PLAN </a:t>
            </a:r>
            <a:br>
              <a:rPr lang="en-US" sz="6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ISSUE</a:t>
            </a:r>
            <a:endParaRPr lang="en-IN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4088" y="4797152"/>
            <a:ext cx="37799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Supplier Name:</a:t>
            </a:r>
          </a:p>
          <a:p>
            <a:pPr>
              <a:spcBef>
                <a:spcPts val="1200"/>
              </a:spcBef>
            </a:pPr>
            <a:r>
              <a:rPr lang="en-US" dirty="0"/>
              <a:t>M/S  </a:t>
            </a:r>
            <a:r>
              <a:rPr lang="en-US" dirty="0" smtClean="0"/>
              <a:t>Sharp </a:t>
            </a:r>
            <a:r>
              <a:rPr lang="en-US" dirty="0"/>
              <a:t>E</a:t>
            </a:r>
            <a:r>
              <a:rPr lang="en-US" dirty="0" smtClean="0"/>
              <a:t>ngg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Date:20.02.2023</a:t>
            </a:r>
          </a:p>
        </p:txBody>
      </p:sp>
    </p:spTree>
    <p:extLst>
      <p:ext uri="{BB962C8B-B14F-4D97-AF65-F5344CB8AC3E}">
        <p14:creationId xmlns="" xmlns:p14="http://schemas.microsoft.com/office/powerpoint/2010/main" val="71302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WhatsApp Image 2023-03-06 at 1.45.48 PM.jpeg"/>
          <p:cNvPicPr>
            <a:picLocks noChangeAspect="1"/>
          </p:cNvPicPr>
          <p:nvPr/>
        </p:nvPicPr>
        <p:blipFill>
          <a:blip r:embed="rId2"/>
          <a:srcRect l="17187" t="25000" r="17188" b="36111"/>
          <a:stretch>
            <a:fillRect/>
          </a:stretch>
        </p:blipFill>
        <p:spPr>
          <a:xfrm>
            <a:off x="3962400" y="3657600"/>
            <a:ext cx="4724400" cy="1752600"/>
          </a:xfrm>
          <a:prstGeom prst="rect">
            <a:avLst/>
          </a:prstGeom>
        </p:spPr>
      </p:pic>
      <p:pic>
        <p:nvPicPr>
          <p:cNvPr id="17" name="Picture 16" descr="WhatsApp Image 2023-03-06 at 1.45.47 PM.jpeg"/>
          <p:cNvPicPr>
            <a:picLocks noChangeAspect="1"/>
          </p:cNvPicPr>
          <p:nvPr/>
        </p:nvPicPr>
        <p:blipFill>
          <a:blip r:embed="rId3"/>
          <a:srcRect l="14063" t="37500" r="10937" b="20834"/>
          <a:stretch>
            <a:fillRect/>
          </a:stretch>
        </p:blipFill>
        <p:spPr>
          <a:xfrm>
            <a:off x="3962400" y="1676400"/>
            <a:ext cx="4724400" cy="1981200"/>
          </a:xfrm>
          <a:prstGeom prst="rect">
            <a:avLst/>
          </a:prstGeom>
        </p:spPr>
      </p:pic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5727700" y="1295400"/>
            <a:ext cx="1758950" cy="342900"/>
          </a:xfrm>
          <a:prstGeom prst="rect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57200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400" b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AFTER</a:t>
            </a:r>
          </a:p>
        </p:txBody>
      </p:sp>
      <p:sp>
        <p:nvSpPr>
          <p:cNvPr id="32771" name="Text Box 7"/>
          <p:cNvSpPr txBox="1">
            <a:spLocks noChangeArrowheads="1"/>
          </p:cNvSpPr>
          <p:nvPr/>
        </p:nvSpPr>
        <p:spPr bwMode="auto">
          <a:xfrm>
            <a:off x="1066800" y="1295400"/>
            <a:ext cx="1547813" cy="342900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57200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400" b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BEFORE</a:t>
            </a:r>
          </a:p>
        </p:txBody>
      </p:sp>
      <p:sp>
        <p:nvSpPr>
          <p:cNvPr id="32772" name="Rectangle 8"/>
          <p:cNvSpPr>
            <a:spLocks noChangeArrowheads="1"/>
          </p:cNvSpPr>
          <p:nvPr/>
        </p:nvSpPr>
        <p:spPr bwMode="auto">
          <a:xfrm>
            <a:off x="241300" y="1644651"/>
            <a:ext cx="3263900" cy="3765549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defTabSz="457200">
              <a:buClr>
                <a:srgbClr val="000000"/>
              </a:buClr>
            </a:pPr>
            <a:endParaRPr lang="en-US" altLang="en-US">
              <a:solidFill>
                <a:prstClr val="white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2773" name="Text Box 10"/>
          <p:cNvSpPr txBox="1">
            <a:spLocks noChangeArrowheads="1"/>
          </p:cNvSpPr>
          <p:nvPr/>
        </p:nvSpPr>
        <p:spPr bwMode="auto">
          <a:xfrm>
            <a:off x="228600" y="914400"/>
            <a:ext cx="8648700" cy="371513"/>
          </a:xfrm>
          <a:prstGeom prst="rect">
            <a:avLst/>
          </a:prstGeom>
          <a:noFill/>
          <a:ln w="38160">
            <a:solidFill>
              <a:srgbClr val="0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b="1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FINAL INSPECTION</a:t>
            </a:r>
            <a:r>
              <a:rPr lang="en-GB" altLang="en-US" b="1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MATING PART VERIFICATION MASTER SAMPLE      Date</a:t>
            </a:r>
            <a:r>
              <a:rPr lang="en-GB" altLang="en-US" b="1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: </a:t>
            </a:r>
            <a:r>
              <a:rPr lang="en-GB" altLang="en-US" b="1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27/02/2023</a:t>
            </a:r>
            <a:endParaRPr lang="en-US" altLang="en-US" sz="16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2774" name="Line 14"/>
          <p:cNvSpPr>
            <a:spLocks noChangeShapeType="1"/>
          </p:cNvSpPr>
          <p:nvPr/>
        </p:nvSpPr>
        <p:spPr bwMode="auto">
          <a:xfrm flipV="1">
            <a:off x="1066800" y="639763"/>
            <a:ext cx="8077200" cy="460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775" name="Rectangle 9"/>
          <p:cNvSpPr>
            <a:spLocks noChangeArrowheads="1"/>
          </p:cNvSpPr>
          <p:nvPr/>
        </p:nvSpPr>
        <p:spPr bwMode="auto">
          <a:xfrm>
            <a:off x="3962400" y="1644651"/>
            <a:ext cx="4724400" cy="3765549"/>
          </a:xfrm>
          <a:prstGeom prst="rect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defTabSz="457200">
              <a:buClr>
                <a:srgbClr val="000000"/>
              </a:buClr>
            </a:pPr>
            <a:endParaRPr lang="en-US" altLang="en-US">
              <a:solidFill>
                <a:prstClr val="white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2776" name="Text Box 4"/>
          <p:cNvSpPr txBox="1">
            <a:spLocks noChangeArrowheads="1"/>
          </p:cNvSpPr>
          <p:nvPr/>
        </p:nvSpPr>
        <p:spPr bwMode="auto">
          <a:xfrm>
            <a:off x="76200" y="5562600"/>
            <a:ext cx="3657600" cy="740845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57200">
              <a:spcBef>
                <a:spcPct val="50000"/>
              </a:spcBef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200" b="1" dirty="0">
                <a:solidFill>
                  <a:srgbClr val="C0504D"/>
                </a:solidFill>
                <a:latin typeface="Verdana" pitchFamily="34" charset="0"/>
              </a:rPr>
              <a:t>Problem/Present Status</a:t>
            </a:r>
            <a:r>
              <a:rPr lang="en-US" altLang="en-US" sz="1200" b="1" dirty="0" smtClean="0">
                <a:solidFill>
                  <a:srgbClr val="C0504D"/>
                </a:solidFill>
                <a:latin typeface="Verdana" pitchFamily="34" charset="0"/>
              </a:rPr>
              <a:t>:</a:t>
            </a:r>
          </a:p>
          <a:p>
            <a:pPr defTabSz="457200">
              <a:spcBef>
                <a:spcPct val="5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 dirty="0" smtClean="0">
                <a:solidFill>
                  <a:prstClr val="black"/>
                </a:solidFill>
                <a:latin typeface="Verdana" pitchFamily="34" charset="0"/>
              </a:rPr>
              <a:t>Master Samples Not Available to check mating parts </a:t>
            </a:r>
            <a:endParaRPr lang="en-US" sz="1200" b="1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2777" name="Text Box 6"/>
          <p:cNvSpPr txBox="1">
            <a:spLocks noChangeArrowheads="1"/>
          </p:cNvSpPr>
          <p:nvPr/>
        </p:nvSpPr>
        <p:spPr bwMode="auto">
          <a:xfrm>
            <a:off x="4114800" y="5486400"/>
            <a:ext cx="4495800" cy="740845"/>
          </a:xfrm>
          <a:prstGeom prst="rect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57200">
              <a:spcBef>
                <a:spcPct val="50000"/>
              </a:spcBef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200" b="1" dirty="0">
                <a:solidFill>
                  <a:srgbClr val="00B050"/>
                </a:solidFill>
                <a:latin typeface="Verdana" pitchFamily="34" charset="0"/>
              </a:rPr>
              <a:t>Countermeasure</a:t>
            </a:r>
            <a:r>
              <a:rPr lang="en-US" altLang="en-US" sz="1200" b="1" dirty="0" smtClean="0">
                <a:solidFill>
                  <a:srgbClr val="00B050"/>
                </a:solidFill>
                <a:latin typeface="Verdana" pitchFamily="34" charset="0"/>
              </a:rPr>
              <a:t>: </a:t>
            </a:r>
            <a:r>
              <a:rPr lang="en-US" altLang="en-US" sz="1200" b="1" dirty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en-GB" altLang="en-US" sz="1200" b="1" dirty="0" smtClean="0">
                <a:solidFill>
                  <a:prstClr val="black"/>
                </a:solidFill>
                <a:latin typeface="Verdana" pitchFamily="34" charset="0"/>
              </a:rPr>
              <a:t>Master Samp</a:t>
            </a:r>
            <a:r>
              <a:rPr lang="en-GB" altLang="en-US" sz="1200" b="1" dirty="0" smtClean="0">
                <a:solidFill>
                  <a:prstClr val="black"/>
                </a:solidFill>
                <a:latin typeface="Verdana" pitchFamily="34" charset="0"/>
              </a:rPr>
              <a:t>les Identified to check mating parts.</a:t>
            </a:r>
          </a:p>
          <a:p>
            <a:pPr defTabSz="457200">
              <a:spcBef>
                <a:spcPct val="50000"/>
              </a:spcBef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200" b="1" dirty="0" smtClean="0">
                <a:solidFill>
                  <a:prstClr val="black"/>
                </a:solidFill>
                <a:latin typeface="Verdana" pitchFamily="34" charset="0"/>
              </a:rPr>
              <a:t>1. Gauge OK, 2. Gauge Not OK, 3. Cross Threading</a:t>
            </a:r>
            <a:endParaRPr lang="en-GB" altLang="en-US" sz="12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76200" y="6400800"/>
            <a:ext cx="8648700" cy="309958"/>
          </a:xfrm>
          <a:prstGeom prst="rect">
            <a:avLst/>
          </a:prstGeom>
          <a:noFill/>
          <a:ln w="38160">
            <a:solidFill>
              <a:srgbClr val="0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400" b="1" dirty="0">
                <a:solidFill>
                  <a:srgbClr val="C0504D"/>
                </a:solidFill>
                <a:latin typeface="Verdana" pitchFamily="34" charset="0"/>
              </a:rPr>
              <a:t>Benefits </a:t>
            </a:r>
            <a:r>
              <a:rPr lang="en-GB" altLang="en-US" sz="1400" b="1" dirty="0" smtClean="0">
                <a:solidFill>
                  <a:srgbClr val="C0504D"/>
                </a:solidFill>
                <a:latin typeface="Verdana" pitchFamily="34" charset="0"/>
              </a:rPr>
              <a:t>:- </a:t>
            </a:r>
            <a:r>
              <a:rPr lang="en-GB" altLang="en-US" sz="1400" b="1" dirty="0" smtClean="0">
                <a:solidFill>
                  <a:prstClr val="black"/>
                </a:solidFill>
                <a:latin typeface="Verdana" pitchFamily="34" charset="0"/>
              </a:rPr>
              <a:t>Monitoring…..</a:t>
            </a:r>
            <a:endParaRPr lang="en-GB" altLang="en-US" sz="14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2780" name="Rectangle 32"/>
          <p:cNvSpPr>
            <a:spLocks noChangeArrowheads="1"/>
          </p:cNvSpPr>
          <p:nvPr/>
        </p:nvSpPr>
        <p:spPr bwMode="auto">
          <a:xfrm>
            <a:off x="1447800" y="76200"/>
            <a:ext cx="5829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400" b="1" dirty="0" smtClean="0">
                <a:solidFill>
                  <a:srgbClr val="0000FF"/>
                </a:solidFill>
                <a:latin typeface="Trebuchet MS" pitchFamily="34" charset="0"/>
              </a:rPr>
              <a:t>Outflow </a:t>
            </a:r>
            <a:r>
              <a:rPr lang="en-US" altLang="en-US" sz="2400" b="1" dirty="0" smtClean="0">
                <a:solidFill>
                  <a:srgbClr val="0000FF"/>
                </a:solidFill>
                <a:latin typeface="Trebuchet MS" pitchFamily="34" charset="0"/>
              </a:rPr>
              <a:t>A</a:t>
            </a:r>
            <a:r>
              <a:rPr lang="en-US" altLang="en-US" sz="2400" b="1" dirty="0" smtClean="0">
                <a:solidFill>
                  <a:srgbClr val="0000FF"/>
                </a:solidFill>
                <a:latin typeface="Trebuchet MS" pitchFamily="34" charset="0"/>
              </a:rPr>
              <a:t>ction</a:t>
            </a:r>
            <a:r>
              <a:rPr lang="en-US" altLang="en-US" sz="2400" b="1" dirty="0" smtClean="0">
                <a:solidFill>
                  <a:srgbClr val="0000FF"/>
                </a:solidFill>
                <a:latin typeface="Trebuchet MS" pitchFamily="34" charset="0"/>
              </a:rPr>
              <a:t>: </a:t>
            </a:r>
            <a:r>
              <a:rPr lang="en-US" altLang="en-US" sz="2400" b="1" dirty="0">
                <a:solidFill>
                  <a:srgbClr val="0000FF"/>
                </a:solidFill>
                <a:latin typeface="Trebuchet MS" pitchFamily="34" charset="0"/>
              </a:rPr>
              <a:t>FORK BOLT K-2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76200"/>
            <a:ext cx="685800" cy="6624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3736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2852936"/>
            <a:ext cx="8206680" cy="108255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IN" sz="36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713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2"/>
          <p:cNvSpPr txBox="1"/>
          <p:nvPr/>
        </p:nvSpPr>
        <p:spPr>
          <a:xfrm>
            <a:off x="139700" y="332656"/>
            <a:ext cx="90043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2" b="1" dirty="0" smtClean="0">
                <a:solidFill>
                  <a:srgbClr val="0000FF"/>
                </a:solidFill>
                <a:latin typeface="Arial Bold"/>
                <a:cs typeface="Arial Bold"/>
              </a:rPr>
              <a:t>DEFECT PHENOMENA DETAILS</a:t>
            </a:r>
          </a:p>
          <a:p>
            <a:pPr>
              <a:lnSpc>
                <a:spcPts val="2070"/>
              </a:lnSpc>
            </a:pPr>
            <a:endParaRPr lang="en-CA" sz="1802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41300" y="1066800"/>
            <a:ext cx="1599797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75" dirty="0" smtClean="0">
                <a:solidFill>
                  <a:srgbClr val="000000"/>
                </a:solidFill>
                <a:latin typeface="Meiryo"/>
                <a:cs typeface="Meiryo"/>
              </a:rPr>
              <a:t>●</a:t>
            </a:r>
            <a:r>
              <a:rPr lang="en-CA" sz="1575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CA" sz="1585" b="1" dirty="0" smtClean="0">
                <a:solidFill>
                  <a:srgbClr val="0000FF"/>
                </a:solidFill>
                <a:latin typeface="Arial Bold"/>
                <a:cs typeface="Arial Bold"/>
              </a:rPr>
              <a:t>Phenomenon</a:t>
            </a:r>
            <a:r>
              <a:rPr lang="en-CA" sz="1575" dirty="0" smtClean="0">
                <a:solidFill>
                  <a:srgbClr val="000000"/>
                </a:solidFill>
                <a:latin typeface="Arial"/>
                <a:cs typeface="Arial"/>
              </a:rPr>
              <a:t>:</a:t>
            </a:r>
          </a:p>
          <a:p>
            <a:pPr>
              <a:lnSpc>
                <a:spcPts val="1780"/>
              </a:lnSpc>
            </a:pPr>
            <a:endParaRPr lang="en-CA" sz="1575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17500" y="1473200"/>
            <a:ext cx="2643865" cy="7694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427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・</a:t>
            </a:r>
            <a:r>
              <a:rPr lang="en-CA" sz="1437" b="1" dirty="0" smtClean="0">
                <a:solidFill>
                  <a:srgbClr val="0000FF"/>
                </a:solidFill>
                <a:latin typeface="Arial Bold"/>
                <a:cs typeface="Arial Bold"/>
              </a:rPr>
              <a:t>Supplier: </a:t>
            </a:r>
            <a:r>
              <a:rPr lang="en-CA" sz="1600" dirty="0"/>
              <a:t>SHARP </a:t>
            </a:r>
            <a:r>
              <a:rPr lang="en-CA" sz="1600" dirty="0" smtClean="0"/>
              <a:t>ENGINEERS</a:t>
            </a:r>
            <a:r>
              <a:rPr lang="en-CA" sz="1427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27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427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・</a:t>
            </a:r>
            <a:r>
              <a:rPr lang="en-CA" sz="1437" b="1" dirty="0" smtClean="0">
                <a:solidFill>
                  <a:srgbClr val="0000FF"/>
                </a:solidFill>
                <a:latin typeface="Arial Bold"/>
                <a:cs typeface="Arial Bold"/>
              </a:rPr>
              <a:t>Model:-    </a:t>
            </a:r>
            <a:r>
              <a:rPr lang="en-CA" sz="1600" dirty="0"/>
              <a:t>BAL</a:t>
            </a:r>
          </a:p>
          <a:p>
            <a:pPr>
              <a:lnSpc>
                <a:spcPts val="2025"/>
              </a:lnSpc>
            </a:pPr>
            <a:endParaRPr lang="en-CA" sz="1427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17500" y="1993900"/>
            <a:ext cx="2917465" cy="102592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425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・</a:t>
            </a:r>
            <a:r>
              <a:rPr lang="en-CA" sz="1435" b="1" dirty="0" smtClean="0">
                <a:solidFill>
                  <a:srgbClr val="0000FF"/>
                </a:solidFill>
                <a:latin typeface="Arial Bold"/>
                <a:cs typeface="Arial Bold"/>
              </a:rPr>
              <a:t>Parts No.:</a:t>
            </a:r>
            <a:r>
              <a:rPr lang="en-CA" sz="1600" dirty="0"/>
              <a:t>550DZ4702</a:t>
            </a:r>
          </a:p>
          <a:p>
            <a:pPr>
              <a:lnSpc>
                <a:spcPts val="2000"/>
              </a:lnSpc>
            </a:pPr>
            <a:r>
              <a:rPr lang="en-CA" sz="1425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・</a:t>
            </a:r>
            <a:r>
              <a:rPr lang="en-CA" sz="1435" b="1" dirty="0" smtClean="0">
                <a:solidFill>
                  <a:srgbClr val="0000FF"/>
                </a:solidFill>
                <a:latin typeface="Arial Bold"/>
                <a:cs typeface="Arial Bold"/>
              </a:rPr>
              <a:t>Parts name:</a:t>
            </a:r>
            <a:r>
              <a:rPr lang="en-CA" sz="1425" dirty="0" smtClean="0">
                <a:solidFill>
                  <a:srgbClr val="000000"/>
                </a:solidFill>
                <a:latin typeface="Arial"/>
                <a:cs typeface="Arial"/>
              </a:rPr>
              <a:t> FORK BOLT</a:t>
            </a:r>
            <a:endParaRPr lang="en-US" sz="1600" dirty="0" smtClean="0"/>
          </a:p>
          <a:p>
            <a:pPr>
              <a:lnSpc>
                <a:spcPts val="2000"/>
              </a:lnSpc>
            </a:pPr>
            <a:r>
              <a:rPr lang="en-CA" sz="1425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・</a:t>
            </a:r>
            <a:r>
              <a:rPr lang="en-CA" sz="1435" b="1" dirty="0" smtClean="0">
                <a:solidFill>
                  <a:srgbClr val="0000FF"/>
                </a:solidFill>
                <a:latin typeface="Arial Bold"/>
                <a:cs typeface="Arial Bold"/>
              </a:rPr>
              <a:t>Date of Occurrence: </a:t>
            </a:r>
            <a:r>
              <a:rPr lang="en-CA" sz="1425" dirty="0">
                <a:solidFill>
                  <a:srgbClr val="000000"/>
                </a:solidFill>
                <a:latin typeface="Arial"/>
                <a:cs typeface="Arial"/>
              </a:rPr>
              <a:t>16/02/2023</a:t>
            </a:r>
          </a:p>
          <a:p>
            <a:pPr>
              <a:lnSpc>
                <a:spcPts val="2025"/>
              </a:lnSpc>
            </a:pPr>
            <a:endParaRPr lang="en-CA" sz="1425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51520" y="3645024"/>
            <a:ext cx="2664296" cy="46166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75" dirty="0" smtClean="0">
                <a:solidFill>
                  <a:srgbClr val="000000"/>
                </a:solidFill>
                <a:latin typeface="Meiryo"/>
                <a:cs typeface="Meiryo"/>
              </a:rPr>
              <a:t>●</a:t>
            </a:r>
            <a:r>
              <a:rPr lang="en-CA" sz="1575" dirty="0" smtClean="0">
                <a:solidFill>
                  <a:srgbClr val="000000"/>
                </a:solidFill>
                <a:latin typeface="Arial"/>
                <a:cs typeface="Arial"/>
              </a:rPr>
              <a:t>Parts Stock check results</a:t>
            </a:r>
          </a:p>
          <a:p>
            <a:pPr>
              <a:lnSpc>
                <a:spcPts val="1840"/>
              </a:lnSpc>
            </a:pPr>
            <a:endParaRPr lang="en-CA" sz="1575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211960" y="3861048"/>
            <a:ext cx="5040560" cy="35907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 dirty="0" smtClean="0">
                <a:solidFill>
                  <a:srgbClr val="000000"/>
                </a:solidFill>
                <a:latin typeface="Arial"/>
                <a:cs typeface="Arial"/>
              </a:rPr>
              <a:t>Spec-</a:t>
            </a:r>
            <a:r>
              <a:rPr lang="en-CA" sz="1200" b="1" dirty="0" smtClean="0">
                <a:solidFill>
                  <a:srgbClr val="00B050"/>
                </a:solidFill>
                <a:latin typeface="Arial"/>
                <a:cs typeface="Arial"/>
              </a:rPr>
              <a:t>M26X1-6g(Sharp Thread) </a:t>
            </a:r>
            <a:r>
              <a:rPr lang="en-CA" sz="1200" b="1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en-CA" sz="1200" b="1" dirty="0" smtClean="0">
                <a:solidFill>
                  <a:srgbClr val="FF0000"/>
                </a:solidFill>
                <a:latin typeface="Arial"/>
                <a:cs typeface="Arial"/>
              </a:rPr>
              <a:t>Observed- NG (Flat/Cross Thread) </a:t>
            </a: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431800" y="5638800"/>
            <a:ext cx="65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endParaRPr lang="en-CA" sz="1496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ts val="1780"/>
              </a:lnSpc>
            </a:pPr>
            <a:endParaRPr dirty="0"/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11483995"/>
              </p:ext>
            </p:extLst>
          </p:nvPr>
        </p:nvGraphicFramePr>
        <p:xfrm>
          <a:off x="4211960" y="1412776"/>
          <a:ext cx="4680520" cy="2304256"/>
        </p:xfrm>
        <a:graphic>
          <a:graphicData uri="http://schemas.openxmlformats.org/drawingml/2006/table">
            <a:tbl>
              <a:tblPr/>
              <a:tblGrid>
                <a:gridCol w="2422972"/>
                <a:gridCol w="2257548"/>
              </a:tblGrid>
              <a:tr h="3552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Ok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Parts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NG Parts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489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Photo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Photo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80267941"/>
              </p:ext>
            </p:extLst>
          </p:nvPr>
        </p:nvGraphicFramePr>
        <p:xfrm>
          <a:off x="323528" y="4149080"/>
          <a:ext cx="8496944" cy="2165586"/>
        </p:xfrm>
        <a:graphic>
          <a:graphicData uri="http://schemas.openxmlformats.org/drawingml/2006/table">
            <a:tbl>
              <a:tblPr/>
              <a:tblGrid>
                <a:gridCol w="2361434"/>
                <a:gridCol w="1834328"/>
                <a:gridCol w="1349391"/>
                <a:gridCol w="1349391"/>
                <a:gridCol w="1602400"/>
              </a:tblGrid>
              <a:tr h="3204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Area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Stock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Checked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Status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4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ETL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Rejected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6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Warehouse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Transit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Rejected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Sharp Engineers</a:t>
                      </a:r>
                    </a:p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nd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finish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990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990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Rejected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4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56989" y="1857375"/>
            <a:ext cx="1891475" cy="176324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52" t="36844" r="12768" b="29646"/>
          <a:stretch/>
        </p:blipFill>
        <p:spPr bwMode="auto">
          <a:xfrm>
            <a:off x="4524409" y="1793256"/>
            <a:ext cx="1874605" cy="189147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79981894"/>
              </p:ext>
            </p:extLst>
          </p:nvPr>
        </p:nvGraphicFramePr>
        <p:xfrm>
          <a:off x="107504" y="5085184"/>
          <a:ext cx="4579483" cy="10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2203219"/>
              </a:tblGrid>
              <a:tr h="319868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Detection Side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Countermeasure</a:t>
                      </a:r>
                      <a:endParaRPr lang="en-IN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Occurrence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side countermeasure</a:t>
                      </a:r>
                      <a:endParaRPr lang="en-IN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71308">
                <a:tc>
                  <a:txBody>
                    <a:bodyPr/>
                    <a:lstStyle/>
                    <a:p>
                      <a:r>
                        <a:rPr lang="en-IN" sz="1050" b="0" dirty="0" smtClean="0">
                          <a:latin typeface="Arial" pitchFamily="34" charset="0"/>
                          <a:cs typeface="Arial" pitchFamily="34" charset="0"/>
                        </a:rPr>
                        <a:t>100% Inspection checkpoint</a:t>
                      </a:r>
                      <a:r>
                        <a:rPr lang="en-IN" sz="1050" b="0" baseline="0" dirty="0" smtClean="0">
                          <a:latin typeface="Arial" pitchFamily="34" charset="0"/>
                          <a:cs typeface="Arial" pitchFamily="34" charset="0"/>
                        </a:rPr>
                        <a:t> for </a:t>
                      </a:r>
                      <a:r>
                        <a:rPr lang="en-IN" sz="1050" b="0" baseline="0" dirty="0" smtClean="0">
                          <a:latin typeface="Arial" pitchFamily="34" charset="0"/>
                          <a:cs typeface="Arial" pitchFamily="34" charset="0"/>
                        </a:rPr>
                        <a:t>thread M26X1 6g </a:t>
                      </a:r>
                      <a:r>
                        <a:rPr lang="en-IN" sz="1050" b="0" baseline="0" dirty="0" smtClean="0">
                          <a:latin typeface="Arial" pitchFamily="34" charset="0"/>
                          <a:cs typeface="Arial" pitchFamily="34" charset="0"/>
                        </a:rPr>
                        <a:t>with matching part. Freq. </a:t>
                      </a:r>
                      <a:r>
                        <a:rPr lang="en-IN" sz="1050" b="0" baseline="0" dirty="0" smtClean="0">
                          <a:latin typeface="Arial" pitchFamily="34" charset="0"/>
                          <a:cs typeface="Arial" pitchFamily="34" charset="0"/>
                        </a:rPr>
                        <a:t>revised in control plan, Q alert &amp; OPLdisplyed on machine and FI stage.</a:t>
                      </a:r>
                      <a:endParaRPr lang="en-IN" sz="105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aseline="0" dirty="0" smtClean="0">
                          <a:latin typeface="Arial" pitchFamily="34" charset="0"/>
                          <a:cs typeface="Arial" pitchFamily="34" charset="0"/>
                        </a:rPr>
                        <a:t>O ring changing frequency defined for yearly basis., Check point added in PM check sheet. As per F/MNT/02.</a:t>
                      </a:r>
                      <a:endParaRPr lang="en-IN" sz="11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6311" y="1119000"/>
            <a:ext cx="2139659" cy="13729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Defect Photo / Sketch</a:t>
            </a:r>
            <a:endParaRPr lang="en-IN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82955793"/>
              </p:ext>
            </p:extLst>
          </p:nvPr>
        </p:nvGraphicFramePr>
        <p:xfrm>
          <a:off x="33782" y="2568695"/>
          <a:ext cx="4681093" cy="788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4931"/>
                <a:gridCol w="1211039"/>
                <a:gridCol w="1514233"/>
                <a:gridCol w="860890"/>
              </a:tblGrid>
              <a:tr h="329778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Parameter</a:t>
                      </a:r>
                      <a:endParaRPr lang="en-IN" sz="11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Specification</a:t>
                      </a:r>
                      <a:endParaRPr lang="en-IN" sz="11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Act. Observation</a:t>
                      </a:r>
                      <a:endParaRPr lang="en-IN" sz="11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Jud.</a:t>
                      </a:r>
                      <a:endParaRPr lang="en-IN" sz="11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58519">
                <a:tc>
                  <a:txBody>
                    <a:bodyPr/>
                    <a:lstStyle/>
                    <a:p>
                      <a:pPr algn="ctr"/>
                      <a:r>
                        <a:rPr lang="en-IN" sz="1100" dirty="0" smtClean="0">
                          <a:latin typeface="+mj-lt"/>
                        </a:rPr>
                        <a:t>THREADING</a:t>
                      </a:r>
                      <a:endParaRPr lang="en-IN" sz="1100" dirty="0"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M26X1</a:t>
                      </a:r>
                      <a:r>
                        <a:rPr lang="en-IN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-6g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(Sharp Threading)</a:t>
                      </a:r>
                      <a:endParaRPr lang="en-IN" sz="1100" dirty="0" smtClean="0">
                        <a:latin typeface="+mj-lt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FLAT/CROSS</a:t>
                      </a:r>
                      <a:r>
                        <a:rPr lang="en-IN" sz="1100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THREADING</a:t>
                      </a:r>
                      <a:endParaRPr lang="en-IN" sz="1100" dirty="0" smtClean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NOT OK</a:t>
                      </a:r>
                      <a:endParaRPr lang="en-IN" sz="1100" dirty="0">
                        <a:latin typeface="Wingdings 3" pitchFamily="18" charset="2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4786312" y="815656"/>
            <a:ext cx="0" cy="55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6512" y="6428776"/>
            <a:ext cx="9144000" cy="3846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Conclusion: O ring changing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frequency defined for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cylinder on yearly basis.</a:t>
            </a:r>
            <a:endParaRPr lang="en-IN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54" y="251356"/>
            <a:ext cx="19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  <a:latin typeface="+mj-lt"/>
              </a:rPr>
              <a:t>ACTION PLAN FOR </a:t>
            </a:r>
            <a:endParaRPr lang="en-IN" b="1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4797152"/>
            <a:ext cx="11412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C’ Measure:- </a:t>
            </a:r>
            <a:endParaRPr lang="en-IN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36512" y="764704"/>
            <a:ext cx="3456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pitchFamily="34" charset="0"/>
                <a:cs typeface="Arial" pitchFamily="34" charset="0"/>
              </a:rPr>
              <a:t>Problem:  </a:t>
            </a:r>
            <a:r>
              <a:rPr lang="en-US" sz="900" b="1" dirty="0" smtClean="0">
                <a:latin typeface="Arial" pitchFamily="34" charset="0"/>
                <a:cs typeface="Arial" pitchFamily="34" charset="0"/>
              </a:rPr>
              <a:t>M26X1-6g NG (FLAT/Cross Thread)</a:t>
            </a:r>
            <a:endParaRPr lang="en-IN" sz="11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6352" y="3429000"/>
            <a:ext cx="47548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00410029"/>
              </p:ext>
            </p:extLst>
          </p:nvPr>
        </p:nvGraphicFramePr>
        <p:xfrm>
          <a:off x="2293314" y="1700808"/>
          <a:ext cx="2421560" cy="72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998"/>
                <a:gridCol w="720299"/>
                <a:gridCol w="672263"/>
              </a:tblGrid>
              <a:tr h="364249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 Qty.</a:t>
                      </a:r>
                      <a:endParaRPr lang="en-IN" sz="1200" b="0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Ok Qty.</a:t>
                      </a:r>
                      <a:endParaRPr lang="en-IN" sz="1200" b="0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NG</a:t>
                      </a:r>
                      <a:r>
                        <a:rPr lang="en-US" sz="1200" b="0" baseline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 Qty.</a:t>
                      </a:r>
                      <a:endParaRPr lang="en-IN" sz="1200" b="0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642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120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endParaRPr lang="en-IN" sz="1200" kern="1200" dirty="0">
                        <a:solidFill>
                          <a:sysClr val="windowText" lastClr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120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108</a:t>
                      </a:r>
                      <a:endParaRPr lang="en-IN" sz="1200" kern="1200" dirty="0">
                        <a:solidFill>
                          <a:sysClr val="windowText" lastClr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2726584" y="767875"/>
            <a:ext cx="24934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33CC"/>
                </a:solidFill>
              </a:rPr>
              <a:t>Part Name: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FORK BOLT K-2</a:t>
            </a:r>
            <a:endParaRPr lang="en-IN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ight Arrow 27"/>
          <p:cNvSpPr/>
          <p:nvPr/>
        </p:nvSpPr>
        <p:spPr>
          <a:xfrm rot="10800000">
            <a:off x="4563287" y="4867456"/>
            <a:ext cx="360000" cy="38100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ight Arrow 52"/>
          <p:cNvSpPr/>
          <p:nvPr/>
        </p:nvSpPr>
        <p:spPr>
          <a:xfrm rot="10800000" flipH="1">
            <a:off x="6156176" y="1303432"/>
            <a:ext cx="216024" cy="27432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ight Arrow 55"/>
          <p:cNvSpPr/>
          <p:nvPr/>
        </p:nvSpPr>
        <p:spPr>
          <a:xfrm rot="16200000" flipH="1">
            <a:off x="4654508" y="3058460"/>
            <a:ext cx="360000" cy="38100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10"/>
          <p:cNvSpPr txBox="1"/>
          <p:nvPr/>
        </p:nvSpPr>
        <p:spPr>
          <a:xfrm>
            <a:off x="5076056" y="836713"/>
            <a:ext cx="3600400" cy="35907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12" b="1" dirty="0" smtClean="0">
                <a:solidFill>
                  <a:srgbClr val="0033CC"/>
                </a:solidFill>
                <a:latin typeface="Arial Bold"/>
                <a:cs typeface="Arial Bold"/>
              </a:rPr>
              <a:t>Process Flow:</a:t>
            </a:r>
          </a:p>
          <a:p>
            <a:pPr>
              <a:lnSpc>
                <a:spcPts val="1380"/>
              </a:lnSpc>
            </a:pPr>
            <a:endParaRPr lang="en-CA" sz="1202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32040" y="1052736"/>
            <a:ext cx="1224136" cy="9002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1- Forming,  Parting &amp; Drilling</a:t>
            </a:r>
            <a:r>
              <a:rPr lang="en-US" sz="1050" dirty="0" smtClean="0">
                <a:solidFill>
                  <a:srgbClr val="FF0000"/>
                </a:solidFill>
              </a:rPr>
              <a:t/>
            </a:r>
            <a:br>
              <a:rPr lang="en-US" sz="1050" dirty="0" smtClean="0">
                <a:solidFill>
                  <a:srgbClr val="FF0000"/>
                </a:solidFill>
              </a:rPr>
            </a:br>
            <a:r>
              <a:rPr lang="en-US" sz="1050" dirty="0"/>
              <a:t>2</a:t>
            </a:r>
            <a:r>
              <a:rPr lang="en-US" sz="1050" dirty="0" smtClean="0"/>
              <a:t>- Ø25.30 Checking</a:t>
            </a:r>
          </a:p>
          <a:p>
            <a:r>
              <a:rPr lang="en-US" sz="1050" dirty="0" smtClean="0"/>
              <a:t>3-Tip Grinding</a:t>
            </a:r>
            <a:endParaRPr lang="en-IN" sz="1050" dirty="0"/>
          </a:p>
        </p:txBody>
      </p:sp>
      <p:sp>
        <p:nvSpPr>
          <p:cNvPr id="26" name="TextBox 25"/>
          <p:cNvSpPr txBox="1"/>
          <p:nvPr/>
        </p:nvSpPr>
        <p:spPr>
          <a:xfrm>
            <a:off x="7812360" y="1052735"/>
            <a:ext cx="1224136" cy="156966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7-Plating as per ABS00010 Std.</a:t>
            </a:r>
          </a:p>
          <a:p>
            <a:r>
              <a:rPr lang="en-US" sz="1200" dirty="0" smtClean="0"/>
              <a:t>8-Final Inspection</a:t>
            </a:r>
          </a:p>
          <a:p>
            <a:r>
              <a:rPr lang="en-US" sz="1200" dirty="0" smtClean="0"/>
              <a:t>9) Pre-dispatch inspection</a:t>
            </a:r>
          </a:p>
          <a:p>
            <a:r>
              <a:rPr lang="en-US" sz="1200" dirty="0" smtClean="0"/>
              <a:t>10-Packing &amp; Dispatch.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72200" y="1052736"/>
            <a:ext cx="1224136" cy="93871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4</a:t>
            </a:r>
            <a:r>
              <a:rPr lang="en-US" sz="1100" dirty="0" smtClean="0"/>
              <a:t>- Hex A/F 14.0 punching</a:t>
            </a:r>
          </a:p>
          <a:p>
            <a:r>
              <a:rPr lang="en-US" sz="1100" dirty="0" smtClean="0"/>
              <a:t>5-Ø25.30 grinding</a:t>
            </a:r>
            <a:br>
              <a:rPr lang="en-US" sz="1100" dirty="0" smtClean="0"/>
            </a:br>
            <a:r>
              <a:rPr lang="en-US" sz="1100" dirty="0" smtClean="0"/>
              <a:t>6-M26X1P-6g Threading</a:t>
            </a:r>
          </a:p>
        </p:txBody>
      </p:sp>
      <p:sp>
        <p:nvSpPr>
          <p:cNvPr id="29" name="Right Arrow 28"/>
          <p:cNvSpPr/>
          <p:nvPr/>
        </p:nvSpPr>
        <p:spPr>
          <a:xfrm rot="10800000" flipH="1">
            <a:off x="7596336" y="1340768"/>
            <a:ext cx="216024" cy="27432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4860032" y="2132857"/>
            <a:ext cx="4032448" cy="35907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12" b="1" dirty="0" smtClean="0">
                <a:solidFill>
                  <a:srgbClr val="0033CC"/>
                </a:solidFill>
                <a:latin typeface="Arial Bold"/>
                <a:cs typeface="Arial Bold"/>
              </a:rPr>
              <a:t>Cause Verification &amp; Fact Analysis:</a:t>
            </a:r>
          </a:p>
          <a:p>
            <a:pPr>
              <a:lnSpc>
                <a:spcPts val="1380"/>
              </a:lnSpc>
            </a:pPr>
            <a:endParaRPr lang="en-CA" sz="1202" dirty="0">
              <a:solidFill>
                <a:srgbClr val="00000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5004048" y="2996952"/>
            <a:ext cx="3200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100392" y="2843644"/>
            <a:ext cx="971600" cy="5078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 fontAlgn="b"/>
            <a:r>
              <a:rPr lang="en-IN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FLAT THREADING</a:t>
            </a:r>
            <a:r>
              <a:rPr lang="en-IN" sz="900" b="1" dirty="0" smtClean="0">
                <a:solidFill>
                  <a:schemeClr val="bg1"/>
                </a:solidFill>
              </a:rPr>
              <a:t> </a:t>
            </a:r>
            <a:r>
              <a:rPr lang="en-US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M26X1 6g </a:t>
            </a:r>
            <a:r>
              <a:rPr lang="en-US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</a:t>
            </a:r>
            <a:r>
              <a:rPr lang="en-IN" sz="900" b="1" dirty="0" smtClean="0">
                <a:solidFill>
                  <a:schemeClr val="bg1"/>
                </a:solidFill>
              </a:rPr>
              <a:t> </a:t>
            </a:r>
            <a:endParaRPr lang="en-IN" sz="900" b="1" dirty="0">
              <a:solidFill>
                <a:schemeClr val="bg1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5508104" y="2492896"/>
            <a:ext cx="792088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364088" y="2996952"/>
            <a:ext cx="914400" cy="548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4932040" y="2292871"/>
          <a:ext cx="609600" cy="200025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14011174"/>
              </p:ext>
            </p:extLst>
          </p:nvPr>
        </p:nvGraphicFramePr>
        <p:xfrm>
          <a:off x="5076056" y="3501008"/>
          <a:ext cx="609600" cy="200025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M/c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80754739"/>
              </p:ext>
            </p:extLst>
          </p:nvPr>
        </p:nvGraphicFramePr>
        <p:xfrm>
          <a:off x="6444208" y="3517007"/>
          <a:ext cx="609600" cy="200025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Material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6300192" y="2292871"/>
          <a:ext cx="609600" cy="200025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Method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62" name="Straight Connector 61"/>
          <p:cNvCxnSpPr/>
          <p:nvPr/>
        </p:nvCxnSpPr>
        <p:spPr>
          <a:xfrm>
            <a:off x="6732240" y="2492896"/>
            <a:ext cx="792088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7020272" y="2996952"/>
            <a:ext cx="914400" cy="548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6651848" y="2628528"/>
            <a:ext cx="2743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6876256" y="2780928"/>
            <a:ext cx="2743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7308304" y="3212976"/>
            <a:ext cx="2743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7020272" y="3356992"/>
            <a:ext cx="2743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5652120" y="3212976"/>
            <a:ext cx="2743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5364088" y="3356992"/>
            <a:ext cx="2743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34480886"/>
              </p:ext>
            </p:extLst>
          </p:nvPr>
        </p:nvGraphicFramePr>
        <p:xfrm>
          <a:off x="4932040" y="4215288"/>
          <a:ext cx="4104456" cy="2166040"/>
        </p:xfrm>
        <a:graphic>
          <a:graphicData uri="http://schemas.openxmlformats.org/drawingml/2006/table">
            <a:tbl>
              <a:tblPr/>
              <a:tblGrid>
                <a:gridCol w="778711"/>
                <a:gridCol w="1411414"/>
                <a:gridCol w="1135620"/>
                <a:gridCol w="778711"/>
              </a:tblGrid>
              <a:tr h="4526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Sr. 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Possibilities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Causes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Verification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Result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78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Material hardness fluctuation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Observed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OK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3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Pre-thread role diameter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25.16-25.20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Observed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OK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3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Thread role life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monitoring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Not</a:t>
                      </a:r>
                      <a:r>
                        <a:rPr lang="en-US" sz="1100" b="0" i="0" u="none" strike="noStrike" baseline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evident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Hydraulic Pressure 14-16 KG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Not</a:t>
                      </a:r>
                      <a:r>
                        <a:rPr lang="en-US" sz="1100" b="0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ok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5" name="TextBox 18"/>
          <p:cNvSpPr txBox="1"/>
          <p:nvPr/>
        </p:nvSpPr>
        <p:spPr>
          <a:xfrm>
            <a:off x="25524" y="3535040"/>
            <a:ext cx="47625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1212" b="1" dirty="0" smtClean="0">
                <a:solidFill>
                  <a:srgbClr val="0033CC"/>
                </a:solidFill>
                <a:latin typeface="Arial Bold"/>
                <a:cs typeface="Arial Bold"/>
              </a:rPr>
              <a:t>Problem Analysis:</a:t>
            </a:r>
          </a:p>
          <a:p>
            <a:pPr>
              <a:lnSpc>
                <a:spcPts val="1150"/>
              </a:lnSpc>
            </a:pPr>
            <a:endParaRPr lang="en-CA" sz="1202" dirty="0">
              <a:solidFill>
                <a:srgbClr val="000000"/>
              </a:solidFill>
            </a:endParaRPr>
          </a:p>
        </p:txBody>
      </p:sp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10444458"/>
              </p:ext>
            </p:extLst>
          </p:nvPr>
        </p:nvGraphicFramePr>
        <p:xfrm>
          <a:off x="87317" y="3707130"/>
          <a:ext cx="4713283" cy="1169670"/>
        </p:xfrm>
        <a:graphic>
          <a:graphicData uri="http://schemas.openxmlformats.org/drawingml/2006/table">
            <a:tbl>
              <a:tblPr/>
              <a:tblGrid>
                <a:gridCol w="973138"/>
                <a:gridCol w="862559"/>
                <a:gridCol w="972586"/>
                <a:gridCol w="838200"/>
                <a:gridCol w="637486"/>
                <a:gridCol w="42931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Why-1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Why-2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Why-3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Why-4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Occurrence Side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50" b="0" i="0" u="none" strike="noStrike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FLAT/Cross THREADING </a:t>
                      </a:r>
                      <a:r>
                        <a:rPr lang="en-US" sz="1050" b="0" i="0" u="none" strike="noStrike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M26X1 6g NG</a:t>
                      </a:r>
                      <a:r>
                        <a:rPr lang="en-IN" sz="1050" b="0" i="0" u="none" strike="noStrike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50" dirty="0" smtClean="0">
                          <a:solidFill>
                            <a:schemeClr val="tx1"/>
                          </a:solidFill>
                        </a:rPr>
                        <a:t>Hydraulic  pressure dropped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ring broken inside cylinder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 Check point not added in PM check sheet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Detection Side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5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Fitment issue in Fork Bolt K2 at Assembly </a:t>
                      </a:r>
                      <a:endParaRPr lang="en-IN" sz="1050" b="0" i="0" u="none" strike="noStrike" kern="1200" baseline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5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Observed Cross Threading in part </a:t>
                      </a:r>
                      <a:r>
                        <a:rPr lang="en-US" sz="105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M26X1 6g NG</a:t>
                      </a:r>
                      <a:r>
                        <a:rPr lang="en-IN" sz="105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Not detected in visual inspection 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Sample basis inspection in pipe</a:t>
                      </a:r>
                      <a:endParaRPr lang="en-US" sz="1050" b="0" i="0" u="none" strike="noStrike" kern="1200" baseline="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050" b="0" i="0" u="none" strike="noStrike" kern="1200" baseline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42952812"/>
              </p:ext>
            </p:extLst>
          </p:nvPr>
        </p:nvGraphicFramePr>
        <p:xfrm>
          <a:off x="2267744" y="1052736"/>
          <a:ext cx="2448272" cy="561975"/>
        </p:xfrm>
        <a:graphic>
          <a:graphicData uri="http://schemas.openxmlformats.org/drawingml/2006/table">
            <a:tbl>
              <a:tblPr/>
              <a:tblGrid>
                <a:gridCol w="1512168"/>
                <a:gridCol w="93610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Type Of Phenomena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New/Repeated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If Repeated No. Of Occurrence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New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6383635" y="2540804"/>
            <a:ext cx="828600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fontAlgn="b"/>
            <a:r>
              <a:rPr lang="en-IN" sz="900" dirty="0" smtClean="0">
                <a:solidFill>
                  <a:schemeClr val="bg1"/>
                </a:solidFill>
              </a:rPr>
              <a:t>Observed OK</a:t>
            </a:r>
            <a:endParaRPr lang="en-IN" sz="9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88024" y="3774232"/>
            <a:ext cx="1272083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fontAlgn="b"/>
            <a:r>
              <a:rPr lang="en-IN" sz="900" b="1" dirty="0" smtClean="0"/>
              <a:t>Hydraulic  pressure dropped.</a:t>
            </a:r>
            <a:endParaRPr lang="en-IN" sz="9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6479704" y="3789040"/>
            <a:ext cx="828600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fontAlgn="b"/>
            <a:r>
              <a:rPr lang="en-IN" sz="900" dirty="0" smtClean="0">
                <a:solidFill>
                  <a:schemeClr val="bg1"/>
                </a:solidFill>
              </a:rPr>
              <a:t>Observed OK</a:t>
            </a:r>
            <a:endParaRPr lang="en-IN" sz="9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811639" y="2560811"/>
            <a:ext cx="828600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fontAlgn="b"/>
            <a:r>
              <a:rPr lang="en-IN" sz="900" dirty="0" smtClean="0">
                <a:solidFill>
                  <a:schemeClr val="bg1"/>
                </a:solidFill>
              </a:rPr>
              <a:t>Observed OK</a:t>
            </a:r>
            <a:endParaRPr lang="en-IN" sz="900" dirty="0">
              <a:solidFill>
                <a:schemeClr val="bg1"/>
              </a:solidFill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36511"/>
            <a:ext cx="1453994" cy="135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904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394" t="15113" r="16641" b="10677"/>
          <a:stretch/>
        </p:blipFill>
        <p:spPr bwMode="auto">
          <a:xfrm>
            <a:off x="4713513" y="2317396"/>
            <a:ext cx="3897087" cy="271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891" t="19584" r="21675" b="5997"/>
          <a:stretch/>
        </p:blipFill>
        <p:spPr bwMode="auto">
          <a:xfrm>
            <a:off x="2209800" y="2035628"/>
            <a:ext cx="1953041" cy="177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810" t="16786" r="15611" b="11131"/>
          <a:stretch/>
        </p:blipFill>
        <p:spPr bwMode="auto">
          <a:xfrm>
            <a:off x="304800" y="1981200"/>
            <a:ext cx="1880074" cy="182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5727700" y="1517650"/>
            <a:ext cx="1758950" cy="342900"/>
          </a:xfrm>
          <a:prstGeom prst="rect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57200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400" b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AFTER</a:t>
            </a:r>
          </a:p>
        </p:txBody>
      </p:sp>
      <p:sp>
        <p:nvSpPr>
          <p:cNvPr id="32771" name="Text Box 7"/>
          <p:cNvSpPr txBox="1">
            <a:spLocks noChangeArrowheads="1"/>
          </p:cNvSpPr>
          <p:nvPr/>
        </p:nvSpPr>
        <p:spPr bwMode="auto">
          <a:xfrm>
            <a:off x="1425575" y="1524000"/>
            <a:ext cx="1547813" cy="342900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57200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400" b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BEFORE</a:t>
            </a:r>
          </a:p>
        </p:txBody>
      </p:sp>
      <p:sp>
        <p:nvSpPr>
          <p:cNvPr id="32772" name="Rectangle 8"/>
          <p:cNvSpPr>
            <a:spLocks noChangeArrowheads="1"/>
          </p:cNvSpPr>
          <p:nvPr/>
        </p:nvSpPr>
        <p:spPr bwMode="auto">
          <a:xfrm>
            <a:off x="241300" y="1981200"/>
            <a:ext cx="3949700" cy="3352800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defTabSz="457200">
              <a:buClr>
                <a:srgbClr val="000000"/>
              </a:buClr>
            </a:pPr>
            <a:endParaRPr lang="en-US" altLang="en-US">
              <a:solidFill>
                <a:prstClr val="white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2773" name="Text Box 10"/>
          <p:cNvSpPr txBox="1">
            <a:spLocks noChangeArrowheads="1"/>
          </p:cNvSpPr>
          <p:nvPr/>
        </p:nvSpPr>
        <p:spPr bwMode="auto">
          <a:xfrm>
            <a:off x="228600" y="914400"/>
            <a:ext cx="8648700" cy="371513"/>
          </a:xfrm>
          <a:prstGeom prst="rect">
            <a:avLst/>
          </a:prstGeom>
          <a:noFill/>
          <a:ln w="38160">
            <a:solidFill>
              <a:srgbClr val="0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b="1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DRILL MACHINE :- SE/TR/01                                                                          Date: 22/02/2023</a:t>
            </a:r>
            <a:endParaRPr lang="en-US" altLang="en-US" sz="16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2774" name="Line 14"/>
          <p:cNvSpPr>
            <a:spLocks noChangeShapeType="1"/>
          </p:cNvSpPr>
          <p:nvPr/>
        </p:nvSpPr>
        <p:spPr bwMode="auto">
          <a:xfrm flipV="1">
            <a:off x="1066800" y="639763"/>
            <a:ext cx="8077200" cy="460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775" name="Rectangle 9"/>
          <p:cNvSpPr>
            <a:spLocks noChangeArrowheads="1"/>
          </p:cNvSpPr>
          <p:nvPr/>
        </p:nvSpPr>
        <p:spPr bwMode="auto">
          <a:xfrm>
            <a:off x="4648200" y="1997075"/>
            <a:ext cx="4038600" cy="3336925"/>
          </a:xfrm>
          <a:prstGeom prst="rect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defTabSz="457200">
              <a:buClr>
                <a:srgbClr val="000000"/>
              </a:buClr>
            </a:pPr>
            <a:endParaRPr lang="en-US" altLang="en-US">
              <a:solidFill>
                <a:prstClr val="white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2776" name="Text Box 4"/>
          <p:cNvSpPr txBox="1">
            <a:spLocks noChangeArrowheads="1"/>
          </p:cNvSpPr>
          <p:nvPr/>
        </p:nvSpPr>
        <p:spPr bwMode="auto">
          <a:xfrm>
            <a:off x="230188" y="5424488"/>
            <a:ext cx="3973512" cy="925511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spcBef>
                <a:spcPct val="50000"/>
              </a:spcBef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200" b="1" dirty="0">
                <a:solidFill>
                  <a:srgbClr val="C0504D"/>
                </a:solidFill>
                <a:latin typeface="Verdana" pitchFamily="34" charset="0"/>
              </a:rPr>
              <a:t>Problem/Present Status:</a:t>
            </a:r>
          </a:p>
          <a:p>
            <a:pPr defTabSz="457200">
              <a:spcBef>
                <a:spcPct val="5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 dirty="0" smtClean="0">
                <a:solidFill>
                  <a:prstClr val="black"/>
                </a:solidFill>
                <a:latin typeface="Verdana" pitchFamily="34" charset="0"/>
              </a:rPr>
              <a:t>Hydraulic cylinder O ring broken, </a:t>
            </a:r>
            <a:r>
              <a:rPr lang="en-US" sz="1200" b="1" dirty="0" err="1" smtClean="0">
                <a:solidFill>
                  <a:prstClr val="black"/>
                </a:solidFill>
                <a:latin typeface="Verdana" pitchFamily="34" charset="0"/>
              </a:rPr>
              <a:t>Hy</a:t>
            </a:r>
            <a:r>
              <a:rPr lang="en-US" sz="1200" b="1" dirty="0">
                <a:solidFill>
                  <a:prstClr val="black"/>
                </a:solidFill>
                <a:latin typeface="Verdana" pitchFamily="34" charset="0"/>
              </a:rPr>
              <a:t>.</a:t>
            </a:r>
            <a:r>
              <a:rPr lang="en-US" sz="1200" b="1" dirty="0" smtClean="0">
                <a:solidFill>
                  <a:prstClr val="black"/>
                </a:solidFill>
                <a:latin typeface="Verdana" pitchFamily="34" charset="0"/>
              </a:rPr>
              <a:t> pressure not getting as per defined requirement (i.e. 14-16 Kg) 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2777" name="Text Box 6"/>
          <p:cNvSpPr txBox="1">
            <a:spLocks noChangeArrowheads="1"/>
          </p:cNvSpPr>
          <p:nvPr/>
        </p:nvSpPr>
        <p:spPr bwMode="auto">
          <a:xfrm>
            <a:off x="4648200" y="5429250"/>
            <a:ext cx="3962400" cy="925511"/>
          </a:xfrm>
          <a:prstGeom prst="rect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spcBef>
                <a:spcPct val="50000"/>
              </a:spcBef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200" b="1" dirty="0">
                <a:solidFill>
                  <a:srgbClr val="00B050"/>
                </a:solidFill>
                <a:latin typeface="Verdana" pitchFamily="34" charset="0"/>
              </a:rPr>
              <a:t>Countermeasure</a:t>
            </a:r>
            <a:r>
              <a:rPr lang="en-US" altLang="en-US" sz="1200" b="1" dirty="0" smtClean="0">
                <a:solidFill>
                  <a:srgbClr val="00B050"/>
                </a:solidFill>
                <a:latin typeface="Verdana" pitchFamily="34" charset="0"/>
              </a:rPr>
              <a:t>: </a:t>
            </a:r>
            <a:endParaRPr lang="en-US" altLang="en-US" sz="1200" b="1" dirty="0">
              <a:solidFill>
                <a:prstClr val="black"/>
              </a:solidFill>
              <a:latin typeface="Verdana" pitchFamily="34" charset="0"/>
            </a:endParaRPr>
          </a:p>
          <a:p>
            <a:pPr defTabSz="457200">
              <a:spcBef>
                <a:spcPct val="50000"/>
              </a:spcBef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200" b="1" dirty="0" smtClean="0">
                <a:solidFill>
                  <a:prstClr val="black"/>
                </a:solidFill>
                <a:latin typeface="Verdana" pitchFamily="34" charset="0"/>
              </a:rPr>
              <a:t>Both side O ring has been changed for hydraulic cylinder and check point added in preventive maintenance check sheet. </a:t>
            </a:r>
            <a:endParaRPr lang="en-GB" altLang="en-US" sz="12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228600" y="6548042"/>
            <a:ext cx="8648700" cy="309958"/>
          </a:xfrm>
          <a:prstGeom prst="rect">
            <a:avLst/>
          </a:prstGeom>
          <a:noFill/>
          <a:ln w="38160">
            <a:solidFill>
              <a:srgbClr val="0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400" b="1" dirty="0">
                <a:solidFill>
                  <a:srgbClr val="C0504D"/>
                </a:solidFill>
                <a:latin typeface="Verdana" pitchFamily="34" charset="0"/>
              </a:rPr>
              <a:t>Benefits </a:t>
            </a:r>
            <a:r>
              <a:rPr lang="en-GB" altLang="en-US" sz="1400" b="1" dirty="0" smtClean="0">
                <a:solidFill>
                  <a:srgbClr val="C0504D"/>
                </a:solidFill>
                <a:latin typeface="Verdana" pitchFamily="34" charset="0"/>
              </a:rPr>
              <a:t>:- </a:t>
            </a:r>
            <a:r>
              <a:rPr lang="en-GB" altLang="en-US" sz="1400" b="1" dirty="0" smtClean="0">
                <a:solidFill>
                  <a:prstClr val="black"/>
                </a:solidFill>
                <a:latin typeface="Verdana" pitchFamily="34" charset="0"/>
              </a:rPr>
              <a:t>Rejection reduced for FLAT/CROSS thread defect phenomena.</a:t>
            </a:r>
            <a:endParaRPr lang="en-GB" altLang="en-US" sz="14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2780" name="Rectangle 32"/>
          <p:cNvSpPr>
            <a:spLocks noChangeArrowheads="1"/>
          </p:cNvSpPr>
          <p:nvPr/>
        </p:nvSpPr>
        <p:spPr bwMode="auto">
          <a:xfrm>
            <a:off x="1447800" y="76200"/>
            <a:ext cx="5829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400" b="1" dirty="0" smtClean="0">
                <a:solidFill>
                  <a:srgbClr val="0000FF"/>
                </a:solidFill>
                <a:latin typeface="Trebuchet MS" pitchFamily="34" charset="0"/>
              </a:rPr>
              <a:t>Sustenance action: FORK BOLT K-2</a:t>
            </a:r>
            <a:endParaRPr lang="en-US" altLang="en-US" sz="2400" b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76200"/>
            <a:ext cx="685800" cy="66242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743200" y="2688771"/>
            <a:ext cx="634093" cy="6640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638800" y="2819400"/>
            <a:ext cx="990600" cy="1066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953983" y="3126948"/>
            <a:ext cx="114300" cy="5912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5943600" y="3447312"/>
            <a:ext cx="114300" cy="59128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34" t="37552" b="11431"/>
          <a:stretch/>
        </p:blipFill>
        <p:spPr bwMode="auto">
          <a:xfrm>
            <a:off x="304800" y="3830173"/>
            <a:ext cx="1880074" cy="137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21"/>
          <p:cNvSpPr/>
          <p:nvPr/>
        </p:nvSpPr>
        <p:spPr>
          <a:xfrm>
            <a:off x="1522639" y="2688771"/>
            <a:ext cx="634093" cy="6640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205592" y="4343400"/>
            <a:ext cx="634093" cy="6640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3009900" y="3142512"/>
            <a:ext cx="114300" cy="5912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434192" y="4751999"/>
            <a:ext cx="114300" cy="5912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29418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5727700" y="1517650"/>
            <a:ext cx="1758950" cy="342900"/>
          </a:xfrm>
          <a:prstGeom prst="rect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57200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400" b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AFTER</a:t>
            </a:r>
          </a:p>
        </p:txBody>
      </p:sp>
      <p:sp>
        <p:nvSpPr>
          <p:cNvPr id="32771" name="Text Box 7"/>
          <p:cNvSpPr txBox="1">
            <a:spLocks noChangeArrowheads="1"/>
          </p:cNvSpPr>
          <p:nvPr/>
        </p:nvSpPr>
        <p:spPr bwMode="auto">
          <a:xfrm>
            <a:off x="1425575" y="1524000"/>
            <a:ext cx="1547813" cy="342900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57200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400" b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BEFORE</a:t>
            </a:r>
          </a:p>
        </p:txBody>
      </p:sp>
      <p:sp>
        <p:nvSpPr>
          <p:cNvPr id="32773" name="Text Box 10"/>
          <p:cNvSpPr txBox="1">
            <a:spLocks noChangeArrowheads="1"/>
          </p:cNvSpPr>
          <p:nvPr/>
        </p:nvSpPr>
        <p:spPr bwMode="auto">
          <a:xfrm>
            <a:off x="228600" y="914400"/>
            <a:ext cx="8648700" cy="371513"/>
          </a:xfrm>
          <a:prstGeom prst="rect">
            <a:avLst/>
          </a:prstGeom>
          <a:noFill/>
          <a:ln w="38160">
            <a:solidFill>
              <a:srgbClr val="0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b="1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DRILL MACHINE :- SE/TR/01                                                                          Date: 22/02/2023</a:t>
            </a:r>
            <a:endParaRPr lang="en-US" altLang="en-US" sz="16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2774" name="Line 14"/>
          <p:cNvSpPr>
            <a:spLocks noChangeShapeType="1"/>
          </p:cNvSpPr>
          <p:nvPr/>
        </p:nvSpPr>
        <p:spPr bwMode="auto">
          <a:xfrm flipV="1">
            <a:off x="1066800" y="639763"/>
            <a:ext cx="8077200" cy="460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775" name="Rectangle 9"/>
          <p:cNvSpPr>
            <a:spLocks noChangeArrowheads="1"/>
          </p:cNvSpPr>
          <p:nvPr/>
        </p:nvSpPr>
        <p:spPr bwMode="auto">
          <a:xfrm>
            <a:off x="4648200" y="1905000"/>
            <a:ext cx="4343400" cy="3695145"/>
          </a:xfrm>
          <a:prstGeom prst="rect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defTabSz="457200">
              <a:buClr>
                <a:srgbClr val="000000"/>
              </a:buClr>
            </a:pPr>
            <a:endParaRPr lang="en-US" altLang="en-US">
              <a:solidFill>
                <a:prstClr val="white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2776" name="Text Box 4"/>
          <p:cNvSpPr txBox="1">
            <a:spLocks noChangeArrowheads="1"/>
          </p:cNvSpPr>
          <p:nvPr/>
        </p:nvSpPr>
        <p:spPr bwMode="auto">
          <a:xfrm>
            <a:off x="230188" y="5638800"/>
            <a:ext cx="3973512" cy="740845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spcBef>
                <a:spcPct val="50000"/>
              </a:spcBef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200" b="1" dirty="0">
                <a:solidFill>
                  <a:srgbClr val="C0504D"/>
                </a:solidFill>
                <a:latin typeface="Verdana" pitchFamily="34" charset="0"/>
              </a:rPr>
              <a:t>Problem/Present Status</a:t>
            </a:r>
            <a:r>
              <a:rPr lang="en-US" altLang="en-US" sz="1200" b="1" dirty="0" smtClean="0">
                <a:solidFill>
                  <a:srgbClr val="C0504D"/>
                </a:solidFill>
                <a:latin typeface="Verdana" pitchFamily="34" charset="0"/>
              </a:rPr>
              <a:t>:</a:t>
            </a:r>
          </a:p>
          <a:p>
            <a:pPr defTabSz="457200">
              <a:spcBef>
                <a:spcPct val="5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 dirty="0">
                <a:solidFill>
                  <a:prstClr val="black"/>
                </a:solidFill>
                <a:latin typeface="Verdana" pitchFamily="34" charset="0"/>
              </a:rPr>
              <a:t>Check point </a:t>
            </a:r>
            <a:r>
              <a:rPr lang="en-US" sz="1200" b="1" dirty="0" smtClean="0">
                <a:solidFill>
                  <a:prstClr val="black"/>
                </a:solidFill>
                <a:latin typeface="Verdana" pitchFamily="34" charset="0"/>
              </a:rPr>
              <a:t>not added </a:t>
            </a:r>
            <a:r>
              <a:rPr lang="en-US" sz="1200" b="1" dirty="0">
                <a:solidFill>
                  <a:prstClr val="black"/>
                </a:solidFill>
                <a:latin typeface="Verdana" pitchFamily="34" charset="0"/>
              </a:rPr>
              <a:t>in preventive maintenance check sheet. </a:t>
            </a:r>
          </a:p>
        </p:txBody>
      </p:sp>
      <p:sp>
        <p:nvSpPr>
          <p:cNvPr id="32777" name="Text Box 6"/>
          <p:cNvSpPr txBox="1">
            <a:spLocks noChangeArrowheads="1"/>
          </p:cNvSpPr>
          <p:nvPr/>
        </p:nvSpPr>
        <p:spPr bwMode="auto">
          <a:xfrm>
            <a:off x="4648200" y="5638800"/>
            <a:ext cx="4343400" cy="925511"/>
          </a:xfrm>
          <a:prstGeom prst="rect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57200">
              <a:spcBef>
                <a:spcPct val="50000"/>
              </a:spcBef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200" b="1" dirty="0">
                <a:solidFill>
                  <a:srgbClr val="00B050"/>
                </a:solidFill>
                <a:latin typeface="Verdana" pitchFamily="34" charset="0"/>
              </a:rPr>
              <a:t>Countermeasure</a:t>
            </a:r>
            <a:r>
              <a:rPr lang="en-US" altLang="en-US" sz="1200" b="1" dirty="0" smtClean="0">
                <a:solidFill>
                  <a:srgbClr val="00B050"/>
                </a:solidFill>
                <a:latin typeface="Verdana" pitchFamily="34" charset="0"/>
              </a:rPr>
              <a:t>: </a:t>
            </a:r>
            <a:endParaRPr lang="en-US" altLang="en-US" sz="1200" b="1" dirty="0">
              <a:solidFill>
                <a:prstClr val="black"/>
              </a:solidFill>
              <a:latin typeface="Verdana" pitchFamily="34" charset="0"/>
            </a:endParaRPr>
          </a:p>
          <a:p>
            <a:pPr defTabSz="457200">
              <a:spcBef>
                <a:spcPct val="5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 dirty="0">
                <a:solidFill>
                  <a:prstClr val="black"/>
                </a:solidFill>
                <a:latin typeface="Verdana" pitchFamily="34" charset="0"/>
              </a:rPr>
              <a:t>Check point added in preventive maintenance check sheet. Maintenance person will verify </a:t>
            </a:r>
            <a:r>
              <a:rPr lang="en-US" sz="1200" b="1" dirty="0" smtClean="0">
                <a:solidFill>
                  <a:prstClr val="black"/>
                </a:solidFill>
                <a:latin typeface="Verdana" pitchFamily="34" charset="0"/>
              </a:rPr>
              <a:t>on Half </a:t>
            </a:r>
            <a:r>
              <a:rPr lang="en-US" sz="1200" b="1" dirty="0">
                <a:solidFill>
                  <a:prstClr val="black"/>
                </a:solidFill>
                <a:latin typeface="Verdana" pitchFamily="34" charset="0"/>
              </a:rPr>
              <a:t>yearly basis</a:t>
            </a:r>
            <a:r>
              <a:rPr lang="en-US" sz="1200" b="1" dirty="0" smtClean="0">
                <a:solidFill>
                  <a:prstClr val="black"/>
                </a:solidFill>
                <a:latin typeface="Verdana" pitchFamily="34" charset="0"/>
              </a:rPr>
              <a:t>.</a:t>
            </a:r>
            <a:endParaRPr lang="en-US" sz="12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228600" y="6548042"/>
            <a:ext cx="8648700" cy="309958"/>
          </a:xfrm>
          <a:prstGeom prst="rect">
            <a:avLst/>
          </a:prstGeom>
          <a:noFill/>
          <a:ln w="38160">
            <a:solidFill>
              <a:srgbClr val="0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400" b="1" dirty="0">
                <a:solidFill>
                  <a:srgbClr val="C0504D"/>
                </a:solidFill>
                <a:latin typeface="Verdana" pitchFamily="34" charset="0"/>
              </a:rPr>
              <a:t>Benefits </a:t>
            </a:r>
            <a:r>
              <a:rPr lang="en-GB" altLang="en-US" sz="1400" b="1" dirty="0" smtClean="0">
                <a:solidFill>
                  <a:srgbClr val="C0504D"/>
                </a:solidFill>
                <a:latin typeface="Verdana" pitchFamily="34" charset="0"/>
              </a:rPr>
              <a:t>:- </a:t>
            </a:r>
            <a:r>
              <a:rPr lang="en-GB" altLang="en-US" sz="1400" b="1" dirty="0" smtClean="0">
                <a:solidFill>
                  <a:prstClr val="black"/>
                </a:solidFill>
                <a:latin typeface="Verdana" pitchFamily="34" charset="0"/>
              </a:rPr>
              <a:t>Monitoring…..</a:t>
            </a:r>
            <a:endParaRPr lang="en-GB" altLang="en-US" sz="14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2780" name="Rectangle 32"/>
          <p:cNvSpPr>
            <a:spLocks noChangeArrowheads="1"/>
          </p:cNvSpPr>
          <p:nvPr/>
        </p:nvSpPr>
        <p:spPr bwMode="auto">
          <a:xfrm>
            <a:off x="1447800" y="76200"/>
            <a:ext cx="5829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400" b="1" dirty="0" smtClean="0">
                <a:solidFill>
                  <a:srgbClr val="0000FF"/>
                </a:solidFill>
                <a:latin typeface="Trebuchet MS" pitchFamily="34" charset="0"/>
              </a:rPr>
              <a:t>Sustenance action: </a:t>
            </a:r>
            <a:r>
              <a:rPr lang="en-US" altLang="en-US" sz="2400" b="1" dirty="0">
                <a:solidFill>
                  <a:srgbClr val="0000FF"/>
                </a:solidFill>
                <a:latin typeface="Trebuchet MS" pitchFamily="34" charset="0"/>
              </a:rPr>
              <a:t>FORK BOLT K-2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76200"/>
            <a:ext cx="685800" cy="66242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52400" y="3361956"/>
            <a:ext cx="9906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876800" y="3810000"/>
            <a:ext cx="990600" cy="1066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47700" y="4133112"/>
            <a:ext cx="114300" cy="5912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5334000" y="4437912"/>
            <a:ext cx="114300" cy="59128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4400234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2" name="Rectangle 8"/>
          <p:cNvSpPr>
            <a:spLocks noChangeArrowheads="1"/>
          </p:cNvSpPr>
          <p:nvPr/>
        </p:nvSpPr>
        <p:spPr bwMode="auto">
          <a:xfrm>
            <a:off x="76200" y="1905000"/>
            <a:ext cx="4343400" cy="3711021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defTabSz="457200">
              <a:buClr>
                <a:srgbClr val="000000"/>
              </a:buClr>
            </a:pPr>
            <a:endParaRPr lang="en-US" altLang="en-US">
              <a:solidFill>
                <a:prstClr val="white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336" y="1916832"/>
            <a:ext cx="4279202" cy="35695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61088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5727700" y="1295400"/>
            <a:ext cx="1758950" cy="342900"/>
          </a:xfrm>
          <a:prstGeom prst="rect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57200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400" b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AFTER</a:t>
            </a:r>
          </a:p>
        </p:txBody>
      </p:sp>
      <p:sp>
        <p:nvSpPr>
          <p:cNvPr id="32771" name="Text Box 7"/>
          <p:cNvSpPr txBox="1">
            <a:spLocks noChangeArrowheads="1"/>
          </p:cNvSpPr>
          <p:nvPr/>
        </p:nvSpPr>
        <p:spPr bwMode="auto">
          <a:xfrm>
            <a:off x="1425575" y="1301750"/>
            <a:ext cx="1547813" cy="342900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57200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400" b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BEFORE</a:t>
            </a:r>
          </a:p>
        </p:txBody>
      </p:sp>
      <p:sp>
        <p:nvSpPr>
          <p:cNvPr id="32772" name="Rectangle 8"/>
          <p:cNvSpPr>
            <a:spLocks noChangeArrowheads="1"/>
          </p:cNvSpPr>
          <p:nvPr/>
        </p:nvSpPr>
        <p:spPr bwMode="auto">
          <a:xfrm>
            <a:off x="241300" y="1644651"/>
            <a:ext cx="3949700" cy="4047570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defTabSz="457200">
              <a:buClr>
                <a:srgbClr val="000000"/>
              </a:buClr>
            </a:pPr>
            <a:endParaRPr lang="en-US" altLang="en-US">
              <a:solidFill>
                <a:prstClr val="white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2773" name="Text Box 10"/>
          <p:cNvSpPr txBox="1">
            <a:spLocks noChangeArrowheads="1"/>
          </p:cNvSpPr>
          <p:nvPr/>
        </p:nvSpPr>
        <p:spPr bwMode="auto">
          <a:xfrm>
            <a:off x="228600" y="914400"/>
            <a:ext cx="8648700" cy="371513"/>
          </a:xfrm>
          <a:prstGeom prst="rect">
            <a:avLst/>
          </a:prstGeom>
          <a:noFill/>
          <a:ln w="38160">
            <a:solidFill>
              <a:srgbClr val="0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b="1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DRILL MACHINE :- SE/TR/01                                                                          Date: 22/02/2023</a:t>
            </a:r>
            <a:endParaRPr lang="en-US" altLang="en-US" sz="16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2774" name="Line 14"/>
          <p:cNvSpPr>
            <a:spLocks noChangeShapeType="1"/>
          </p:cNvSpPr>
          <p:nvPr/>
        </p:nvSpPr>
        <p:spPr bwMode="auto">
          <a:xfrm flipV="1">
            <a:off x="1066800" y="639763"/>
            <a:ext cx="8077200" cy="460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775" name="Rectangle 9"/>
          <p:cNvSpPr>
            <a:spLocks noChangeArrowheads="1"/>
          </p:cNvSpPr>
          <p:nvPr/>
        </p:nvSpPr>
        <p:spPr bwMode="auto">
          <a:xfrm>
            <a:off x="4648200" y="1644651"/>
            <a:ext cx="4038600" cy="4047569"/>
          </a:xfrm>
          <a:prstGeom prst="rect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defTabSz="457200">
              <a:buClr>
                <a:srgbClr val="000000"/>
              </a:buClr>
            </a:pPr>
            <a:endParaRPr lang="en-US" altLang="en-US">
              <a:solidFill>
                <a:prstClr val="white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2776" name="Text Box 4"/>
          <p:cNvSpPr txBox="1">
            <a:spLocks noChangeArrowheads="1"/>
          </p:cNvSpPr>
          <p:nvPr/>
        </p:nvSpPr>
        <p:spPr bwMode="auto">
          <a:xfrm>
            <a:off x="230188" y="5791200"/>
            <a:ext cx="3973512" cy="556179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spcBef>
                <a:spcPct val="50000"/>
              </a:spcBef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200" b="1" dirty="0">
                <a:solidFill>
                  <a:srgbClr val="C0504D"/>
                </a:solidFill>
                <a:latin typeface="Verdana" pitchFamily="34" charset="0"/>
              </a:rPr>
              <a:t>Problem/Present Status</a:t>
            </a:r>
            <a:r>
              <a:rPr lang="en-US" altLang="en-US" sz="1200" b="1" dirty="0" smtClean="0">
                <a:solidFill>
                  <a:srgbClr val="C0504D"/>
                </a:solidFill>
                <a:latin typeface="Verdana" pitchFamily="34" charset="0"/>
              </a:rPr>
              <a:t>:</a:t>
            </a:r>
          </a:p>
          <a:p>
            <a:pPr defTabSz="457200">
              <a:spcBef>
                <a:spcPct val="5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 dirty="0" smtClean="0">
                <a:solidFill>
                  <a:prstClr val="black"/>
                </a:solidFill>
                <a:latin typeface="Verdana" pitchFamily="34" charset="0"/>
              </a:rPr>
              <a:t>Thread role life defined for 50000/side.</a:t>
            </a:r>
          </a:p>
        </p:txBody>
      </p:sp>
      <p:sp>
        <p:nvSpPr>
          <p:cNvPr id="32777" name="Text Box 6"/>
          <p:cNvSpPr txBox="1">
            <a:spLocks noChangeArrowheads="1"/>
          </p:cNvSpPr>
          <p:nvPr/>
        </p:nvSpPr>
        <p:spPr bwMode="auto">
          <a:xfrm>
            <a:off x="4648200" y="5736155"/>
            <a:ext cx="3962400" cy="740845"/>
          </a:xfrm>
          <a:prstGeom prst="rect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spcBef>
                <a:spcPct val="50000"/>
              </a:spcBef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200" b="1" dirty="0">
                <a:solidFill>
                  <a:srgbClr val="00B050"/>
                </a:solidFill>
                <a:latin typeface="Verdana" pitchFamily="34" charset="0"/>
              </a:rPr>
              <a:t>Countermeasure</a:t>
            </a:r>
            <a:r>
              <a:rPr lang="en-US" altLang="en-US" sz="1200" b="1" dirty="0" smtClean="0">
                <a:solidFill>
                  <a:srgbClr val="00B050"/>
                </a:solidFill>
                <a:latin typeface="Verdana" pitchFamily="34" charset="0"/>
              </a:rPr>
              <a:t>: </a:t>
            </a:r>
            <a:endParaRPr lang="en-US" altLang="en-US" sz="1200" b="1" dirty="0">
              <a:solidFill>
                <a:prstClr val="black"/>
              </a:solidFill>
              <a:latin typeface="Verdana" pitchFamily="34" charset="0"/>
            </a:endParaRPr>
          </a:p>
          <a:p>
            <a:pPr defTabSz="457200">
              <a:spcBef>
                <a:spcPct val="50000"/>
              </a:spcBef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200" b="1" dirty="0" smtClean="0">
                <a:solidFill>
                  <a:prstClr val="black"/>
                </a:solidFill>
                <a:latin typeface="Verdana" pitchFamily="34" charset="0"/>
              </a:rPr>
              <a:t>Thread role life reduced from 50000/side to 40000/side. </a:t>
            </a:r>
            <a:endParaRPr lang="en-GB" altLang="en-US" sz="12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228600" y="6548042"/>
            <a:ext cx="8648700" cy="309958"/>
          </a:xfrm>
          <a:prstGeom prst="rect">
            <a:avLst/>
          </a:prstGeom>
          <a:noFill/>
          <a:ln w="38160">
            <a:solidFill>
              <a:srgbClr val="0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400" b="1" dirty="0">
                <a:solidFill>
                  <a:srgbClr val="C0504D"/>
                </a:solidFill>
                <a:latin typeface="Verdana" pitchFamily="34" charset="0"/>
              </a:rPr>
              <a:t>Benefits </a:t>
            </a:r>
            <a:r>
              <a:rPr lang="en-GB" altLang="en-US" sz="1400" b="1" dirty="0" smtClean="0">
                <a:solidFill>
                  <a:srgbClr val="C0504D"/>
                </a:solidFill>
                <a:latin typeface="Verdana" pitchFamily="34" charset="0"/>
              </a:rPr>
              <a:t>:- </a:t>
            </a:r>
            <a:r>
              <a:rPr lang="en-GB" altLang="en-US" sz="1400" b="1" dirty="0" smtClean="0">
                <a:solidFill>
                  <a:prstClr val="black"/>
                </a:solidFill>
                <a:latin typeface="Verdana" pitchFamily="34" charset="0"/>
              </a:rPr>
              <a:t>Monitoring…..</a:t>
            </a:r>
            <a:endParaRPr lang="en-GB" altLang="en-US" sz="14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2780" name="Rectangle 32"/>
          <p:cNvSpPr>
            <a:spLocks noChangeArrowheads="1"/>
          </p:cNvSpPr>
          <p:nvPr/>
        </p:nvSpPr>
        <p:spPr bwMode="auto">
          <a:xfrm>
            <a:off x="1447800" y="76200"/>
            <a:ext cx="5829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400" b="1" dirty="0" smtClean="0">
                <a:solidFill>
                  <a:srgbClr val="0000FF"/>
                </a:solidFill>
                <a:latin typeface="Trebuchet MS" pitchFamily="34" charset="0"/>
              </a:rPr>
              <a:t>Sustenance action: </a:t>
            </a:r>
            <a:r>
              <a:rPr lang="en-US" altLang="en-US" sz="2400" b="1" dirty="0">
                <a:solidFill>
                  <a:srgbClr val="0000FF"/>
                </a:solidFill>
                <a:latin typeface="Trebuchet MS" pitchFamily="34" charset="0"/>
              </a:rPr>
              <a:t>FORK BOLT K-2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76200"/>
            <a:ext cx="685800" cy="66242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90600" y="2209800"/>
            <a:ext cx="9906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562600" y="2209800"/>
            <a:ext cx="990600" cy="1066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485900" y="2980956"/>
            <a:ext cx="114300" cy="5912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5867400" y="2837712"/>
            <a:ext cx="114300" cy="59128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517" b="14262"/>
          <a:stretch/>
        </p:blipFill>
        <p:spPr bwMode="auto">
          <a:xfrm>
            <a:off x="743304" y="1669583"/>
            <a:ext cx="3108616" cy="400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33" r="8492" b="13320"/>
          <a:stretch/>
        </p:blipFill>
        <p:spPr bwMode="auto">
          <a:xfrm>
            <a:off x="5220072" y="1704879"/>
            <a:ext cx="2952328" cy="397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83736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60110720"/>
              </p:ext>
            </p:extLst>
          </p:nvPr>
        </p:nvGraphicFramePr>
        <p:xfrm>
          <a:off x="152400" y="931787"/>
          <a:ext cx="8763000" cy="4819356"/>
        </p:xfrm>
        <a:graphic>
          <a:graphicData uri="http://schemas.openxmlformats.org/drawingml/2006/table">
            <a:tbl>
              <a:tblPr/>
              <a:tblGrid>
                <a:gridCol w="1668067"/>
                <a:gridCol w="1221512"/>
                <a:gridCol w="1451694"/>
                <a:gridCol w="1299772"/>
                <a:gridCol w="185245"/>
                <a:gridCol w="1579503"/>
                <a:gridCol w="1357207"/>
              </a:tblGrid>
              <a:tr h="32862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Shop :-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(SHARP ENGINEERS- G29)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Dept. :- Machine Shop (SE/MS-01)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F/QA/27   01.11.16   00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8879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Class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Lesson no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8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Date of preparation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18/02/2023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8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Basic knowledge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Improvement class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Trouble shooting class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Production Head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Mr. Ingole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8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Quality Head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Mr. Jadhav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753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Topic:- FORK BOLT K-2 :-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रोलिंग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आऊट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/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क्रॉस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थ्रेडींग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पार्टस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फाउंड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ऑन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कस्टमर एंड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378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6552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Key Points:-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थ्रेड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रोलिंग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रिंग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गेज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चेक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करते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समय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गेज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कॉलर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पर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पुरी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तरह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से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रेस्ट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हो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रहा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है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इसकी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पुष्टी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करले,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किसी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एक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तरफ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से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गॅप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नही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होणा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चाहिये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II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क्रॉस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बैठने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वाले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पार्ट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को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रिजेक्ट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करे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और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प्रॉब्लेम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आणे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पर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तुरंत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सुपरवायजर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को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सूचित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करे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5903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Know Why:-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To supply defect free part at customer end.</a:t>
                      </a:r>
                      <a:endParaRPr lang="en-US" sz="1400" dirty="0" smtClean="0"/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Group 4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64517188"/>
              </p:ext>
            </p:extLst>
          </p:nvPr>
        </p:nvGraphicFramePr>
        <p:xfrm>
          <a:off x="76200" y="5791200"/>
          <a:ext cx="8839201" cy="914400"/>
        </p:xfrm>
        <a:graphic>
          <a:graphicData uri="http://schemas.openxmlformats.org/drawingml/2006/table">
            <a:tbl>
              <a:tblPr/>
              <a:tblGrid>
                <a:gridCol w="1038813"/>
                <a:gridCol w="1045873"/>
                <a:gridCol w="980408"/>
                <a:gridCol w="980409"/>
                <a:gridCol w="1028727"/>
                <a:gridCol w="1039638"/>
                <a:gridCol w="912164"/>
                <a:gridCol w="814852"/>
                <a:gridCol w="998317"/>
              </a:tblGrid>
              <a:tr h="293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Date</a:t>
                      </a: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20.02.2023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20.02.2023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20.02.2023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20.02.2023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21.02.2023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21.02.2023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21.02.2023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21.02.2023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Narrow" pitchFamily="34" charset="0"/>
                        </a:rPr>
                        <a:t>Teacher</a:t>
                      </a: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Narrow" pitchFamily="34" charset="0"/>
                        </a:rPr>
                        <a:t>Mr.Ingole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Narrow" pitchFamily="34" charset="0"/>
                        </a:rPr>
                        <a:t>Mr.Ingole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Narrow" pitchFamily="34" charset="0"/>
                        </a:rPr>
                        <a:t>Mr. Krishna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Narrow" pitchFamily="34" charset="0"/>
                        </a:rPr>
                        <a:t>Mr. Shivanand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Narrow" pitchFamily="34" charset="0"/>
                        </a:rPr>
                        <a:t>Mr. Jadhav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Narrow" pitchFamily="34" charset="0"/>
                        </a:rPr>
                        <a:t>Mr. Jadhav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Narrow" pitchFamily="34" charset="0"/>
                        </a:rPr>
                        <a:t>Mr. Jadhav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Narrow" pitchFamily="34" charset="0"/>
                        </a:rPr>
                        <a:t>Mr. Jadhav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</a:rPr>
                        <a:t>Learner</a:t>
                      </a: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</a:rPr>
                        <a:t>Mr. Krishna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</a:rPr>
                        <a:t>Mr. Shivanand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</a:rPr>
                        <a:t>Mr. Gupta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</a:rPr>
                        <a:t>Mr. Mukesh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</a:rPr>
                        <a:t>Mr. Vinod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</a:rPr>
                        <a:t>Mr. Chandan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</a:rPr>
                        <a:t>Mr.Sagar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</a:rPr>
                        <a:t>Mr. Shaikh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2374" name="Rectangle 87"/>
          <p:cNvSpPr>
            <a:spLocks noChangeArrowheads="1"/>
          </p:cNvSpPr>
          <p:nvPr/>
        </p:nvSpPr>
        <p:spPr bwMode="auto">
          <a:xfrm>
            <a:off x="4876799" y="1371600"/>
            <a:ext cx="4572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12375" name="Rectangle 87"/>
          <p:cNvSpPr>
            <a:spLocks noChangeArrowheads="1"/>
          </p:cNvSpPr>
          <p:nvPr/>
        </p:nvSpPr>
        <p:spPr bwMode="auto">
          <a:xfrm>
            <a:off x="3505199" y="13716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12" name="Title 4"/>
          <p:cNvSpPr txBox="1">
            <a:spLocks/>
          </p:cNvSpPr>
          <p:nvPr/>
        </p:nvSpPr>
        <p:spPr bwMode="auto">
          <a:xfrm>
            <a:off x="152400" y="152400"/>
            <a:ext cx="7466731" cy="52322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  <a:ea typeface="HGP創英角ｺﾞｼｯｸUB"/>
                <a:cs typeface="HGP創英角ｺﾞｼｯｸUB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IN" altLang="ja-JP" sz="28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ONE POINT LESSON</a:t>
            </a:r>
            <a:r>
              <a:rPr lang="ja-JP" altLang="en-US" sz="2400" dirty="0"/>
              <a:t>　</a:t>
            </a:r>
            <a:r>
              <a:rPr lang="en-IN" altLang="en-US" sz="2400" dirty="0"/>
              <a:t> </a:t>
            </a:r>
          </a:p>
        </p:txBody>
      </p:sp>
      <p:grpSp>
        <p:nvGrpSpPr>
          <p:cNvPr id="5" name="Group 90"/>
          <p:cNvGrpSpPr>
            <a:grpSpLocks/>
          </p:cNvGrpSpPr>
          <p:nvPr/>
        </p:nvGrpSpPr>
        <p:grpSpPr bwMode="auto">
          <a:xfrm>
            <a:off x="3429000" y="3047999"/>
            <a:ext cx="971550" cy="1219201"/>
            <a:chOff x="2220" y="1923"/>
            <a:chExt cx="612" cy="768"/>
          </a:xfrm>
        </p:grpSpPr>
        <p:sp>
          <p:nvSpPr>
            <p:cNvPr id="12387" name="Text Box 91"/>
            <p:cNvSpPr txBox="1">
              <a:spLocks noChangeArrowheads="1"/>
            </p:cNvSpPr>
            <p:nvPr/>
          </p:nvSpPr>
          <p:spPr bwMode="auto">
            <a:xfrm>
              <a:off x="2220" y="1923"/>
              <a:ext cx="612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FF0000"/>
                  </a:solidFill>
                  <a:latin typeface="Arial Narrow" pitchFamily="34" charset="0"/>
                </a:rPr>
                <a:t>Not OK</a:t>
              </a:r>
            </a:p>
          </p:txBody>
        </p:sp>
        <p:sp>
          <p:nvSpPr>
            <p:cNvPr id="12388" name="Line 92"/>
            <p:cNvSpPr>
              <a:spLocks noChangeShapeType="1"/>
            </p:cNvSpPr>
            <p:nvPr/>
          </p:nvSpPr>
          <p:spPr bwMode="auto">
            <a:xfrm>
              <a:off x="2304" y="2208"/>
              <a:ext cx="346" cy="46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89" name="Line 93"/>
            <p:cNvSpPr>
              <a:spLocks noChangeShapeType="1"/>
            </p:cNvSpPr>
            <p:nvPr/>
          </p:nvSpPr>
          <p:spPr bwMode="auto">
            <a:xfrm flipV="1">
              <a:off x="2306" y="2230"/>
              <a:ext cx="346" cy="46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" name="Group 94"/>
          <p:cNvGrpSpPr>
            <a:grpSpLocks/>
          </p:cNvGrpSpPr>
          <p:nvPr/>
        </p:nvGrpSpPr>
        <p:grpSpPr bwMode="auto">
          <a:xfrm>
            <a:off x="7772400" y="3276600"/>
            <a:ext cx="891480" cy="990600"/>
            <a:chOff x="5088" y="1923"/>
            <a:chExt cx="566" cy="573"/>
          </a:xfrm>
        </p:grpSpPr>
        <p:sp>
          <p:nvSpPr>
            <p:cNvPr id="12384" name="Text Box 95"/>
            <p:cNvSpPr txBox="1">
              <a:spLocks noChangeArrowheads="1"/>
            </p:cNvSpPr>
            <p:nvPr/>
          </p:nvSpPr>
          <p:spPr bwMode="auto">
            <a:xfrm>
              <a:off x="5184" y="1923"/>
              <a:ext cx="470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00CC00"/>
                  </a:solidFill>
                  <a:latin typeface="Arial Narrow" pitchFamily="34" charset="0"/>
                </a:rPr>
                <a:t>OK</a:t>
              </a:r>
            </a:p>
          </p:txBody>
        </p:sp>
        <p:sp>
          <p:nvSpPr>
            <p:cNvPr id="12385" name="Line 96"/>
            <p:cNvSpPr>
              <a:spLocks noChangeShapeType="1"/>
            </p:cNvSpPr>
            <p:nvPr/>
          </p:nvSpPr>
          <p:spPr bwMode="auto">
            <a:xfrm flipV="1">
              <a:off x="5184" y="2208"/>
              <a:ext cx="432" cy="288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86" name="Line 97"/>
            <p:cNvSpPr>
              <a:spLocks noChangeShapeType="1"/>
            </p:cNvSpPr>
            <p:nvPr/>
          </p:nvSpPr>
          <p:spPr bwMode="auto">
            <a:xfrm flipH="1" flipV="1">
              <a:off x="5088" y="2352"/>
              <a:ext cx="96" cy="14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4" name="Rectangle 87"/>
          <p:cNvSpPr>
            <a:spLocks noChangeArrowheads="1"/>
          </p:cNvSpPr>
          <p:nvPr/>
        </p:nvSpPr>
        <p:spPr bwMode="auto">
          <a:xfrm>
            <a:off x="2057399" y="1371600"/>
            <a:ext cx="457200" cy="3048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dirty="0"/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3" cstate="print"/>
          <a:srcRect l="15106" t="7692" r="59535" b="55385"/>
          <a:stretch>
            <a:fillRect/>
          </a:stretch>
        </p:blipFill>
        <p:spPr bwMode="auto">
          <a:xfrm>
            <a:off x="8172423" y="93457"/>
            <a:ext cx="445740" cy="45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3" cstate="print"/>
          <a:srcRect l="40465" t="11920" r="20465" b="54305"/>
          <a:stretch>
            <a:fillRect/>
          </a:stretch>
        </p:blipFill>
        <p:spPr bwMode="auto">
          <a:xfrm>
            <a:off x="8124204" y="529705"/>
            <a:ext cx="624260" cy="38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7740352" y="44624"/>
            <a:ext cx="1296144" cy="869776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WhatsApp Image 2023-02-22 at 10.31.51 AM.jpeg"/>
          <p:cNvPicPr>
            <a:picLocks noChangeAspect="1"/>
          </p:cNvPicPr>
          <p:nvPr/>
        </p:nvPicPr>
        <p:blipFill>
          <a:blip r:embed="rId4"/>
          <a:srcRect l="19512" t="6667" r="17073" b="6667"/>
          <a:stretch>
            <a:fillRect/>
          </a:stretch>
        </p:blipFill>
        <p:spPr>
          <a:xfrm>
            <a:off x="762000" y="2667000"/>
            <a:ext cx="2528711" cy="2133600"/>
          </a:xfrm>
          <a:prstGeom prst="rect">
            <a:avLst/>
          </a:prstGeom>
        </p:spPr>
      </p:pic>
      <p:pic>
        <p:nvPicPr>
          <p:cNvPr id="26" name="Picture 25" descr="WhatsApp Image 2023-03-06 at 1.45.51 PM (1).jpeg"/>
          <p:cNvPicPr>
            <a:picLocks noChangeAspect="1"/>
          </p:cNvPicPr>
          <p:nvPr/>
        </p:nvPicPr>
        <p:blipFill>
          <a:blip r:embed="rId5"/>
          <a:srcRect l="24321" t="11111" r="18395" b="51111"/>
          <a:stretch>
            <a:fillRect/>
          </a:stretch>
        </p:blipFill>
        <p:spPr>
          <a:xfrm>
            <a:off x="5334000" y="2667000"/>
            <a:ext cx="2209800" cy="2133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231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60110720"/>
              </p:ext>
            </p:extLst>
          </p:nvPr>
        </p:nvGraphicFramePr>
        <p:xfrm>
          <a:off x="152400" y="931789"/>
          <a:ext cx="8763000" cy="4898958"/>
        </p:xfrm>
        <a:graphic>
          <a:graphicData uri="http://schemas.openxmlformats.org/drawingml/2006/table">
            <a:tbl>
              <a:tblPr/>
              <a:tblGrid>
                <a:gridCol w="1668067"/>
                <a:gridCol w="1221512"/>
                <a:gridCol w="1451694"/>
                <a:gridCol w="1299772"/>
                <a:gridCol w="185245"/>
                <a:gridCol w="1579503"/>
                <a:gridCol w="1357207"/>
              </a:tblGrid>
              <a:tr h="33084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Shop :-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(SHARP ENGINEERS- G29)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Dept. :- Final Inspection(SE/MS-01)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F/QA/27   01.11.16   00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692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Class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Lesson no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Date of preparation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25/02/2023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Basic knowledge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Improvement class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Trouble shooting class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Production Head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Mr. Ingole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Quality Head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Mr. Jadhav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768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Topic:-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रोलिंग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आऊट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/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क्रॉस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थ्रेडींग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पार्टस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फाउंड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ऑन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कस्टमर एंड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279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0862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Key Points:-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फाइनल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इंस्पेक्टर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पार्ट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चेक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करने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के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बाद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ओके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पार्ट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के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उपर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ग्रिन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मार्किंग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और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नॉट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ओके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पार्ट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पर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रेड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मार्किंग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करेंगे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.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सुपरवाइजर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इसकी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जांच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करने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के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बाद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ही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ओके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पार्ट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को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आगे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बढ़ायेंगे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. </a:t>
                      </a:r>
                      <a:r>
                        <a:rPr kumimoji="0" lang="mr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रेड मार्किंग या बिना मार्किंग वाले ससपेक्टेड पार्ट को अलग रखे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.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7885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Know Why:-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To supply defect free part at customer end.</a:t>
                      </a:r>
                      <a:endParaRPr lang="en-US" sz="1400" dirty="0" smtClean="0"/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Group 4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64517188"/>
              </p:ext>
            </p:extLst>
          </p:nvPr>
        </p:nvGraphicFramePr>
        <p:xfrm>
          <a:off x="76200" y="5882538"/>
          <a:ext cx="8915400" cy="807822"/>
        </p:xfrm>
        <a:graphic>
          <a:graphicData uri="http://schemas.openxmlformats.org/drawingml/2006/table">
            <a:tbl>
              <a:tblPr/>
              <a:tblGrid>
                <a:gridCol w="1047768"/>
                <a:gridCol w="1054889"/>
                <a:gridCol w="988860"/>
                <a:gridCol w="988861"/>
                <a:gridCol w="1037595"/>
                <a:gridCol w="1048600"/>
                <a:gridCol w="920027"/>
                <a:gridCol w="821877"/>
                <a:gridCol w="1006923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Date</a:t>
                      </a: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27.02.2023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27.02.2023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27.02.2023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27.02.2023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27.02.2023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27.02.2023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27.02.2023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27.02.2023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Teacher</a:t>
                      </a: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Mr.Ingole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Mr.Ingole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Mr. Krishna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Mr. Shivanand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Mr. Jadhav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Mr. Jadhav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Mr. Jadhav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Mr. Jadhav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</a:rPr>
                        <a:t>Learner</a:t>
                      </a: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</a:rPr>
                        <a:t>Mr. Krishna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</a:rPr>
                        <a:t>Mr. Shivanand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</a:rPr>
                        <a:t>Mr. Gupta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</a:rPr>
                        <a:t>Mr. Mukesh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</a:rPr>
                        <a:t>Mr. Vinod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</a:rPr>
                        <a:t>Mr. Chandan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</a:rPr>
                        <a:t>Mr.Sagar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</a:rPr>
                        <a:t>Mr. Shaikh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2374" name="Rectangle 87"/>
          <p:cNvSpPr>
            <a:spLocks noChangeArrowheads="1"/>
          </p:cNvSpPr>
          <p:nvPr/>
        </p:nvSpPr>
        <p:spPr bwMode="auto">
          <a:xfrm>
            <a:off x="4876799" y="1371600"/>
            <a:ext cx="4572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12375" name="Rectangle 87"/>
          <p:cNvSpPr>
            <a:spLocks noChangeArrowheads="1"/>
          </p:cNvSpPr>
          <p:nvPr/>
        </p:nvSpPr>
        <p:spPr bwMode="auto">
          <a:xfrm>
            <a:off x="3505199" y="13716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12" name="Title 4"/>
          <p:cNvSpPr txBox="1">
            <a:spLocks/>
          </p:cNvSpPr>
          <p:nvPr/>
        </p:nvSpPr>
        <p:spPr bwMode="auto">
          <a:xfrm>
            <a:off x="152400" y="152400"/>
            <a:ext cx="7466731" cy="52322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  <a:ea typeface="HGP創英角ｺﾞｼｯｸUB"/>
                <a:cs typeface="HGP創英角ｺﾞｼｯｸUB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IN" altLang="ja-JP" sz="28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ONE POINT LESSON</a:t>
            </a:r>
            <a:r>
              <a:rPr lang="ja-JP" altLang="en-US" sz="2400" dirty="0"/>
              <a:t>　</a:t>
            </a:r>
            <a:r>
              <a:rPr lang="en-IN" altLang="en-US" sz="2400" dirty="0"/>
              <a:t> </a:t>
            </a:r>
          </a:p>
        </p:txBody>
      </p:sp>
      <p:grpSp>
        <p:nvGrpSpPr>
          <p:cNvPr id="5" name="Group 90"/>
          <p:cNvGrpSpPr>
            <a:grpSpLocks/>
          </p:cNvGrpSpPr>
          <p:nvPr/>
        </p:nvGrpSpPr>
        <p:grpSpPr bwMode="auto">
          <a:xfrm>
            <a:off x="3429000" y="3048000"/>
            <a:ext cx="971550" cy="1189039"/>
            <a:chOff x="2220" y="1923"/>
            <a:chExt cx="612" cy="749"/>
          </a:xfrm>
        </p:grpSpPr>
        <p:sp>
          <p:nvSpPr>
            <p:cNvPr id="12387" name="Text Box 91"/>
            <p:cNvSpPr txBox="1">
              <a:spLocks noChangeArrowheads="1"/>
            </p:cNvSpPr>
            <p:nvPr/>
          </p:nvSpPr>
          <p:spPr bwMode="auto">
            <a:xfrm>
              <a:off x="2220" y="1923"/>
              <a:ext cx="612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FF0000"/>
                  </a:solidFill>
                  <a:latin typeface="Arial Narrow" pitchFamily="34" charset="0"/>
                </a:rPr>
                <a:t>Not OK</a:t>
              </a:r>
            </a:p>
          </p:txBody>
        </p:sp>
        <p:sp>
          <p:nvSpPr>
            <p:cNvPr id="12388" name="Line 92"/>
            <p:cNvSpPr>
              <a:spLocks noChangeShapeType="1"/>
            </p:cNvSpPr>
            <p:nvPr/>
          </p:nvSpPr>
          <p:spPr bwMode="auto">
            <a:xfrm>
              <a:off x="2304" y="2208"/>
              <a:ext cx="346" cy="46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89" name="Line 93"/>
            <p:cNvSpPr>
              <a:spLocks noChangeShapeType="1"/>
            </p:cNvSpPr>
            <p:nvPr/>
          </p:nvSpPr>
          <p:spPr bwMode="auto">
            <a:xfrm flipV="1">
              <a:off x="2316" y="2211"/>
              <a:ext cx="346" cy="46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" name="Group 94"/>
          <p:cNvGrpSpPr>
            <a:grpSpLocks/>
          </p:cNvGrpSpPr>
          <p:nvPr/>
        </p:nvGrpSpPr>
        <p:grpSpPr bwMode="auto">
          <a:xfrm>
            <a:off x="8001000" y="3200400"/>
            <a:ext cx="891480" cy="990600"/>
            <a:chOff x="5088" y="1923"/>
            <a:chExt cx="566" cy="573"/>
          </a:xfrm>
        </p:grpSpPr>
        <p:sp>
          <p:nvSpPr>
            <p:cNvPr id="12384" name="Text Box 95"/>
            <p:cNvSpPr txBox="1">
              <a:spLocks noChangeArrowheads="1"/>
            </p:cNvSpPr>
            <p:nvPr/>
          </p:nvSpPr>
          <p:spPr bwMode="auto">
            <a:xfrm>
              <a:off x="5184" y="1923"/>
              <a:ext cx="470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00CC00"/>
                  </a:solidFill>
                  <a:latin typeface="Arial Narrow" pitchFamily="34" charset="0"/>
                </a:rPr>
                <a:t>OK</a:t>
              </a:r>
            </a:p>
          </p:txBody>
        </p:sp>
        <p:sp>
          <p:nvSpPr>
            <p:cNvPr id="12385" name="Line 96"/>
            <p:cNvSpPr>
              <a:spLocks noChangeShapeType="1"/>
            </p:cNvSpPr>
            <p:nvPr/>
          </p:nvSpPr>
          <p:spPr bwMode="auto">
            <a:xfrm flipV="1">
              <a:off x="5184" y="2208"/>
              <a:ext cx="432" cy="288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86" name="Line 97"/>
            <p:cNvSpPr>
              <a:spLocks noChangeShapeType="1"/>
            </p:cNvSpPr>
            <p:nvPr/>
          </p:nvSpPr>
          <p:spPr bwMode="auto">
            <a:xfrm flipH="1" flipV="1">
              <a:off x="5088" y="2352"/>
              <a:ext cx="96" cy="14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4" name="Rectangle 87"/>
          <p:cNvSpPr>
            <a:spLocks noChangeArrowheads="1"/>
          </p:cNvSpPr>
          <p:nvPr/>
        </p:nvSpPr>
        <p:spPr bwMode="auto">
          <a:xfrm>
            <a:off x="2057399" y="1371600"/>
            <a:ext cx="457200" cy="3048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dirty="0"/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3" cstate="print"/>
          <a:srcRect l="15106" t="7692" r="59535" b="55385"/>
          <a:stretch>
            <a:fillRect/>
          </a:stretch>
        </p:blipFill>
        <p:spPr bwMode="auto">
          <a:xfrm>
            <a:off x="8172423" y="93457"/>
            <a:ext cx="445740" cy="45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3" cstate="print"/>
          <a:srcRect l="40465" t="11920" r="20465" b="54305"/>
          <a:stretch>
            <a:fillRect/>
          </a:stretch>
        </p:blipFill>
        <p:spPr bwMode="auto">
          <a:xfrm>
            <a:off x="8124204" y="529705"/>
            <a:ext cx="624260" cy="38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7740352" y="44624"/>
            <a:ext cx="1296144" cy="869776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24"/>
          <p:cNvGrpSpPr/>
          <p:nvPr/>
        </p:nvGrpSpPr>
        <p:grpSpPr>
          <a:xfrm>
            <a:off x="274320" y="2667000"/>
            <a:ext cx="3078480" cy="1905000"/>
            <a:chOff x="274320" y="2667000"/>
            <a:chExt cx="3078480" cy="1905000"/>
          </a:xfrm>
        </p:grpSpPr>
        <p:pic>
          <p:nvPicPr>
            <p:cNvPr id="20" name="Picture 19" descr="WhatsApp Image 2023-03-06 at 1.45.50 PM (1).jpeg"/>
            <p:cNvPicPr>
              <a:picLocks noChangeAspect="1"/>
            </p:cNvPicPr>
            <p:nvPr/>
          </p:nvPicPr>
          <p:blipFill>
            <a:blip r:embed="rId4"/>
            <a:srcRect l="12698" t="23810" r="11111" b="40476"/>
            <a:stretch>
              <a:fillRect/>
            </a:stretch>
          </p:blipFill>
          <p:spPr>
            <a:xfrm>
              <a:off x="274320" y="2667000"/>
              <a:ext cx="1554480" cy="1905000"/>
            </a:xfrm>
            <a:prstGeom prst="rect">
              <a:avLst/>
            </a:prstGeom>
          </p:spPr>
        </p:pic>
        <p:pic>
          <p:nvPicPr>
            <p:cNvPr id="23" name="Picture 22" descr="WhatsApp Image 2023-03-06 at 1.45.54 PM (1).jpeg"/>
            <p:cNvPicPr>
              <a:picLocks noChangeAspect="1"/>
            </p:cNvPicPr>
            <p:nvPr/>
          </p:nvPicPr>
          <p:blipFill>
            <a:blip r:embed="rId5"/>
            <a:srcRect l="4233" t="26191" r="36508" b="4762"/>
            <a:stretch>
              <a:fillRect/>
            </a:stretch>
          </p:blipFill>
          <p:spPr>
            <a:xfrm>
              <a:off x="1828800" y="2667000"/>
              <a:ext cx="1524000" cy="1905000"/>
            </a:xfrm>
            <a:prstGeom prst="rect">
              <a:avLst/>
            </a:prstGeom>
          </p:spPr>
        </p:pic>
      </p:grpSp>
      <p:grpSp>
        <p:nvGrpSpPr>
          <p:cNvPr id="8" name="Group 25"/>
          <p:cNvGrpSpPr/>
          <p:nvPr/>
        </p:nvGrpSpPr>
        <p:grpSpPr>
          <a:xfrm>
            <a:off x="4572000" y="2667000"/>
            <a:ext cx="3276600" cy="1905000"/>
            <a:chOff x="4495800" y="2667000"/>
            <a:chExt cx="3276600" cy="1905000"/>
          </a:xfrm>
        </p:grpSpPr>
        <p:pic>
          <p:nvPicPr>
            <p:cNvPr id="1026" name="Picture 2" descr="\\SERVER_ERP\cammon data\MDJ\Customer complaint\Quality Issue\Fork Bolt K2\WhatsApp Image 2023-03-06 at 4.20.51 PM.jpeg"/>
            <p:cNvPicPr>
              <a:picLocks noChangeAspect="1" noChangeArrowheads="1"/>
            </p:cNvPicPr>
            <p:nvPr/>
          </p:nvPicPr>
          <p:blipFill>
            <a:blip r:embed="rId6"/>
            <a:srcRect t="13889" r="16049" b="44444"/>
            <a:stretch>
              <a:fillRect/>
            </a:stretch>
          </p:blipFill>
          <p:spPr bwMode="auto">
            <a:xfrm>
              <a:off x="4495800" y="2667000"/>
              <a:ext cx="1905000" cy="1905000"/>
            </a:xfrm>
            <a:prstGeom prst="rect">
              <a:avLst/>
            </a:prstGeom>
            <a:noFill/>
          </p:spPr>
        </p:pic>
        <p:pic>
          <p:nvPicPr>
            <p:cNvPr id="1027" name="Picture 3" descr="\\SERVER_ERP\cammon data\MDJ\Customer complaint\Quality Issue\Fork Bolt K2\WhatsApp Image 2023-03-06 at 4.20.51 PM (1).jpeg"/>
            <p:cNvPicPr>
              <a:picLocks noChangeAspect="1" noChangeArrowheads="1"/>
            </p:cNvPicPr>
            <p:nvPr/>
          </p:nvPicPr>
          <p:blipFill>
            <a:blip r:embed="rId7"/>
            <a:srcRect l="9877" t="25000" r="35802" b="33333"/>
            <a:stretch>
              <a:fillRect/>
            </a:stretch>
          </p:blipFill>
          <p:spPr bwMode="auto">
            <a:xfrm>
              <a:off x="6400800" y="2667000"/>
              <a:ext cx="1371600" cy="1905000"/>
            </a:xfrm>
            <a:prstGeom prst="rect">
              <a:avLst/>
            </a:prstGeom>
            <a:noFill/>
          </p:spPr>
        </p:pic>
      </p:grpSp>
      <p:sp>
        <p:nvSpPr>
          <p:cNvPr id="29" name="Oval 28"/>
          <p:cNvSpPr/>
          <p:nvPr/>
        </p:nvSpPr>
        <p:spPr>
          <a:xfrm>
            <a:off x="2286000" y="2895600"/>
            <a:ext cx="9144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 rot="4878614">
            <a:off x="342820" y="3307054"/>
            <a:ext cx="1627881" cy="4682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231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Matching Part Check Sheet.jpg"/>
          <p:cNvPicPr>
            <a:picLocks noChangeAspect="1"/>
          </p:cNvPicPr>
          <p:nvPr/>
        </p:nvPicPr>
        <p:blipFill>
          <a:blip r:embed="rId2" cstate="print"/>
          <a:srcRect l="2632" t="5740" r="10526"/>
          <a:stretch>
            <a:fillRect/>
          </a:stretch>
        </p:blipFill>
        <p:spPr>
          <a:xfrm rot="16200000">
            <a:off x="4572000" y="1295400"/>
            <a:ext cx="3581400" cy="4495800"/>
          </a:xfrm>
          <a:prstGeom prst="rect">
            <a:avLst/>
          </a:prstGeom>
        </p:spPr>
      </p:pic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5727700" y="1295400"/>
            <a:ext cx="1758950" cy="342900"/>
          </a:xfrm>
          <a:prstGeom prst="rect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57200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400" b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AFTER</a:t>
            </a:r>
          </a:p>
        </p:txBody>
      </p:sp>
      <p:sp>
        <p:nvSpPr>
          <p:cNvPr id="32771" name="Text Box 7"/>
          <p:cNvSpPr txBox="1">
            <a:spLocks noChangeArrowheads="1"/>
          </p:cNvSpPr>
          <p:nvPr/>
        </p:nvSpPr>
        <p:spPr bwMode="auto">
          <a:xfrm>
            <a:off x="1066800" y="1295400"/>
            <a:ext cx="1547813" cy="342900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57200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400" b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BEFORE</a:t>
            </a:r>
          </a:p>
        </p:txBody>
      </p:sp>
      <p:sp>
        <p:nvSpPr>
          <p:cNvPr id="32772" name="Rectangle 8"/>
          <p:cNvSpPr>
            <a:spLocks noChangeArrowheads="1"/>
          </p:cNvSpPr>
          <p:nvPr/>
        </p:nvSpPr>
        <p:spPr bwMode="auto">
          <a:xfrm>
            <a:off x="241300" y="1644651"/>
            <a:ext cx="3263900" cy="3765549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defTabSz="457200">
              <a:buClr>
                <a:srgbClr val="000000"/>
              </a:buClr>
            </a:pPr>
            <a:endParaRPr lang="en-US" altLang="en-US">
              <a:solidFill>
                <a:prstClr val="white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2773" name="Text Box 10"/>
          <p:cNvSpPr txBox="1">
            <a:spLocks noChangeArrowheads="1"/>
          </p:cNvSpPr>
          <p:nvPr/>
        </p:nvSpPr>
        <p:spPr bwMode="auto">
          <a:xfrm>
            <a:off x="228600" y="914400"/>
            <a:ext cx="8648700" cy="371513"/>
          </a:xfrm>
          <a:prstGeom prst="rect">
            <a:avLst/>
          </a:prstGeom>
          <a:noFill/>
          <a:ln w="38160">
            <a:solidFill>
              <a:srgbClr val="0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b="1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FINAL INSPECTION</a:t>
            </a:r>
            <a:r>
              <a:rPr lang="en-GB" altLang="en-US" b="1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MATING PART VERIFICATION CHECK SHEET             Date</a:t>
            </a:r>
            <a:r>
              <a:rPr lang="en-GB" altLang="en-US" b="1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: </a:t>
            </a:r>
            <a:r>
              <a:rPr lang="en-GB" altLang="en-US" b="1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27/02/2023</a:t>
            </a:r>
            <a:endParaRPr lang="en-US" altLang="en-US" sz="16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2774" name="Line 14"/>
          <p:cNvSpPr>
            <a:spLocks noChangeShapeType="1"/>
          </p:cNvSpPr>
          <p:nvPr/>
        </p:nvSpPr>
        <p:spPr bwMode="auto">
          <a:xfrm flipV="1">
            <a:off x="1066800" y="639763"/>
            <a:ext cx="8077200" cy="460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775" name="Rectangle 9"/>
          <p:cNvSpPr>
            <a:spLocks noChangeArrowheads="1"/>
          </p:cNvSpPr>
          <p:nvPr/>
        </p:nvSpPr>
        <p:spPr bwMode="auto">
          <a:xfrm>
            <a:off x="4038600" y="1644651"/>
            <a:ext cx="4648200" cy="3765549"/>
          </a:xfrm>
          <a:prstGeom prst="rect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defTabSz="457200">
              <a:buClr>
                <a:srgbClr val="000000"/>
              </a:buClr>
            </a:pPr>
            <a:endParaRPr lang="en-US" altLang="en-US">
              <a:solidFill>
                <a:prstClr val="white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2776" name="Text Box 4"/>
          <p:cNvSpPr txBox="1">
            <a:spLocks noChangeArrowheads="1"/>
          </p:cNvSpPr>
          <p:nvPr/>
        </p:nvSpPr>
        <p:spPr bwMode="auto">
          <a:xfrm>
            <a:off x="76200" y="5562600"/>
            <a:ext cx="3657600" cy="740845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57200">
              <a:spcBef>
                <a:spcPct val="50000"/>
              </a:spcBef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200" b="1" dirty="0">
                <a:solidFill>
                  <a:srgbClr val="C0504D"/>
                </a:solidFill>
                <a:latin typeface="Verdana" pitchFamily="34" charset="0"/>
              </a:rPr>
              <a:t>Problem/Present Status</a:t>
            </a:r>
            <a:r>
              <a:rPr lang="en-US" altLang="en-US" sz="1200" b="1" dirty="0" smtClean="0">
                <a:solidFill>
                  <a:srgbClr val="C0504D"/>
                </a:solidFill>
                <a:latin typeface="Verdana" pitchFamily="34" charset="0"/>
              </a:rPr>
              <a:t>:</a:t>
            </a:r>
          </a:p>
          <a:p>
            <a:pPr defTabSz="457200">
              <a:spcBef>
                <a:spcPct val="5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 dirty="0" smtClean="0">
                <a:solidFill>
                  <a:prstClr val="black"/>
                </a:solidFill>
                <a:latin typeface="Verdana" pitchFamily="34" charset="0"/>
              </a:rPr>
              <a:t>Mating Part change frequency not defined</a:t>
            </a:r>
            <a:endParaRPr lang="en-US" sz="1200" b="1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2777" name="Text Box 6"/>
          <p:cNvSpPr txBox="1">
            <a:spLocks noChangeArrowheads="1"/>
          </p:cNvSpPr>
          <p:nvPr/>
        </p:nvSpPr>
        <p:spPr bwMode="auto">
          <a:xfrm>
            <a:off x="4191000" y="5562600"/>
            <a:ext cx="3962400" cy="740845"/>
          </a:xfrm>
          <a:prstGeom prst="rect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spcBef>
                <a:spcPct val="50000"/>
              </a:spcBef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200" b="1" dirty="0">
                <a:solidFill>
                  <a:srgbClr val="00B050"/>
                </a:solidFill>
                <a:latin typeface="Verdana" pitchFamily="34" charset="0"/>
              </a:rPr>
              <a:t>Countermeasure</a:t>
            </a:r>
            <a:r>
              <a:rPr lang="en-US" altLang="en-US" sz="1200" b="1" dirty="0" smtClean="0">
                <a:solidFill>
                  <a:srgbClr val="00B050"/>
                </a:solidFill>
                <a:latin typeface="Verdana" pitchFamily="34" charset="0"/>
              </a:rPr>
              <a:t>:</a:t>
            </a:r>
          </a:p>
          <a:p>
            <a:pPr defTabSz="457200">
              <a:spcBef>
                <a:spcPct val="50000"/>
              </a:spcBef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200" b="1" dirty="0" smtClean="0">
                <a:solidFill>
                  <a:srgbClr val="00B050"/>
                </a:solidFill>
                <a:latin typeface="Verdana" pitchFamily="34" charset="0"/>
              </a:rPr>
              <a:t> Daily Verification of mating parts used for 100% Inspection.</a:t>
            </a:r>
            <a:endParaRPr lang="en-US" altLang="en-US" sz="12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76200" y="6400800"/>
            <a:ext cx="8648700" cy="309958"/>
          </a:xfrm>
          <a:prstGeom prst="rect">
            <a:avLst/>
          </a:prstGeom>
          <a:noFill/>
          <a:ln w="38160">
            <a:solidFill>
              <a:srgbClr val="0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400" b="1" dirty="0">
                <a:solidFill>
                  <a:srgbClr val="C0504D"/>
                </a:solidFill>
                <a:latin typeface="Verdana" pitchFamily="34" charset="0"/>
              </a:rPr>
              <a:t>Benefits </a:t>
            </a:r>
            <a:r>
              <a:rPr lang="en-GB" altLang="en-US" sz="1400" b="1" dirty="0" smtClean="0">
                <a:solidFill>
                  <a:srgbClr val="C0504D"/>
                </a:solidFill>
                <a:latin typeface="Verdana" pitchFamily="34" charset="0"/>
              </a:rPr>
              <a:t>:- </a:t>
            </a:r>
            <a:r>
              <a:rPr lang="en-GB" altLang="en-US" sz="1400" b="1" dirty="0" smtClean="0">
                <a:solidFill>
                  <a:prstClr val="black"/>
                </a:solidFill>
                <a:latin typeface="Verdana" pitchFamily="34" charset="0"/>
              </a:rPr>
              <a:t>Monitoring…..</a:t>
            </a:r>
            <a:endParaRPr lang="en-GB" altLang="en-US" sz="14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2780" name="Rectangle 32"/>
          <p:cNvSpPr>
            <a:spLocks noChangeArrowheads="1"/>
          </p:cNvSpPr>
          <p:nvPr/>
        </p:nvSpPr>
        <p:spPr bwMode="auto">
          <a:xfrm>
            <a:off x="1447800" y="76200"/>
            <a:ext cx="5829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400" b="1" dirty="0" smtClean="0">
                <a:solidFill>
                  <a:srgbClr val="0000FF"/>
                </a:solidFill>
                <a:latin typeface="Trebuchet MS" pitchFamily="34" charset="0"/>
              </a:rPr>
              <a:t>Outflow </a:t>
            </a:r>
            <a:r>
              <a:rPr lang="en-US" altLang="en-US" sz="2400" b="1" dirty="0" smtClean="0">
                <a:solidFill>
                  <a:srgbClr val="0000FF"/>
                </a:solidFill>
                <a:latin typeface="Trebuchet MS" pitchFamily="34" charset="0"/>
              </a:rPr>
              <a:t>A</a:t>
            </a:r>
            <a:r>
              <a:rPr lang="en-US" altLang="en-US" sz="2400" b="1" dirty="0" smtClean="0">
                <a:solidFill>
                  <a:srgbClr val="0000FF"/>
                </a:solidFill>
                <a:latin typeface="Trebuchet MS" pitchFamily="34" charset="0"/>
              </a:rPr>
              <a:t>ction</a:t>
            </a:r>
            <a:r>
              <a:rPr lang="en-US" altLang="en-US" sz="2400" b="1" dirty="0" smtClean="0">
                <a:solidFill>
                  <a:srgbClr val="0000FF"/>
                </a:solidFill>
                <a:latin typeface="Trebuchet MS" pitchFamily="34" charset="0"/>
              </a:rPr>
              <a:t>: </a:t>
            </a:r>
            <a:r>
              <a:rPr lang="en-US" altLang="en-US" sz="2400" b="1" dirty="0">
                <a:solidFill>
                  <a:srgbClr val="0000FF"/>
                </a:solidFill>
                <a:latin typeface="Trebuchet MS" pitchFamily="34" charset="0"/>
              </a:rPr>
              <a:t>FORK BOLT K-2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76200"/>
            <a:ext cx="685800" cy="662421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4114800" y="3733800"/>
            <a:ext cx="990600" cy="609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16200000" flipV="1">
            <a:off x="4114800" y="4724400"/>
            <a:ext cx="1447800" cy="2286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3736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</TotalTime>
  <Words>990</Words>
  <Application>Microsoft Office PowerPoint</Application>
  <PresentationFormat>On-screen Show (4:3)</PresentationFormat>
  <Paragraphs>281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ACTION PLAN  FOR  QUALITY ISSUE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ldkulthe</dc:creator>
  <cp:lastModifiedBy>admin</cp:lastModifiedBy>
  <cp:revision>199</cp:revision>
  <dcterms:created xsi:type="dcterms:W3CDTF">2015-09-17T11:03:08Z</dcterms:created>
  <dcterms:modified xsi:type="dcterms:W3CDTF">2023-03-06T12:05:11Z</dcterms:modified>
</cp:coreProperties>
</file>