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894" r:id="rId2"/>
    <p:sldId id="1083" r:id="rId3"/>
    <p:sldId id="1084" r:id="rId4"/>
    <p:sldId id="1104" r:id="rId5"/>
    <p:sldId id="1100" r:id="rId6"/>
    <p:sldId id="1103" r:id="rId7"/>
    <p:sldId id="1105" r:id="rId8"/>
    <p:sldId id="1106" r:id="rId9"/>
    <p:sldId id="1107" r:id="rId10"/>
    <p:sldId id="1108" r:id="rId11"/>
    <p:sldId id="1098" r:id="rId12"/>
    <p:sldId id="1099" r:id="rId13"/>
    <p:sldId id="1092" r:id="rId14"/>
  </p:sldIdLst>
  <p:sldSz cx="9144000" cy="6858000" type="screen4x3"/>
  <p:notesSz cx="9869488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096593"/>
    <a:srgbClr val="1B5EF5"/>
    <a:srgbClr val="009900"/>
    <a:srgbClr val="FF66CC"/>
    <a:srgbClr val="000066"/>
    <a:srgbClr val="1BE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93211" autoAdjust="0"/>
  </p:normalViewPr>
  <p:slideViewPr>
    <p:cSldViewPr>
      <p:cViewPr varScale="1">
        <p:scale>
          <a:sx n="73" d="100"/>
          <a:sy n="73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t" anchorCtr="0" compatLnSpc="1">
            <a:prstTxWarp prst="textNoShape">
              <a:avLst/>
            </a:prstTxWarp>
          </a:bodyPr>
          <a:lstStyle>
            <a:lvl1pPr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64" y="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t" anchorCtr="0" compatLnSpc="1">
            <a:prstTxWarp prst="textNoShape">
              <a:avLst/>
            </a:prstTxWarp>
          </a:bodyPr>
          <a:lstStyle>
            <a:lvl1pPr algn="r"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953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b" anchorCtr="0" compatLnSpc="1">
            <a:prstTxWarp prst="textNoShape">
              <a:avLst/>
            </a:prstTxWarp>
          </a:bodyPr>
          <a:lstStyle>
            <a:lvl1pPr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64" y="639953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b" anchorCtr="0" compatLnSpc="1">
            <a:prstTxWarp prst="textNoShape">
              <a:avLst/>
            </a:prstTxWarp>
          </a:bodyPr>
          <a:lstStyle>
            <a:lvl1pPr algn="r"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205DB06-8297-420D-8CB0-C750668D67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3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t" anchorCtr="0" compatLnSpc="1">
            <a:prstTxWarp prst="textNoShape">
              <a:avLst/>
            </a:prstTxWarp>
          </a:bodyPr>
          <a:lstStyle>
            <a:lvl1pPr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9377" y="0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t" anchorCtr="0" compatLnSpc="1">
            <a:prstTxWarp prst="textNoShape">
              <a:avLst/>
            </a:prstTxWarp>
          </a:bodyPr>
          <a:lstStyle>
            <a:lvl1pPr algn="r"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8025" y="504825"/>
            <a:ext cx="3373438" cy="2528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282" y="3200558"/>
            <a:ext cx="7888925" cy="303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943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b" anchorCtr="0" compatLnSpc="1">
            <a:prstTxWarp prst="textNoShape">
              <a:avLst/>
            </a:prstTxWarp>
          </a:bodyPr>
          <a:lstStyle>
            <a:lvl1pPr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377" y="6397943"/>
            <a:ext cx="4278524" cy="33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1" tIns="46561" rIns="93121" bIns="46561" numCol="1" anchor="b" anchorCtr="0" compatLnSpc="1">
            <a:prstTxWarp prst="textNoShape">
              <a:avLst/>
            </a:prstTxWarp>
          </a:bodyPr>
          <a:lstStyle>
            <a:lvl1pPr algn="r" defTabSz="931304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69C3656-CEE1-4295-9EA9-5BD04B92D0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1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9613" y="504825"/>
            <a:ext cx="3370262" cy="2527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16F753-E58C-412A-A84A-F53F09E9AA91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729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12825"/>
            <a:ext cx="91440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1" descr="murugappa png final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228600"/>
            <a:ext cx="979488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7"/>
          <p:cNvGrpSpPr>
            <a:grpSpLocks/>
          </p:cNvGrpSpPr>
          <p:nvPr userDrawn="1"/>
        </p:nvGrpSpPr>
        <p:grpSpPr bwMode="auto">
          <a:xfrm>
            <a:off x="0" y="4343400"/>
            <a:ext cx="9144000" cy="1066800"/>
            <a:chOff x="1" y="0"/>
            <a:chExt cx="9143999" cy="1066801"/>
          </a:xfrm>
        </p:grpSpPr>
        <p:pic>
          <p:nvPicPr>
            <p:cNvPr id="5" name="Picture 2" descr="TII - Logo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" y="1"/>
              <a:ext cx="15071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TII - Logo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47800" y="0"/>
              <a:ext cx="76962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F0E62DE6-AB60-46C2-85EF-F7AFD8FBEE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04DDAEAB-97C5-43EB-AA04-DC50A5451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E20C9D0-70A3-492F-BD50-CA28C2682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4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61414D8-EB95-4348-B297-0532F8BD9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A34E560F-367F-4D0E-9FE1-7ACFAADB0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D41D630A-0FF6-4531-B8A0-2CF2027EC3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9D8D565-A598-4A3C-98B4-F373C50FC8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6AE9173F-07C5-42F7-8C7B-75D3FD970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FBEEDEED-82CD-47C1-A8FC-9AE2E41A0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5926066A-1A43-4092-83EE-314C1DD35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9349983-52BC-4A11-9153-E12D2FBD7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10"/>
          <p:cNvGrpSpPr>
            <a:grpSpLocks/>
          </p:cNvGrpSpPr>
          <p:nvPr userDrawn="1"/>
        </p:nvGrpSpPr>
        <p:grpSpPr bwMode="auto">
          <a:xfrm>
            <a:off x="0" y="0"/>
            <a:ext cx="9144000" cy="1066800"/>
            <a:chOff x="1" y="0"/>
            <a:chExt cx="9143999" cy="1066801"/>
          </a:xfrm>
        </p:grpSpPr>
        <p:pic>
          <p:nvPicPr>
            <p:cNvPr id="1033" name="Picture 2" descr="TII - 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" y="1"/>
              <a:ext cx="15071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 descr="TII - Logo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447800" y="0"/>
              <a:ext cx="76962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2" name="Picture 8" descr="murugappa png final.png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77200" y="228600"/>
            <a:ext cx="979488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55" r:id="rId1"/>
    <p:sldLayoutId id="2147486256" r:id="rId2"/>
    <p:sldLayoutId id="2147486257" r:id="rId3"/>
    <p:sldLayoutId id="2147486258" r:id="rId4"/>
    <p:sldLayoutId id="2147486259" r:id="rId5"/>
    <p:sldLayoutId id="2147486260" r:id="rId6"/>
    <p:sldLayoutId id="2147486261" r:id="rId7"/>
    <p:sldLayoutId id="2147486262" r:id="rId8"/>
    <p:sldLayoutId id="2147486263" r:id="rId9"/>
    <p:sldLayoutId id="2147486264" r:id="rId10"/>
    <p:sldLayoutId id="2147486265" r:id="rId11"/>
    <p:sldLayoutId id="2147486266" r:id="rId12"/>
    <p:sldLayoutId id="2147486267" r:id="rId13"/>
    <p:sldLayoutId id="2147486268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4535488"/>
            <a:ext cx="662940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TUBE PRODUCTS OF INDIA</a:t>
            </a:r>
          </a:p>
          <a:p>
            <a:pPr algn="ctr">
              <a:defRPr/>
            </a:pP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SHIRWAL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1800" y="6324600"/>
            <a:ext cx="1828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Feb- 2023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638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30x28-Saptagiri Engineering-Crack sample analysis.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Complaint 10/02/23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57590"/>
              </p:ext>
            </p:extLst>
          </p:nvPr>
        </p:nvGraphicFramePr>
        <p:xfrm>
          <a:off x="55563" y="944563"/>
          <a:ext cx="8860563" cy="57050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96545"/>
                <a:gridCol w="1078058"/>
                <a:gridCol w="2581898"/>
                <a:gridCol w="3812139"/>
                <a:gridCol w="1091923"/>
              </a:tblGrid>
              <a:tr h="414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#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itchFamily="34" charset="0"/>
                        </a:rPr>
                        <a:t>4M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itchFamily="34" charset="0"/>
                        </a:rPr>
                        <a:t>PROBABLE CAUSES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itchFamily="34" charset="0"/>
                        </a:rPr>
                        <a:t>FACTS VERIFICATION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Remark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43351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METHOD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Mill alignment not 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Mill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alignment checked during setting found in place.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Speed</a:t>
                      </a:r>
                      <a:r>
                        <a:rPr lang="en-US" sz="1200" baseline="0" dirty="0" smtClean="0">
                          <a:latin typeface="+mn-lt"/>
                        </a:rPr>
                        <a:t> and power as per specification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Speed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and power checked as per speck and found ok.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Slit edge  offset</a:t>
                      </a:r>
                      <a:r>
                        <a:rPr lang="en-US" sz="1200" b="0" baseline="0" dirty="0" smtClean="0">
                          <a:latin typeface="+mn-lt"/>
                        </a:rPr>
                        <a:t>  during end weld joining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Parallel Slit edges are verified by visually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Impeder Position not 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Fin cutting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bar length is standardized and it is OK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rowSpan="6"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MACHINE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Strip buckling due to speed mismatch in accumulator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Tube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mill accumulator potentiometer  found OK 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Bearing failure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No bearing failure found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5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Coolant contamination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Filter checked found OK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End weld strip off set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The operation of Strip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joining was carried out by hydraulic  system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Side pressure clamp got loose.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No strip shifting observed.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335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Jerk during  Rolling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Verified the Tube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mill report  no Mill jerk observed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10668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  <a:cs typeface="Arial" charset="0"/>
              </a:rPr>
              <a:t>Verification of Causes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 algn="r">
              <a:defRPr/>
            </a:pPr>
            <a:fld id="{D89FB9DF-992F-4486-AE78-5C1937DCB584}" type="slidenum">
              <a:rPr lang="en-US" sz="1100" smtClean="0"/>
              <a:pPr algn="r">
                <a:defRPr/>
              </a:pPr>
              <a:t>10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14224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-3175" y="228600"/>
            <a:ext cx="9147175" cy="6365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eaLnBrk="0" hangingPunct="0">
              <a:defRPr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(WHY-WHY ANALYSIS)</a:t>
            </a:r>
            <a:endParaRPr lang="en-US" altLang="ja-JP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86971"/>
              </p:ext>
            </p:extLst>
          </p:nvPr>
        </p:nvGraphicFramePr>
        <p:xfrm>
          <a:off x="76200" y="1447800"/>
          <a:ext cx="8915400" cy="1655680"/>
        </p:xfrm>
        <a:graphic>
          <a:graphicData uri="http://schemas.openxmlformats.org/drawingml/2006/table">
            <a:tbl>
              <a:tblPr/>
              <a:tblGrid>
                <a:gridCol w="1447800"/>
                <a:gridCol w="1295400"/>
                <a:gridCol w="1905000"/>
                <a:gridCol w="1905000"/>
                <a:gridCol w="2362200"/>
              </a:tblGrid>
              <a:tr h="41576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 – 1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WHY- 2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 -3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WHY-4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Why-5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39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Weld Crack.</a:t>
                      </a:r>
                      <a:endParaRPr lang="en-IN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Weak</a:t>
                      </a:r>
                      <a:r>
                        <a:rPr lang="en-IN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weld bond</a:t>
                      </a:r>
                      <a:endParaRPr lang="en-IN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Improper squeezing during welding at localized area due to Fin cutting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disturbance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 Cutting head top roll momentary blockage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 Cutting head top roll mounting pin worn out and damage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DC56E31D-1375-47A1-8169-92D10B290600}" type="slidenum">
              <a:rPr lang="en-US" sz="1400" smtClean="0">
                <a:latin typeface="+mn-lt"/>
              </a:rPr>
              <a:pPr algn="r">
                <a:defRPr/>
              </a:pPr>
              <a:t>11</a:t>
            </a:fld>
            <a:endParaRPr lang="en-US" sz="1400" dirty="0">
              <a:latin typeface="+mn-lt"/>
            </a:endParaRPr>
          </a:p>
        </p:txBody>
      </p:sp>
      <p:sp>
        <p:nvSpPr>
          <p:cNvPr id="24600" name="TextBox 6"/>
          <p:cNvSpPr txBox="1">
            <a:spLocks noChangeArrowheads="1"/>
          </p:cNvSpPr>
          <p:nvPr/>
        </p:nvSpPr>
        <p:spPr bwMode="auto">
          <a:xfrm>
            <a:off x="0" y="1006475"/>
            <a:ext cx="69357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b="1">
                <a:solidFill>
                  <a:srgbClr val="0000FF"/>
                </a:solidFill>
                <a:latin typeface="Times New Roman" pitchFamily="18" charset="0"/>
                <a:ea typeface="HGP創英角ｺﾞｼｯｸUB"/>
                <a:cs typeface="Times New Roman" pitchFamily="18" charset="0"/>
              </a:rPr>
              <a:t>●</a:t>
            </a:r>
            <a:r>
              <a:rPr lang="en-US" altLang="ja-JP" b="1" dirty="0">
                <a:solidFill>
                  <a:srgbClr val="0000FF"/>
                </a:solidFill>
                <a:latin typeface="Times New Roman" pitchFamily="18" charset="0"/>
                <a:ea typeface="HGP創英角ｺﾞｼｯｸUB"/>
                <a:cs typeface="Times New Roman" pitchFamily="18" charset="0"/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  <a:latin typeface="Times New Roman" pitchFamily="18" charset="0"/>
                <a:ea typeface="HGP創英角ｺﾞｼｯｸUB"/>
                <a:cs typeface="Times New Roman" pitchFamily="18" charset="0"/>
              </a:rPr>
              <a:t>Root cause establishment </a:t>
            </a:r>
            <a:r>
              <a:rPr lang="en-US" altLang="ja-JP" b="1" dirty="0" smtClean="0">
                <a:latin typeface="Times New Roman" pitchFamily="18" charset="0"/>
                <a:ea typeface="HGP創英角ｺﾞｼｯｸUB"/>
                <a:cs typeface="Times New Roman" pitchFamily="18" charset="0"/>
              </a:rPr>
              <a:t>(Why-Why Analysis) - Occurrence</a:t>
            </a:r>
            <a:endParaRPr lang="en-US" b="1" dirty="0">
              <a:latin typeface="Times New Roman" pitchFamily="18" charset="0"/>
              <a:ea typeface="HGP創英角ｺﾞｼｯｸUB"/>
              <a:cs typeface="Times New Roman" pitchFamily="18" charset="0"/>
            </a:endParaRPr>
          </a:p>
        </p:txBody>
      </p:sp>
      <p:sp>
        <p:nvSpPr>
          <p:cNvPr id="24601" name="TextBox 7"/>
          <p:cNvSpPr txBox="1">
            <a:spLocks noChangeArrowheads="1"/>
          </p:cNvSpPr>
          <p:nvPr/>
        </p:nvSpPr>
        <p:spPr bwMode="auto">
          <a:xfrm>
            <a:off x="76200" y="3597275"/>
            <a:ext cx="69357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b="1">
                <a:solidFill>
                  <a:srgbClr val="0000FF"/>
                </a:solidFill>
                <a:latin typeface="Arial" pitchFamily="34" charset="0"/>
                <a:ea typeface="HGP創英角ｺﾞｼｯｸUB"/>
                <a:cs typeface="HGP創英角ｺﾞｼｯｸUB"/>
              </a:rPr>
              <a:t>●</a:t>
            </a:r>
            <a:r>
              <a:rPr lang="en-US" altLang="ja-JP" b="1" dirty="0">
                <a:solidFill>
                  <a:srgbClr val="0000FF"/>
                </a:solidFill>
                <a:latin typeface="Arial" pitchFamily="34" charset="0"/>
                <a:ea typeface="HGP創英角ｺﾞｼｯｸUB"/>
                <a:cs typeface="HGP創英角ｺﾞｼｯｸUB"/>
              </a:rPr>
              <a:t> </a:t>
            </a:r>
            <a:r>
              <a:rPr lang="en-US" altLang="ja-JP" b="1" dirty="0">
                <a:solidFill>
                  <a:srgbClr val="0000FF"/>
                </a:solidFill>
                <a:latin typeface="Times New Roman" pitchFamily="18" charset="0"/>
                <a:ea typeface="HGP創英角ｺﾞｼｯｸUB"/>
                <a:cs typeface="Times New Roman" pitchFamily="18" charset="0"/>
              </a:rPr>
              <a:t>Root cause establishment </a:t>
            </a:r>
            <a:r>
              <a:rPr lang="en-US" altLang="ja-JP" b="1" dirty="0">
                <a:latin typeface="Times New Roman" pitchFamily="18" charset="0"/>
                <a:ea typeface="HGP創英角ｺﾞｼｯｸUB"/>
                <a:cs typeface="Times New Roman" pitchFamily="18" charset="0"/>
              </a:rPr>
              <a:t>(Why-Why Analysis) - Detection</a:t>
            </a:r>
            <a:endParaRPr lang="en-US" b="1" dirty="0">
              <a:latin typeface="Times New Roman" pitchFamily="18" charset="0"/>
              <a:ea typeface="HGP創英角ｺﾞｼｯｸUB"/>
              <a:cs typeface="Times New Roman" pitchFamily="18" charset="0"/>
            </a:endParaRPr>
          </a:p>
        </p:txBody>
      </p:sp>
      <p:graphicFrame>
        <p:nvGraphicFramePr>
          <p:cNvPr id="8" name="Group 112"/>
          <p:cNvGraphicFramePr>
            <a:graphicFrameLocks noGrp="1"/>
          </p:cNvGraphicFramePr>
          <p:nvPr/>
        </p:nvGraphicFramePr>
        <p:xfrm>
          <a:off x="160338" y="4211638"/>
          <a:ext cx="8678894" cy="1251744"/>
        </p:xfrm>
        <a:graphic>
          <a:graphicData uri="http://schemas.openxmlformats.org/drawingml/2006/table">
            <a:tbl>
              <a:tblPr/>
              <a:tblGrid>
                <a:gridCol w="1565419"/>
                <a:gridCol w="1906138"/>
                <a:gridCol w="1735779"/>
                <a:gridCol w="1735779"/>
                <a:gridCol w="1735779"/>
              </a:tblGrid>
              <a:tr h="31432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 – 1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WHY- 2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 -3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WHY-4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Why-5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7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Weld</a:t>
                      </a:r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crack</a:t>
                      </a:r>
                      <a:endParaRPr lang="en-IN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Tube got opened in sub sequent operation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Less bonding strength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detected in ECT </a:t>
                      </a: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Weld 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intact.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838200" y="533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Plan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08455"/>
              </p:ext>
            </p:extLst>
          </p:nvPr>
        </p:nvGraphicFramePr>
        <p:xfrm>
          <a:off x="98037" y="990600"/>
          <a:ext cx="8601826" cy="5178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1447800"/>
                <a:gridCol w="3848015"/>
                <a:gridCol w="1272674"/>
                <a:gridCol w="1347537"/>
              </a:tblGrid>
              <a:tr h="34250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Occurrence Side Action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0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Sr. No</a:t>
                      </a:r>
                      <a:endParaRPr kumimoji="0" lang="en-US" altLang="ja-JP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HGP創英角ｺﾞｼｯｸUB" panose="020B0900000000000000" pitchFamily="50" charset="-128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Cause </a:t>
                      </a:r>
                      <a:endParaRPr kumimoji="0" lang="en-US" altLang="ja-JP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HGP創英角ｺﾞｼｯｸUB" panose="020B0900000000000000" pitchFamily="50" charset="-128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Countermeasure</a:t>
                      </a:r>
                    </a:p>
                  </a:txBody>
                  <a:tcPr marL="36000" marR="36000" marT="36000" marB="36000"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ja-JP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Target. Date</a:t>
                      </a:r>
                      <a:endParaRPr kumimoji="0" lang="en-US" altLang="ja-JP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HGP創英角ｺﾞｼｯｸUB" panose="020B0900000000000000" pitchFamily="50" charset="-128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ja-JP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Status</a:t>
                      </a:r>
                      <a:endParaRPr kumimoji="0" lang="en-US" altLang="ja-JP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HGP創英角ｺﾞｼｯｸUB" panose="020B0900000000000000" pitchFamily="50" charset="-128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787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Improper squeezing during welding at localized area due to Fin cutting disturbance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1.In every rolling of final30x28 size Fin cutting head top roll pin will</a:t>
                      </a:r>
                      <a:r>
                        <a:rPr lang="en-US" baseline="0" dirty="0" smtClean="0"/>
                        <a:t> be</a:t>
                      </a:r>
                      <a:r>
                        <a:rPr lang="en-US" dirty="0" smtClean="0"/>
                        <a:t> replaced with new pin.</a:t>
                      </a:r>
                    </a:p>
                    <a:p>
                      <a:r>
                        <a:rPr lang="en-US" dirty="0" smtClean="0"/>
                        <a:t>2) Pin change point added in Fin cutting tool issue check sheet.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1) 05/03/23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2) Added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 22/02/23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2) Completed</a:t>
                      </a:r>
                    </a:p>
                  </a:txBody>
                  <a:tcPr anchor="ctr"/>
                </a:tc>
              </a:tr>
              <a:tr h="32880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HGP創英角ｺﾞｼｯｸUB" panose="020B0900000000000000" pitchFamily="50" charset="-128"/>
                          <a:cs typeface="Times New Roman" pitchFamily="18" charset="0"/>
                        </a:rPr>
                        <a:t>Detection side Action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88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Detection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As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per Stoppage Matrix one extra tube will be removed.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Implemented by Jan-23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Started.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188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 line ECT at TM 2 Planned.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May-2023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8B9C7C8C-1948-4918-9AD7-A52AF6477331}" type="slidenum">
              <a:rPr lang="en-US" sz="1400" smtClean="0">
                <a:latin typeface="+mn-lt"/>
              </a:rPr>
              <a:pPr algn="r">
                <a:defRPr/>
              </a:pPr>
              <a:t>12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229600" cy="1143000"/>
          </a:xfrm>
        </p:spPr>
        <p:txBody>
          <a:bodyPr/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001000" cy="2286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Customer :- Saptagiri Engineering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it-I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Complaint :- Weld Crack.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Size :- 30x28.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90600" y="990600"/>
            <a:ext cx="723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spcBef>
                <a:spcPts val="2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1" dirty="0">
              <a:solidFill>
                <a:srgbClr val="7030A0"/>
              </a:solidFill>
              <a:latin typeface="Calibri" pitchFamily="34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1219200" y="381000"/>
            <a:ext cx="662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     Suspected lot details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9906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Dispatches from Shirwal to PWH &amp; from PWH to Saptagiri Engineering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1828800"/>
          <a:ext cx="8991600" cy="2286001"/>
        </p:xfrm>
        <a:graphic>
          <a:graphicData uri="http://schemas.openxmlformats.org/drawingml/2006/table">
            <a:tbl>
              <a:tblPr/>
              <a:tblGrid>
                <a:gridCol w="762000"/>
                <a:gridCol w="1143000"/>
                <a:gridCol w="762000"/>
                <a:gridCol w="457200"/>
                <a:gridCol w="457200"/>
                <a:gridCol w="533400"/>
                <a:gridCol w="457200"/>
                <a:gridCol w="533400"/>
                <a:gridCol w="609600"/>
                <a:gridCol w="1066800"/>
                <a:gridCol w="990600"/>
                <a:gridCol w="704592"/>
                <a:gridCol w="514608"/>
              </a:tblGrid>
              <a:tr h="621529"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Customer Name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PWH Invoice No.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PWH Invoice Date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OD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Length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Qty Nos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Qty Mtrs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Qty Tons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Plant Invoice No.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Vehicle No.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Plant Invoice Date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LotQty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416118"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SAPTAGIRI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3015010053327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27-Jan-23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4650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2540.4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1.78336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PSH-LST-16302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MH12MV1629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22-Dec-22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2651.8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118"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SAPTAGIRI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3015010053327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27-Jan-23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4650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111.4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0.0782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PSH-LST-16302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MH12MV1629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22-Dec-22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2651.8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118"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SAPTAGIRI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3015010053189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22-Jan-23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4650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1716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1.20463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PSH-LST-16294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MH12HD6776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20-Dec-22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8457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118"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SAPTAGIRI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3015010053189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22-Jan-23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4650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6741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4.73218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PSH-LST-16294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MH12HD6776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20-Dec-22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8457 </a:t>
                      </a:r>
                    </a:p>
                  </a:txBody>
                  <a:tcPr marL="4713" marR="4713" marT="4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709850"/>
            <a:ext cx="2166869" cy="17859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42920" t="10905"/>
          <a:stretch>
            <a:fillRect/>
          </a:stretch>
        </p:blipFill>
        <p:spPr bwMode="auto">
          <a:xfrm>
            <a:off x="958863" y="2714620"/>
            <a:ext cx="2470137" cy="175101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2337" y="1071546"/>
            <a:ext cx="7231063" cy="1508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31283"/>
              </p:ext>
            </p:extLst>
          </p:nvPr>
        </p:nvGraphicFramePr>
        <p:xfrm>
          <a:off x="5867400" y="2743200"/>
          <a:ext cx="3143240" cy="2486040"/>
        </p:xfrm>
        <a:graphic>
          <a:graphicData uri="http://schemas.openxmlformats.org/drawingml/2006/table">
            <a:tbl>
              <a:tblPr/>
              <a:tblGrid>
                <a:gridCol w="455843"/>
                <a:gridCol w="830041"/>
                <a:gridCol w="937383"/>
                <a:gridCol w="919973"/>
              </a:tblGrid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Sr. </a:t>
                      </a:r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Parameter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Specification (mm)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Actual (mm)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30± 0.10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30.00/30.02</a:t>
                      </a:r>
                      <a:endParaRPr lang="en-IN" sz="11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ID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28.0+0.075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28.04/28.08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Crack length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26.20</a:t>
                      </a:r>
                      <a:endParaRPr lang="en-IN" sz="11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  length 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Batch code 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02.02.23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36981" y="2143116"/>
            <a:ext cx="1692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Total Length-195 mm </a:t>
            </a:r>
            <a:endParaRPr lang="en-IN" sz="1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8221" y="2327526"/>
            <a:ext cx="5857916" cy="101342"/>
          </a:xfrm>
          <a:prstGeom prst="straightConnector1">
            <a:avLst/>
          </a:prstGeom>
          <a:ln w="12700">
            <a:solidFill>
              <a:srgbClr val="FF33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65345" y="1643050"/>
            <a:ext cx="928694" cy="35719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10" name="Cloud Callout 9"/>
          <p:cNvSpPr/>
          <p:nvPr/>
        </p:nvSpPr>
        <p:spPr>
          <a:xfrm>
            <a:off x="685800" y="4572000"/>
            <a:ext cx="1125557" cy="566750"/>
          </a:xfrm>
          <a:prstGeom prst="cloudCallout">
            <a:avLst>
              <a:gd name="adj1" fmla="val 43877"/>
              <a:gd name="adj2" fmla="val -1837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Crack Area 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4615" y="3214686"/>
            <a:ext cx="1500198" cy="500066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558931" y="2330455"/>
            <a:ext cx="1457323" cy="454016"/>
          </a:xfrm>
          <a:prstGeom prst="straightConnector1">
            <a:avLst/>
          </a:prstGeom>
          <a:ln w="19050"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58929" y="4000504"/>
            <a:ext cx="1785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Crack length- 26.20 mm</a:t>
            </a:r>
            <a:endParaRPr lang="en-IN" sz="11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95380" y="3857628"/>
            <a:ext cx="1500198" cy="1588"/>
          </a:xfrm>
          <a:prstGeom prst="straightConnector1">
            <a:avLst/>
          </a:prstGeom>
          <a:ln w="19050">
            <a:solidFill>
              <a:srgbClr val="FF33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 bwMode="auto">
          <a:xfrm>
            <a:off x="1219200" y="381000"/>
            <a:ext cx="662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Sample photos &amp; dimensions</a:t>
            </a:r>
            <a:endParaRPr lang="en-IN" sz="2400" b="1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1143000" y="381000"/>
            <a:ext cx="662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Failed Sample Analysis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" y="8686800"/>
            <a:ext cx="5856160" cy="320357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52400" y="5486400"/>
            <a:ext cx="6324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Observation:-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Crack observed on the weld line.</a:t>
            </a:r>
          </a:p>
          <a:p>
            <a:pPr marL="342900" indent="-342900">
              <a:buFontTx/>
              <a:buAutoNum type="arabi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Weak weld bond at defective area.</a:t>
            </a:r>
            <a:endParaRPr lang="en-IN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3793" y="3071810"/>
            <a:ext cx="2700782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5302" y="3071810"/>
            <a:ext cx="2693898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29" y="3071811"/>
            <a:ext cx="2699523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019" y="1142984"/>
            <a:ext cx="7500990" cy="156442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26" name="Rectangle 25"/>
          <p:cNvSpPr/>
          <p:nvPr/>
        </p:nvSpPr>
        <p:spPr>
          <a:xfrm>
            <a:off x="3090911" y="1785926"/>
            <a:ext cx="214314" cy="276987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7" name="Rectangle 26"/>
          <p:cNvSpPr/>
          <p:nvPr/>
        </p:nvSpPr>
        <p:spPr>
          <a:xfrm>
            <a:off x="2305093" y="1785926"/>
            <a:ext cx="428628" cy="276987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8" name="Rectangle 27"/>
          <p:cNvSpPr/>
          <p:nvPr/>
        </p:nvSpPr>
        <p:spPr>
          <a:xfrm>
            <a:off x="6948563" y="1714488"/>
            <a:ext cx="210658" cy="276987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29" name="Rectangle 28"/>
          <p:cNvSpPr/>
          <p:nvPr/>
        </p:nvSpPr>
        <p:spPr>
          <a:xfrm>
            <a:off x="2376531" y="1428736"/>
            <a:ext cx="36004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IN" sz="1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162349" y="1428736"/>
            <a:ext cx="36004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IN" sz="1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020000" y="1437501"/>
            <a:ext cx="36004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IN" sz="1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6696175" y="2295425"/>
            <a:ext cx="1152533" cy="371682"/>
          </a:xfrm>
          <a:prstGeom prst="straightConnector1">
            <a:avLst/>
          </a:prstGeom>
          <a:ln w="6350"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3" idx="0"/>
          </p:cNvCxnSpPr>
          <p:nvPr/>
        </p:nvCxnSpPr>
        <p:spPr>
          <a:xfrm rot="5400000">
            <a:off x="1479776" y="2103617"/>
            <a:ext cx="1143009" cy="793378"/>
          </a:xfrm>
          <a:prstGeom prst="straightConnector1">
            <a:avLst/>
          </a:prstGeom>
          <a:ln w="19050"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3162349" y="2000240"/>
            <a:ext cx="1143008" cy="1000132"/>
          </a:xfrm>
          <a:prstGeom prst="straightConnector1">
            <a:avLst/>
          </a:prstGeom>
          <a:ln w="19050"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1066800" y="533400"/>
            <a:ext cx="662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Chemical  Analysis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" y="8686800"/>
            <a:ext cx="5856160" cy="3203575"/>
          </a:xfrm>
          <a:prstGeom prst="rect">
            <a:avLst/>
          </a:prstGeom>
        </p:spPr>
      </p:pic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381000" y="1219200"/>
          <a:ext cx="8305800" cy="1676400"/>
        </p:xfrm>
        <a:graphic>
          <a:graphicData uri="http://schemas.openxmlformats.org/drawingml/2006/table">
            <a:tbl>
              <a:tblPr/>
              <a:tblGrid>
                <a:gridCol w="931054"/>
                <a:gridCol w="931054"/>
                <a:gridCol w="1145396"/>
                <a:gridCol w="1145396"/>
                <a:gridCol w="1145396"/>
                <a:gridCol w="1145396"/>
                <a:gridCol w="931054"/>
                <a:gridCol w="931054"/>
              </a:tblGrid>
              <a:tr h="419100">
                <a:tc gridSpan="8">
                  <a:txBody>
                    <a:bodyPr/>
                    <a:lstStyle/>
                    <a:p>
                      <a:pPr marL="36000" algn="ctr" fontAlgn="ctr"/>
                      <a:r>
                        <a:rPr lang="en-IN" sz="1400" b="1" i="1" u="sng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Chemical Composition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%Element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0.12 Max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0.60  Max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0.04Max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0.04Max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0.0975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0.3613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0.0059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0.0135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0.0175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0.0563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3332202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Remark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:- Chemical Analysis by spectro Method does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Confirms 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3074/2005 CEW 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066800" y="381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spcBef>
                <a:spcPts val="2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ea typeface="Arial Unicode MS" pitchFamily="34" charset="-128"/>
                <a:cs typeface="Times New Roman" pitchFamily="18" charset="0"/>
              </a:rPr>
              <a:t> Process Flow</a:t>
            </a:r>
            <a:endParaRPr lang="en-US" sz="2000" b="1" dirty="0">
              <a:solidFill>
                <a:srgbClr val="7030A0"/>
              </a:solidFill>
              <a:latin typeface="+mn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 bwMode="auto">
          <a:xfrm>
            <a:off x="1066800" y="762000"/>
            <a:ext cx="781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IN" sz="2400" b="1" u="sng" dirty="0">
                <a:solidFill>
                  <a:srgbClr val="1F497D"/>
                </a:solidFill>
                <a:latin typeface="+mn-lt"/>
                <a:cs typeface="Arial" charset="0"/>
              </a:rPr>
              <a:t>CDW Tube Process Flow</a:t>
            </a:r>
          </a:p>
        </p:txBody>
      </p:sp>
      <p:sp>
        <p:nvSpPr>
          <p:cNvPr id="44" name="Right Arrow 43"/>
          <p:cNvSpPr/>
          <p:nvPr/>
        </p:nvSpPr>
        <p:spPr>
          <a:xfrm flipH="1">
            <a:off x="4797425" y="2884488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45" name="Right Arrow 44"/>
          <p:cNvSpPr/>
          <p:nvPr/>
        </p:nvSpPr>
        <p:spPr>
          <a:xfrm flipH="1">
            <a:off x="6718300" y="5272088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grpSp>
        <p:nvGrpSpPr>
          <p:cNvPr id="20486" name="Group 37"/>
          <p:cNvGrpSpPr>
            <a:grpSpLocks/>
          </p:cNvGrpSpPr>
          <p:nvPr/>
        </p:nvGrpSpPr>
        <p:grpSpPr bwMode="auto">
          <a:xfrm>
            <a:off x="5878513" y="5194300"/>
            <a:ext cx="827087" cy="496888"/>
            <a:chOff x="1727684" y="3068960"/>
            <a:chExt cx="828092" cy="310828"/>
          </a:xfrm>
        </p:grpSpPr>
        <p:sp>
          <p:nvSpPr>
            <p:cNvPr id="47" name="Oval 46"/>
            <p:cNvSpPr/>
            <p:nvPr/>
          </p:nvSpPr>
          <p:spPr>
            <a:xfrm>
              <a:off x="2194976" y="3068960"/>
              <a:ext cx="360800" cy="31082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07289" y="3068960"/>
              <a:ext cx="503849" cy="3108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49" name="Oval 48"/>
            <p:cNvSpPr/>
            <p:nvPr/>
          </p:nvSpPr>
          <p:spPr>
            <a:xfrm>
              <a:off x="1727684" y="3068960"/>
              <a:ext cx="360800" cy="31082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</p:grp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6005513" y="5273675"/>
            <a:ext cx="571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IN" b="1"/>
              <a:t>End</a:t>
            </a:r>
          </a:p>
        </p:txBody>
      </p:sp>
      <p:sp>
        <p:nvSpPr>
          <p:cNvPr id="51" name="Right Arrow 50"/>
          <p:cNvSpPr/>
          <p:nvPr/>
        </p:nvSpPr>
        <p:spPr>
          <a:xfrm rot="5400000">
            <a:off x="7620794" y="4671219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2" name="Right Arrow 51"/>
          <p:cNvSpPr/>
          <p:nvPr/>
        </p:nvSpPr>
        <p:spPr>
          <a:xfrm>
            <a:off x="4757738" y="4043363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3" name="Right Arrow 52"/>
          <p:cNvSpPr/>
          <p:nvPr/>
        </p:nvSpPr>
        <p:spPr>
          <a:xfrm>
            <a:off x="6659563" y="4054475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4" name="Right Arrow 53"/>
          <p:cNvSpPr/>
          <p:nvPr/>
        </p:nvSpPr>
        <p:spPr>
          <a:xfrm>
            <a:off x="2843213" y="4043363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5" name="Right Arrow 54"/>
          <p:cNvSpPr/>
          <p:nvPr/>
        </p:nvSpPr>
        <p:spPr>
          <a:xfrm rot="5400000">
            <a:off x="7620794" y="2277269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7" name="Right Arrow 56"/>
          <p:cNvSpPr/>
          <p:nvPr/>
        </p:nvSpPr>
        <p:spPr>
          <a:xfrm flipH="1">
            <a:off x="6686550" y="2897188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9" name="Right Arrow 58"/>
          <p:cNvSpPr/>
          <p:nvPr/>
        </p:nvSpPr>
        <p:spPr>
          <a:xfrm>
            <a:off x="2862263" y="1684338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0" name="Rectangle 59"/>
          <p:cNvSpPr/>
          <p:nvPr/>
        </p:nvSpPr>
        <p:spPr>
          <a:xfrm>
            <a:off x="1349375" y="1577975"/>
            <a:ext cx="1512888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Slitting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ight Arrow 60"/>
          <p:cNvSpPr/>
          <p:nvPr/>
        </p:nvSpPr>
        <p:spPr>
          <a:xfrm>
            <a:off x="4757738" y="1673225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2" name="Rectangle 61"/>
          <p:cNvSpPr/>
          <p:nvPr/>
        </p:nvSpPr>
        <p:spPr>
          <a:xfrm>
            <a:off x="3246438" y="1566863"/>
            <a:ext cx="1511300" cy="50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Tube Rolling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659563" y="1684338"/>
            <a:ext cx="357187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4" name="Rectangle 63"/>
          <p:cNvSpPr/>
          <p:nvPr/>
        </p:nvSpPr>
        <p:spPr>
          <a:xfrm>
            <a:off x="5146675" y="1577975"/>
            <a:ext cx="1512888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Annealing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043738" y="1447800"/>
            <a:ext cx="1871662" cy="630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Push Pointing/Swaging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043738" y="2794000"/>
            <a:ext cx="1512887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Wet Process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6675" y="2789238"/>
            <a:ext cx="1512888" cy="50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Drawing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200400" y="2819400"/>
            <a:ext cx="1511300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Straightening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331913" y="3933825"/>
            <a:ext cx="1511300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ECT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043738" y="3951288"/>
            <a:ext cx="1512887" cy="50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Packing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46675" y="3948113"/>
            <a:ext cx="1512888" cy="50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Inspection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246438" y="3948113"/>
            <a:ext cx="1511300" cy="50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Cutting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43738" y="5181600"/>
            <a:ext cx="1512887" cy="500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b="1" dirty="0">
                <a:solidFill>
                  <a:schemeClr val="tx1"/>
                </a:solidFill>
              </a:rPr>
              <a:t>Dispatch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6" name="Right Arrow 75"/>
          <p:cNvSpPr/>
          <p:nvPr/>
        </p:nvSpPr>
        <p:spPr>
          <a:xfrm>
            <a:off x="952500" y="1658938"/>
            <a:ext cx="357188" cy="28575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grpSp>
        <p:nvGrpSpPr>
          <p:cNvPr id="20510" name="Group 31"/>
          <p:cNvGrpSpPr>
            <a:grpSpLocks/>
          </p:cNvGrpSpPr>
          <p:nvPr/>
        </p:nvGrpSpPr>
        <p:grpSpPr bwMode="auto">
          <a:xfrm>
            <a:off x="139700" y="1552575"/>
            <a:ext cx="827088" cy="496888"/>
            <a:chOff x="1727684" y="3068960"/>
            <a:chExt cx="828092" cy="310828"/>
          </a:xfrm>
        </p:grpSpPr>
        <p:sp>
          <p:nvSpPr>
            <p:cNvPr id="78" name="Oval 77"/>
            <p:cNvSpPr/>
            <p:nvPr/>
          </p:nvSpPr>
          <p:spPr>
            <a:xfrm>
              <a:off x="2194976" y="3068960"/>
              <a:ext cx="360800" cy="31082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07290" y="3068960"/>
              <a:ext cx="503848" cy="3108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80" name="Oval 79"/>
            <p:cNvSpPr/>
            <p:nvPr/>
          </p:nvSpPr>
          <p:spPr>
            <a:xfrm>
              <a:off x="1727684" y="3068960"/>
              <a:ext cx="360800" cy="310828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</p:grpSp>
      <p:sp>
        <p:nvSpPr>
          <p:cNvPr id="20511" name="TextBox 1"/>
          <p:cNvSpPr txBox="1">
            <a:spLocks noChangeArrowheads="1"/>
          </p:cNvSpPr>
          <p:nvPr/>
        </p:nvSpPr>
        <p:spPr bwMode="auto">
          <a:xfrm>
            <a:off x="212725" y="1631950"/>
            <a:ext cx="652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N" b="1"/>
              <a:t>Start</a:t>
            </a:r>
          </a:p>
        </p:txBody>
      </p:sp>
      <p:sp>
        <p:nvSpPr>
          <p:cNvPr id="82" name="Bent-Up Arrow 81"/>
          <p:cNvSpPr/>
          <p:nvPr/>
        </p:nvSpPr>
        <p:spPr>
          <a:xfrm flipH="1" flipV="1">
            <a:off x="1828800" y="2971800"/>
            <a:ext cx="1219200" cy="838200"/>
          </a:xfrm>
          <a:prstGeom prst="bentUp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83" name="Oval 82"/>
          <p:cNvSpPr/>
          <p:nvPr/>
        </p:nvSpPr>
        <p:spPr>
          <a:xfrm>
            <a:off x="3124200" y="1295400"/>
            <a:ext cx="1828800" cy="1066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4" name="Rounded Rectangular Callout 83"/>
          <p:cNvSpPr/>
          <p:nvPr/>
        </p:nvSpPr>
        <p:spPr>
          <a:xfrm>
            <a:off x="304800" y="2590800"/>
            <a:ext cx="1371600" cy="914400"/>
          </a:xfrm>
          <a:prstGeom prst="wedgeRoundRectCallout">
            <a:avLst>
              <a:gd name="adj1" fmla="val 187167"/>
              <a:gd name="adj2" fmla="val -78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Weld Crack defect occurs in this area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CAE6488-3C83-439C-895F-44067A2BF6C4}" type="slidenum">
              <a:rPr lang="en-US" sz="1100" smtClean="0"/>
              <a:pPr algn="r">
                <a:defRPr/>
              </a:pPr>
              <a:t>7</a:t>
            </a:fld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0668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0"/>
          <p:cNvGrpSpPr>
            <a:grpSpLocks/>
          </p:cNvGrpSpPr>
          <p:nvPr/>
        </p:nvGrpSpPr>
        <p:grpSpPr bwMode="auto">
          <a:xfrm>
            <a:off x="76200" y="1593850"/>
            <a:ext cx="8610600" cy="4641850"/>
            <a:chOff x="76200" y="1594622"/>
            <a:chExt cx="8610600" cy="4641004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2014538" y="2423146"/>
              <a:ext cx="4079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724400" y="4419857"/>
              <a:ext cx="533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6434138" y="4659526"/>
              <a:ext cx="40957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438400" y="3211990"/>
              <a:ext cx="3238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257800" y="2667576"/>
              <a:ext cx="3492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09600" y="2286646"/>
              <a:ext cx="1230313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Wrong Tool used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73875" y="4496043"/>
              <a:ext cx="1274763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Slit edge damage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429000" y="2210460"/>
              <a:ext cx="1828800" cy="645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Strip buckling due to speed mismatch in accumulator</a:t>
              </a:r>
            </a:p>
          </p:txBody>
        </p:sp>
        <p:grpSp>
          <p:nvGrpSpPr>
            <p:cNvPr id="21528" name="Group 34"/>
            <p:cNvGrpSpPr>
              <a:grpSpLocks/>
            </p:cNvGrpSpPr>
            <p:nvPr/>
          </p:nvGrpSpPr>
          <p:grpSpPr bwMode="auto">
            <a:xfrm>
              <a:off x="381000" y="1594622"/>
              <a:ext cx="8305800" cy="4641004"/>
              <a:chOff x="381000" y="1594622"/>
              <a:chExt cx="8305800" cy="4641004"/>
            </a:xfrm>
          </p:grpSpPr>
          <p:grpSp>
            <p:nvGrpSpPr>
              <p:cNvPr id="21546" name="Group 28"/>
              <p:cNvGrpSpPr>
                <a:grpSpLocks/>
              </p:cNvGrpSpPr>
              <p:nvPr/>
            </p:nvGrpSpPr>
            <p:grpSpPr bwMode="auto">
              <a:xfrm>
                <a:off x="381000" y="1594622"/>
                <a:ext cx="8305800" cy="4641004"/>
                <a:chOff x="381000" y="1594622"/>
                <a:chExt cx="8305800" cy="4641004"/>
              </a:xfrm>
            </p:grpSpPr>
            <p:cxnSp>
              <p:nvCxnSpPr>
                <p:cNvPr id="4" name="Straight Connector 3"/>
                <p:cNvCxnSpPr/>
                <p:nvPr/>
              </p:nvCxnSpPr>
              <p:spPr>
                <a:xfrm flipH="1">
                  <a:off x="619125" y="3870682"/>
                  <a:ext cx="655955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Connector 4"/>
                <p:cNvCxnSpPr/>
                <p:nvPr/>
              </p:nvCxnSpPr>
              <p:spPr>
                <a:xfrm>
                  <a:off x="5299075" y="1953332"/>
                  <a:ext cx="822325" cy="19173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/>
                <p:nvPr/>
              </p:nvCxnSpPr>
              <p:spPr>
                <a:xfrm>
                  <a:off x="2236788" y="1948570"/>
                  <a:ext cx="822325" cy="19157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5795963" y="3870682"/>
                  <a:ext cx="923925" cy="203797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701675" y="3881793"/>
                  <a:ext cx="822325" cy="19157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1823697" y="1594622"/>
                  <a:ext cx="697421" cy="276999"/>
                </a:xfrm>
                <a:prstGeom prst="rect">
                  <a:avLst/>
                </a:prstGeom>
                <a:ln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>
                  <a:defPPr>
                    <a:defRPr lang="en-US"/>
                  </a:defPPr>
                  <a:lvl1pPr eaLnBrk="1" hangingPunct="1">
                    <a:defRPr sz="1400" b="1">
                      <a:solidFill>
                        <a:srgbClr val="9B2D2A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lvl1pPr>
                  <a:lvl2pPr>
                    <a:defRPr>
                      <a:solidFill>
                        <a:schemeClr val="dk1"/>
                      </a:solidFill>
                      <a:latin typeface="+mn-lt"/>
                    </a:defRPr>
                  </a:lvl2pPr>
                  <a:lvl3pPr>
                    <a:defRPr>
                      <a:solidFill>
                        <a:schemeClr val="dk1"/>
                      </a:solidFill>
                      <a:latin typeface="+mn-lt"/>
                    </a:defRPr>
                  </a:lvl3pPr>
                  <a:lvl4pPr>
                    <a:defRPr>
                      <a:solidFill>
                        <a:schemeClr val="dk1"/>
                      </a:solidFill>
                      <a:latin typeface="+mn-lt"/>
                    </a:defRPr>
                  </a:lvl4pPr>
                  <a:lvl5pPr>
                    <a:defRPr>
                      <a:solidFill>
                        <a:schemeClr val="dk1"/>
                      </a:solidFill>
                      <a:latin typeface="+mn-lt"/>
                    </a:defRPr>
                  </a:lvl5pPr>
                  <a:lvl6pPr>
                    <a:defRPr>
                      <a:solidFill>
                        <a:schemeClr val="dk1"/>
                      </a:solidFill>
                      <a:latin typeface="+mn-lt"/>
                    </a:defRPr>
                  </a:lvl6pPr>
                  <a:lvl7pPr>
                    <a:defRPr>
                      <a:solidFill>
                        <a:schemeClr val="dk1"/>
                      </a:solidFill>
                      <a:latin typeface="+mn-lt"/>
                    </a:defRPr>
                  </a:lvl7pPr>
                  <a:lvl8pPr>
                    <a:defRPr>
                      <a:solidFill>
                        <a:schemeClr val="dk1"/>
                      </a:solidFill>
                      <a:latin typeface="+mn-lt"/>
                    </a:defRPr>
                  </a:lvl8pPr>
                  <a:lvl9pPr>
                    <a:defRPr>
                      <a:solidFill>
                        <a:schemeClr val="dk1"/>
                      </a:solidFill>
                      <a:latin typeface="+mn-lt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1200" dirty="0"/>
                    <a:t>Man</a:t>
                  </a:r>
                  <a:endParaRPr lang="en-IN" altLang="en-US" sz="1200" dirty="0"/>
                </a:p>
              </p:txBody>
            </p:sp>
            <p:sp>
              <p:nvSpPr>
                <p:cNvPr id="10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381000" y="5867400"/>
                  <a:ext cx="931863" cy="276999"/>
                </a:xfrm>
                <a:prstGeom prst="rect">
                  <a:avLst/>
                </a:prstGeom>
                <a:ln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>
                  <a:defPPr>
                    <a:defRPr lang="en-US"/>
                  </a:defPPr>
                  <a:lvl1pPr eaLnBrk="1" hangingPunct="1">
                    <a:defRPr sz="1400" b="1">
                      <a:solidFill>
                        <a:srgbClr val="9B2D2A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lvl1pPr>
                  <a:lvl2pPr>
                    <a:defRPr>
                      <a:solidFill>
                        <a:schemeClr val="dk1"/>
                      </a:solidFill>
                      <a:latin typeface="+mn-lt"/>
                    </a:defRPr>
                  </a:lvl2pPr>
                  <a:lvl3pPr>
                    <a:defRPr>
                      <a:solidFill>
                        <a:schemeClr val="dk1"/>
                      </a:solidFill>
                      <a:latin typeface="+mn-lt"/>
                    </a:defRPr>
                  </a:lvl3pPr>
                  <a:lvl4pPr>
                    <a:defRPr>
                      <a:solidFill>
                        <a:schemeClr val="dk1"/>
                      </a:solidFill>
                      <a:latin typeface="+mn-lt"/>
                    </a:defRPr>
                  </a:lvl4pPr>
                  <a:lvl5pPr>
                    <a:defRPr>
                      <a:solidFill>
                        <a:schemeClr val="dk1"/>
                      </a:solidFill>
                      <a:latin typeface="+mn-lt"/>
                    </a:defRPr>
                  </a:lvl5pPr>
                  <a:lvl6pPr>
                    <a:defRPr>
                      <a:solidFill>
                        <a:schemeClr val="dk1"/>
                      </a:solidFill>
                      <a:latin typeface="+mn-lt"/>
                    </a:defRPr>
                  </a:lvl6pPr>
                  <a:lvl7pPr>
                    <a:defRPr>
                      <a:solidFill>
                        <a:schemeClr val="dk1"/>
                      </a:solidFill>
                      <a:latin typeface="+mn-lt"/>
                    </a:defRPr>
                  </a:lvl7pPr>
                  <a:lvl8pPr>
                    <a:defRPr>
                      <a:solidFill>
                        <a:schemeClr val="dk1"/>
                      </a:solidFill>
                      <a:latin typeface="+mn-lt"/>
                    </a:defRPr>
                  </a:lvl8pPr>
                  <a:lvl9pPr>
                    <a:defRPr>
                      <a:solidFill>
                        <a:schemeClr val="dk1"/>
                      </a:solidFill>
                      <a:latin typeface="+mn-lt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1200" dirty="0"/>
                    <a:t>Method</a:t>
                  </a:r>
                  <a:endParaRPr lang="en-IN" altLang="en-US" sz="1200" dirty="0"/>
                </a:p>
              </p:txBody>
            </p:sp>
            <p:sp>
              <p:nvSpPr>
                <p:cNvPr id="11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5368791" y="5958627"/>
                  <a:ext cx="1006475" cy="276999"/>
                </a:xfrm>
                <a:prstGeom prst="rect">
                  <a:avLst/>
                </a:prstGeom>
                <a:ln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>
                  <a:defPPr>
                    <a:defRPr lang="en-US"/>
                  </a:defPPr>
                  <a:lvl1pPr eaLnBrk="1" hangingPunct="1">
                    <a:defRPr sz="1400" b="1">
                      <a:solidFill>
                        <a:srgbClr val="9B2D2A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lvl1pPr>
                  <a:lvl2pPr>
                    <a:defRPr>
                      <a:solidFill>
                        <a:schemeClr val="dk1"/>
                      </a:solidFill>
                      <a:latin typeface="+mn-lt"/>
                    </a:defRPr>
                  </a:lvl2pPr>
                  <a:lvl3pPr>
                    <a:defRPr>
                      <a:solidFill>
                        <a:schemeClr val="dk1"/>
                      </a:solidFill>
                      <a:latin typeface="+mn-lt"/>
                    </a:defRPr>
                  </a:lvl3pPr>
                  <a:lvl4pPr>
                    <a:defRPr>
                      <a:solidFill>
                        <a:schemeClr val="dk1"/>
                      </a:solidFill>
                      <a:latin typeface="+mn-lt"/>
                    </a:defRPr>
                  </a:lvl4pPr>
                  <a:lvl5pPr>
                    <a:defRPr>
                      <a:solidFill>
                        <a:schemeClr val="dk1"/>
                      </a:solidFill>
                      <a:latin typeface="+mn-lt"/>
                    </a:defRPr>
                  </a:lvl5pPr>
                  <a:lvl6pPr>
                    <a:defRPr>
                      <a:solidFill>
                        <a:schemeClr val="dk1"/>
                      </a:solidFill>
                      <a:latin typeface="+mn-lt"/>
                    </a:defRPr>
                  </a:lvl6pPr>
                  <a:lvl7pPr>
                    <a:defRPr>
                      <a:solidFill>
                        <a:schemeClr val="dk1"/>
                      </a:solidFill>
                      <a:latin typeface="+mn-lt"/>
                    </a:defRPr>
                  </a:lvl7pPr>
                  <a:lvl8pPr>
                    <a:defRPr>
                      <a:solidFill>
                        <a:schemeClr val="dk1"/>
                      </a:solidFill>
                      <a:latin typeface="+mn-lt"/>
                    </a:defRPr>
                  </a:lvl8pPr>
                  <a:lvl9pPr>
                    <a:defRPr>
                      <a:solidFill>
                        <a:schemeClr val="dk1"/>
                      </a:solidFill>
                      <a:latin typeface="+mn-lt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1200" dirty="0"/>
                    <a:t>Material</a:t>
                  </a:r>
                  <a:endParaRPr lang="en-IN" altLang="en-US" sz="1200" dirty="0"/>
                </a:p>
              </p:txBody>
            </p:sp>
            <p:sp>
              <p:nvSpPr>
                <p:cNvPr id="12" name="TextBox 65"/>
                <p:cNvSpPr txBox="1">
                  <a:spLocks noChangeArrowheads="1"/>
                </p:cNvSpPr>
                <p:nvPr/>
              </p:nvSpPr>
              <p:spPr bwMode="auto">
                <a:xfrm>
                  <a:off x="4631434" y="1648615"/>
                  <a:ext cx="1174750" cy="276999"/>
                </a:xfrm>
                <a:prstGeom prst="rect">
                  <a:avLst/>
                </a:prstGeom>
                <a:ln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altLang="en-US" sz="1200" b="1" dirty="0">
                      <a:solidFill>
                        <a:srgbClr val="9B2D2A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Machine</a:t>
                  </a:r>
                  <a:endParaRPr lang="en-IN" altLang="en-US" sz="1200" b="1" dirty="0">
                    <a:solidFill>
                      <a:srgbClr val="9B2D2A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9" name="TextBox 65"/>
                <p:cNvSpPr txBox="1">
                  <a:spLocks noChangeArrowheads="1"/>
                </p:cNvSpPr>
                <p:nvPr/>
              </p:nvSpPr>
              <p:spPr bwMode="auto">
                <a:xfrm>
                  <a:off x="7210440" y="3667780"/>
                  <a:ext cx="1476360" cy="307777"/>
                </a:xfrm>
                <a:prstGeom prst="rect">
                  <a:avLst/>
                </a:prstGeom>
                <a:noFill/>
                <a:ln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IN" altLang="en-US" sz="1400" b="1" dirty="0">
                      <a:solidFill>
                        <a:srgbClr val="9B2D2A"/>
                      </a:solidFill>
                      <a:ea typeface="Verdana" pitchFamily="34" charset="0"/>
                      <a:cs typeface="Verdana" pitchFamily="34" charset="0"/>
                    </a:rPr>
                    <a:t> Weld Crack</a:t>
                  </a:r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flipV="1">
                <a:off x="4740275" y="3886554"/>
                <a:ext cx="822325" cy="19157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11"/>
              <p:cNvSpPr txBox="1">
                <a:spLocks noChangeArrowheads="1"/>
              </p:cNvSpPr>
              <p:nvPr/>
            </p:nvSpPr>
            <p:spPr bwMode="auto">
              <a:xfrm>
                <a:off x="4249737" y="5867400"/>
                <a:ext cx="931863" cy="276999"/>
              </a:xfrm>
              <a:prstGeom prst="rect">
                <a:avLst/>
              </a:prstGeom>
              <a:ln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defPPr>
                  <a:defRPr lang="en-US"/>
                </a:defPPr>
                <a:lvl1pPr eaLnBrk="1" hangingPunct="1">
                  <a:defRPr sz="1400" b="1">
                    <a:solidFill>
                      <a:srgbClr val="9B2D2A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lvl1pPr>
                <a:lvl2pPr>
                  <a:defRPr>
                    <a:solidFill>
                      <a:schemeClr val="dk1"/>
                    </a:solidFill>
                    <a:latin typeface="+mn-lt"/>
                  </a:defRPr>
                </a:lvl2pPr>
                <a:lvl3pPr>
                  <a:defRPr>
                    <a:solidFill>
                      <a:schemeClr val="dk1"/>
                    </a:solidFill>
                    <a:latin typeface="+mn-lt"/>
                  </a:defRPr>
                </a:lvl3pPr>
                <a:lvl4pPr>
                  <a:defRPr>
                    <a:solidFill>
                      <a:schemeClr val="dk1"/>
                    </a:solidFill>
                    <a:latin typeface="+mn-lt"/>
                  </a:defRPr>
                </a:lvl4pPr>
                <a:lvl5pPr>
                  <a:defRPr>
                    <a:solidFill>
                      <a:schemeClr val="dk1"/>
                    </a:solidFill>
                    <a:latin typeface="+mn-lt"/>
                  </a:defRPr>
                </a:lvl5pPr>
                <a:lvl6pPr>
                  <a:defRPr>
                    <a:solidFill>
                      <a:schemeClr val="dk1"/>
                    </a:solidFill>
                    <a:latin typeface="+mn-lt"/>
                  </a:defRPr>
                </a:lvl6pPr>
                <a:lvl7pPr>
                  <a:defRPr>
                    <a:solidFill>
                      <a:schemeClr val="dk1"/>
                    </a:solidFill>
                    <a:latin typeface="+mn-lt"/>
                  </a:defRPr>
                </a:lvl7pPr>
                <a:lvl8pPr>
                  <a:defRPr>
                    <a:solidFill>
                      <a:schemeClr val="dk1"/>
                    </a:solidFill>
                    <a:latin typeface="+mn-lt"/>
                  </a:defRPr>
                </a:lvl8pPr>
                <a:lvl9pPr>
                  <a:defRPr>
                    <a:solidFill>
                      <a:schemeClr val="dk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lang="en-US" altLang="en-US" sz="1200" dirty="0" smtClean="0"/>
                  <a:t>Tooling</a:t>
                </a:r>
                <a:endParaRPr lang="en-IN" altLang="en-US" sz="1200" dirty="0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838200" y="3048507"/>
              <a:ext cx="1384300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Un Skilled operator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76600" y="4264310"/>
              <a:ext cx="1447800" cy="2761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Arial" charset="0"/>
                </a:rPr>
                <a:t>Fin blade broken </a:t>
              </a:r>
              <a:endParaRPr lang="en-US" sz="1200" b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086225" y="2969146"/>
              <a:ext cx="1090613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Bearing failure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5441950" y="3124693"/>
              <a:ext cx="3492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276600" y="4981730"/>
              <a:ext cx="1447800" cy="2761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Arial" charset="0"/>
                </a:rPr>
                <a:t>Impeder damage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914400" y="4496043"/>
              <a:ext cx="3365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6200" y="4267485"/>
              <a:ext cx="914400" cy="645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Arial" charset="0"/>
                </a:rPr>
                <a:t>Impeder Position not OK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71875" y="3350077"/>
              <a:ext cx="1611313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Coolant contamination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5548313" y="3505624"/>
              <a:ext cx="34766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911475" y="5361073"/>
              <a:ext cx="1431925" cy="2777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Roll profile not okay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495800" y="5562649"/>
              <a:ext cx="34766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914400" y="5494399"/>
              <a:ext cx="40957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52550" y="5330916"/>
              <a:ext cx="1520825" cy="2777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Mill alignment not ok</a:t>
              </a: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4648200" y="5181718"/>
              <a:ext cx="3492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>
              <a:off x="6188075" y="5105532"/>
              <a:ext cx="40957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6626225" y="4942050"/>
              <a:ext cx="1019175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  <a:cs typeface="Arial" charset="0"/>
                </a:rPr>
                <a:t>Slit edge burr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45238" y="3048507"/>
              <a:ext cx="1503362" cy="2761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Calibri" pitchFamily="34" charset="0"/>
                  <a:cs typeface="Calibri" pitchFamily="34" charset="0"/>
                </a:rPr>
                <a:t>End weld strip off set</a:t>
              </a:r>
              <a:endParaRPr lang="en-US" sz="1200" dirty="0">
                <a:latin typeface="+mn-lt"/>
                <a:cs typeface="Arial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908175" y="4038600"/>
            <a:ext cx="16906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+mn-lt"/>
                <a:cs typeface="Arial" charset="0"/>
              </a:rPr>
              <a:t>Speed and Power not as</a:t>
            </a:r>
          </a:p>
          <a:p>
            <a:pPr>
              <a:defRPr/>
            </a:pPr>
            <a:r>
              <a:rPr lang="en-US" sz="1200" dirty="0">
                <a:latin typeface="+mn-lt"/>
                <a:cs typeface="Arial" charset="0"/>
              </a:rPr>
              <a:t> per spec.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447800" y="41910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TextBox 52"/>
          <p:cNvSpPr txBox="1">
            <a:spLocks noChangeArrowheads="1"/>
          </p:cNvSpPr>
          <p:nvPr/>
        </p:nvSpPr>
        <p:spPr bwMode="auto">
          <a:xfrm>
            <a:off x="152400" y="990600"/>
            <a:ext cx="2833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CC"/>
                </a:solidFill>
              </a:rPr>
              <a:t> Root Cause Analysis:- 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1066800" y="381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spcBef>
                <a:spcPts val="2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ea typeface="Arial Unicode MS" pitchFamily="34" charset="-128"/>
                <a:cs typeface="Times New Roman" pitchFamily="18" charset="0"/>
              </a:rPr>
              <a:t> Root cause Analysis</a:t>
            </a:r>
            <a:endParaRPr lang="en-US" sz="2000" b="1" dirty="0">
              <a:solidFill>
                <a:srgbClr val="7030A0"/>
              </a:solidFill>
              <a:latin typeface="+mn-lt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5915025" y="32004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334125" y="2819400"/>
            <a:ext cx="13620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Jerk during  Rolling</a:t>
            </a:r>
            <a:endParaRPr lang="en-US" sz="1200" dirty="0">
              <a:latin typeface="+mn-lt"/>
              <a:cs typeface="Arial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5838825" y="29718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 bwMode="auto">
          <a:xfrm flipH="1">
            <a:off x="6019800" y="5526088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6457950" y="5362575"/>
            <a:ext cx="24574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latin typeface="+mn-lt"/>
                <a:cs typeface="Arial" charset="0"/>
              </a:rPr>
              <a:t>Slit coil Camber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2390775"/>
            <a:ext cx="183832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Side pressure clamp loose</a:t>
            </a:r>
            <a:endParaRPr lang="en-US" sz="1200" dirty="0">
              <a:latin typeface="+mn-lt"/>
              <a:cs typeface="Arial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686425" y="25146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 bwMode="auto">
          <a:xfrm>
            <a:off x="2667000" y="4524375"/>
            <a:ext cx="20574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atin typeface="+mn-lt"/>
                <a:cs typeface="Arial" charset="0"/>
              </a:rPr>
              <a:t>Fin blade diameter </a:t>
            </a: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4648200" y="4724400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8B9C7C8C-1948-4918-9AD7-A52AF6477331}" type="slidenum">
              <a:rPr lang="en-US" sz="1100" smtClean="0"/>
              <a:pPr algn="r">
                <a:defRPr/>
              </a:pPr>
              <a:t>8</a:t>
            </a:fld>
            <a:endParaRPr lang="en-US" sz="1100" dirty="0"/>
          </a:p>
        </p:txBody>
      </p:sp>
      <p:sp>
        <p:nvSpPr>
          <p:cNvPr id="68" name="TextBox 67"/>
          <p:cNvSpPr txBox="1"/>
          <p:nvPr/>
        </p:nvSpPr>
        <p:spPr>
          <a:xfrm>
            <a:off x="1371600" y="4724400"/>
            <a:ext cx="121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atin typeface="+mn-lt"/>
                <a:cs typeface="Arial" charset="0"/>
              </a:rPr>
              <a:t>Slit edge  offset  during end weld joining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990600" y="51054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 bwMode="auto">
          <a:xfrm flipH="1">
            <a:off x="5343525" y="4419600"/>
            <a:ext cx="4095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 bwMode="auto">
          <a:xfrm>
            <a:off x="5406230" y="4348700"/>
            <a:ext cx="121360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smtClean="0">
                <a:solidFill>
                  <a:srgbClr val="FF3300"/>
                </a:solidFill>
                <a:latin typeface="+mn-lt"/>
              </a:rPr>
              <a:t>Fin cutting head</a:t>
            </a:r>
            <a:endParaRPr lang="en-US" sz="1200" b="1" dirty="0">
              <a:solidFill>
                <a:srgbClr val="FF33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6093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665909"/>
              </p:ext>
            </p:extLst>
          </p:nvPr>
        </p:nvGraphicFramePr>
        <p:xfrm>
          <a:off x="80963" y="1092200"/>
          <a:ext cx="8834437" cy="54430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95671"/>
                <a:gridCol w="938754"/>
                <a:gridCol w="2710410"/>
                <a:gridCol w="4287225"/>
                <a:gridCol w="602377"/>
              </a:tblGrid>
              <a:tr h="3852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#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4M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PROBABLE CAUSES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 pitchFamily="34" charset="0"/>
                        </a:rPr>
                        <a:t>FACTS VERIFICATION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Remark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559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Wrong Tool used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Verified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the tool issue  process no abnormality observed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02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Un Skilled operator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Operators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are skilled no new operators  on  Machine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TOOLING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Roll profile not okay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Checked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roll profile found ok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Fin cutting head.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Fin Cutting head checked and observed top roll mounting pin worn out and damage .( Tube mill stoppage was there)</a:t>
                      </a:r>
                    </a:p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Not ok</a:t>
                      </a:r>
                      <a:endParaRPr lang="en-US" sz="14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Impeder damage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Impeder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condition was ok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Fin blade broken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No abnormality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observed in Fin blade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Fin blade diameter 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Fin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blade diameter is  inadequate when end weld is offset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MATERIAL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Slit edge damage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Wooden plank on slit storage rack found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OK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5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Slit edge burr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No burr observed on slit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59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5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Slit coil thickness variation in</a:t>
                      </a:r>
                      <a:r>
                        <a:rPr lang="en-US" sz="1200" b="0" baseline="0" dirty="0" smtClean="0">
                          <a:latin typeface="+mn-lt"/>
                        </a:rPr>
                        <a:t> </a:t>
                      </a:r>
                      <a:r>
                        <a:rPr lang="en-US" sz="1200" b="0" dirty="0" smtClean="0">
                          <a:latin typeface="+mn-lt"/>
                        </a:rPr>
                        <a:t>initial lap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No Thickness variation  in initial lap of slit coil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91436" marR="91436" marT="45704" marB="4570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1066800" y="228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2060"/>
                </a:solidFill>
                <a:latin typeface="+mn-lt"/>
                <a:cs typeface="Arial" charset="0"/>
              </a:rPr>
              <a:t>Verification of Causes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5F1415C3-D793-463B-A438-8CA6A03E2694}" type="slidenum">
              <a:rPr lang="en-US" sz="1100" smtClean="0"/>
              <a:pPr algn="r">
                <a:defRPr/>
              </a:pPr>
              <a:t>9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91465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14750</TotalTime>
  <Words>863</Words>
  <Application>Microsoft Office PowerPoint</Application>
  <PresentationFormat>On-screen Show (4:3)</PresentationFormat>
  <Paragraphs>315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ＭＳ Ｐゴシック</vt:lpstr>
      <vt:lpstr>Arial</vt:lpstr>
      <vt:lpstr>Calibri</vt:lpstr>
      <vt:lpstr>Century Gothic</vt:lpstr>
      <vt:lpstr>HGP創英角ｺﾞｼｯｸUB</vt:lpstr>
      <vt:lpstr>Times New Roman</vt:lpstr>
      <vt:lpstr>Verdana</vt:lpstr>
      <vt:lpstr>Office Theme</vt:lpstr>
      <vt:lpstr>PowerPoint Presentation</vt:lpstr>
      <vt:lpstr>Customer :- Saptagiri Engineering.  Complaint :- Weld Crack. Size :- 30x28.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!</vt:lpstr>
    </vt:vector>
  </TitlesOfParts>
  <Company>TICORP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MARKET/INDUSTRY</dc:title>
  <dc:creator>Hari</dc:creator>
  <cp:lastModifiedBy>Santosh Chalikwar-Head-Quality-TPI West</cp:lastModifiedBy>
  <cp:revision>2097</cp:revision>
  <dcterms:created xsi:type="dcterms:W3CDTF">2005-10-10T11:13:17Z</dcterms:created>
  <dcterms:modified xsi:type="dcterms:W3CDTF">2023-03-21T12:57:04Z</dcterms:modified>
</cp:coreProperties>
</file>