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80" r:id="rId2"/>
    <p:sldId id="333" r:id="rId3"/>
    <p:sldId id="330" r:id="rId4"/>
    <p:sldId id="334" r:id="rId5"/>
    <p:sldId id="326" r:id="rId6"/>
    <p:sldId id="308" r:id="rId7"/>
  </p:sldIdLst>
  <p:sldSz cx="12192000" cy="6858000"/>
  <p:notesSz cx="6797675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FCD"/>
    <a:srgbClr val="EFCFCC"/>
    <a:srgbClr val="76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0126" autoAdjust="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474909-8893-41FA-8B20-297A2620A9B2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2925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910EA1D-F0BE-4A52-B995-3A63F2FA4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915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B75E91-419B-43FE-BF4C-A84290E40A7E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877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2925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2842083-1E8A-4571-A6E4-AE0E3EBC41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16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87313" y="69850"/>
            <a:ext cx="1201737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4138" y="1449388"/>
            <a:ext cx="12028487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138" y="1397000"/>
            <a:ext cx="12028487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4138" y="2976563"/>
            <a:ext cx="12028487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FF546-CD01-4AC7-9349-C37679E697B6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8D0F3-175C-4911-90BA-4E598A082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E9C9F-F30C-462D-8F95-FF8F8745DB9B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F27B-47B7-40FD-88E9-CC4201C87C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E55E2-5416-4AFC-AEB6-BAAC78868264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2C8E0-D575-4B8F-AAA8-0A5E9FA1A3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28314-2D3B-4E0C-B07B-C6B926CA17D5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FDB1F-C6F9-44E0-91F3-DBA95D89E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92075" y="2376488"/>
            <a:ext cx="1201896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075" y="2341563"/>
            <a:ext cx="1201896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488" y="2468563"/>
            <a:ext cx="12020550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1F089-2CA4-405D-869F-B8F2D9D808AE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26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05A3D-8DC8-49B4-98AA-406A174EF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D94A3-36FD-462E-A2BF-125ABAE68AF3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9CD6A-038C-40A7-AB3C-9B7D91B99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42E67-FD55-4131-9308-FF1976CC0D7B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CF4A-1378-46C7-AD6A-30C9E2644D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75390-3F2C-4490-9BF2-39BEBECC7FED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AEDB-39F9-428D-9BA9-8CD5C628E3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25829-5513-42DE-8904-6EA2E42D249C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46808-E6D6-4AA3-913A-7D4494DE7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6" name="Rounded Rectangle 5"/>
          <p:cNvSpPr/>
          <p:nvPr/>
        </p:nvSpPr>
        <p:spPr>
          <a:xfrm>
            <a:off x="85725" y="69850"/>
            <a:ext cx="1201737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C127-8D12-49D6-9252-837350F9A439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945D-064F-48CF-B5A3-8D04C85A8F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0488" y="4683125"/>
            <a:ext cx="1200943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2075" y="4649788"/>
            <a:ext cx="12007850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075" y="4773613"/>
            <a:ext cx="12007850" cy="4921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BA9B1-B715-4A2D-A1F5-BE18A449D0AA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26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6B573-938F-4A88-B18C-993EE3715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725" y="69850"/>
            <a:ext cx="1201737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7D77A2-C408-48AD-89EA-CD7CE5C0FAD2}" type="datetimeFigureOut">
              <a:rPr lang="en-US"/>
              <a:pPr>
                <a:defRPr/>
              </a:pPr>
              <a:t>4/4/2023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fld id="{2A1CEDB2-C433-419F-A04F-293931DF5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447800"/>
            <a:ext cx="10363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Title Placeholder 21"/>
          <p:cNvSpPr>
            <a:spLocks noGrp="1"/>
          </p:cNvSpPr>
          <p:nvPr>
            <p:ph type="title"/>
          </p:nvPr>
        </p:nvSpPr>
        <p:spPr bwMode="auto">
          <a:xfrm>
            <a:off x="1219200" y="274638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15" r:id="rId2"/>
    <p:sldLayoutId id="2147484323" r:id="rId3"/>
    <p:sldLayoutId id="2147484316" r:id="rId4"/>
    <p:sldLayoutId id="2147484317" r:id="rId5"/>
    <p:sldLayoutId id="2147484318" r:id="rId6"/>
    <p:sldLayoutId id="2147484319" r:id="rId7"/>
    <p:sldLayoutId id="2147484324" r:id="rId8"/>
    <p:sldLayoutId id="2147484325" r:id="rId9"/>
    <p:sldLayoutId id="2147484320" r:id="rId10"/>
    <p:sldLayoutId id="2147484321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2"/>
          <p:cNvSpPr>
            <a:spLocks noGrp="1"/>
          </p:cNvSpPr>
          <p:nvPr>
            <p:ph type="ctrTitle"/>
          </p:nvPr>
        </p:nvSpPr>
        <p:spPr>
          <a:xfrm>
            <a:off x="609600" y="1506538"/>
            <a:ext cx="10972800" cy="1470025"/>
          </a:xfrm>
        </p:spPr>
        <p:txBody>
          <a:bodyPr/>
          <a:lstStyle/>
          <a:p>
            <a:pPr eaLnBrk="1" hangingPunct="1"/>
            <a:r>
              <a:rPr altLang="en-US" b="1" dirty="0"/>
              <a:t>Manoj Industries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Action plan on </a:t>
            </a:r>
            <a:r>
              <a:rPr lang="en-US" dirty="0" err="1"/>
              <a:t>Ather</a:t>
            </a:r>
            <a:r>
              <a:rPr lang="en-US" dirty="0"/>
              <a:t> front Holder Bracket slot distance 19.32 +/-0.10 mm observed oversize.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52136578"/>
              </p:ext>
            </p:extLst>
          </p:nvPr>
        </p:nvGraphicFramePr>
        <p:xfrm>
          <a:off x="531813" y="595313"/>
          <a:ext cx="10014505" cy="5022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5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5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2986">
                <a:tc>
                  <a:txBody>
                    <a:bodyPr/>
                    <a:lstStyle/>
                    <a:p>
                      <a:r>
                        <a:rPr lang="en-US" sz="1400" b="0" dirty="0" err="1">
                          <a:latin typeface="Calibri" pitchFamily="34" charset="0"/>
                          <a:cs typeface="Calibri" pitchFamily="34" charset="0"/>
                        </a:rPr>
                        <a:t>Sr.No</a:t>
                      </a:r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</a:p>
                  </a:txBody>
                  <a:tcPr marL="91444" marR="91444" marT="45736" marB="45736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Non- conformance  observed</a:t>
                      </a:r>
                    </a:p>
                  </a:txBody>
                  <a:tcPr marL="91444" marR="91444" marT="45736" marB="45736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Action Taken /planned</a:t>
                      </a:r>
                    </a:p>
                  </a:txBody>
                  <a:tcPr marL="91444" marR="91444" marT="45736" marB="4573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</a:p>
                    <a:p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53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01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19.32 +/-0.1 mm distance observed oversize.</a:t>
                      </a:r>
                    </a:p>
                  </a:txBody>
                  <a:tcPr marL="9526" marR="9526" marT="952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 Q-Alert displayed near work station &amp; at final inspection area.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036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02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6" marR="9526" marT="9528" marB="0" anchor="ctr"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19.32mm Slotting operation planned on VMC machine  with proper clamping fixture.</a:t>
                      </a:r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29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03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6" marR="9526" marT="952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New hydraulic clamping fixture made on VMC 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53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04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6" marR="9526" marT="9528" marB="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Training provided to operator 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718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05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6" marR="9526" marT="9528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Calibri" pitchFamily="34" charset="0"/>
                          <a:cs typeface="Calibri" pitchFamily="34" charset="0"/>
                        </a:rPr>
                        <a:t>Planned to introduce attribute gauge to check 100% </a:t>
                      </a:r>
                    </a:p>
                  </a:txBody>
                  <a:tcPr marL="91444" marR="91444" marT="45736" marB="45736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4" marR="91444" marT="45736" marB="4573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409" name="Title 2"/>
          <p:cNvSpPr>
            <a:spLocks noGrp="1"/>
          </p:cNvSpPr>
          <p:nvPr>
            <p:ph type="title"/>
          </p:nvPr>
        </p:nvSpPr>
        <p:spPr>
          <a:xfrm>
            <a:off x="1204913" y="163513"/>
            <a:ext cx="10363200" cy="492125"/>
          </a:xfrm>
        </p:spPr>
        <p:txBody>
          <a:bodyPr/>
          <a:lstStyle/>
          <a:p>
            <a:r>
              <a:rPr lang="en-US" altLang="en-US" sz="3200" dirty="0"/>
              <a:t>Action 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9480550" y="847725"/>
            <a:ext cx="325438" cy="188913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131425" y="847725"/>
            <a:ext cx="325438" cy="188913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812338" y="841375"/>
            <a:ext cx="325437" cy="18891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592014" y="3592437"/>
            <a:ext cx="325437" cy="1889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A3DFDA-CE7B-64D4-BB73-5B5098D84350}"/>
              </a:ext>
            </a:extLst>
          </p:cNvPr>
          <p:cNvSpPr/>
          <p:nvPr/>
        </p:nvSpPr>
        <p:spPr>
          <a:xfrm>
            <a:off x="9632951" y="2424339"/>
            <a:ext cx="325437" cy="1889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998AD6-AEA6-AD98-82F3-D08D0AAC9763}"/>
              </a:ext>
            </a:extLst>
          </p:cNvPr>
          <p:cNvSpPr/>
          <p:nvPr/>
        </p:nvSpPr>
        <p:spPr>
          <a:xfrm>
            <a:off x="9592015" y="4282411"/>
            <a:ext cx="325437" cy="1889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987985-1509-06AF-56F6-B336B55AFFD5}"/>
              </a:ext>
            </a:extLst>
          </p:cNvPr>
          <p:cNvSpPr/>
          <p:nvPr/>
        </p:nvSpPr>
        <p:spPr>
          <a:xfrm>
            <a:off x="9632951" y="1488318"/>
            <a:ext cx="325437" cy="1889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A3AD41-3365-0B13-63C0-13DFE13A6924}"/>
              </a:ext>
            </a:extLst>
          </p:cNvPr>
          <p:cNvSpPr/>
          <p:nvPr/>
        </p:nvSpPr>
        <p:spPr>
          <a:xfrm>
            <a:off x="9592013" y="5074593"/>
            <a:ext cx="325437" cy="18891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783757"/>
              </p:ext>
            </p:extLst>
          </p:nvPr>
        </p:nvGraphicFramePr>
        <p:xfrm>
          <a:off x="177421" y="214713"/>
          <a:ext cx="11068334" cy="563209"/>
        </p:xfrm>
        <a:graphic>
          <a:graphicData uri="http://schemas.openxmlformats.org/drawingml/2006/table">
            <a:tbl>
              <a:tblPr/>
              <a:tblGrid>
                <a:gridCol w="11068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     </a:t>
                      </a:r>
                      <a:r>
                        <a:rPr lang="en-US" sz="2800" b="0" i="0" u="none" strike="noStrike" dirty="0">
                          <a:solidFill>
                            <a:srgbClr val="222222"/>
                          </a:solidFill>
                          <a:latin typeface="Calibri"/>
                        </a:rPr>
                        <a:t>Q-Alert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TextBox 5">
            <a:extLst>
              <a:ext uri="{FF2B5EF4-FFF2-40B4-BE49-F238E27FC236}">
                <a16:creationId xmlns:a16="http://schemas.microsoft.com/office/drawing/2014/main" id="{81DC90A8-C568-84CA-4DC6-8498C7088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9961" y="214713"/>
            <a:ext cx="3124200" cy="466725"/>
          </a:xfrm>
          <a:prstGeom prst="rect">
            <a:avLst/>
          </a:prstGeom>
          <a:solidFill>
            <a:srgbClr val="FFC000">
              <a:alpha val="9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ahoma" panose="020B0604030504040204" pitchFamily="34" charset="0"/>
                <a:cs typeface="Tahoma" panose="020B0604030504040204" pitchFamily="34" charset="0"/>
              </a:rPr>
              <a:t>Q-Alert</a:t>
            </a:r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FFDAAE41-E8DA-7741-E69C-2C8E687E6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699" y="5482038"/>
            <a:ext cx="6019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+mj-lt"/>
              </a:rPr>
              <a:t>19.32+/-0.1 found oversize.19.46 ~ 19.52mm</a:t>
            </a: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AE111449-0F33-0A18-90E5-865985E8A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7161" y="748113"/>
            <a:ext cx="1905000" cy="33813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Date: 05.03.2023</a:t>
            </a:r>
          </a:p>
        </p:txBody>
      </p:sp>
      <p:grpSp>
        <p:nvGrpSpPr>
          <p:cNvPr id="34" name="Group 1">
            <a:extLst>
              <a:ext uri="{FF2B5EF4-FFF2-40B4-BE49-F238E27FC236}">
                <a16:creationId xmlns:a16="http://schemas.microsoft.com/office/drawing/2014/main" id="{8C077D81-AF92-DF65-2FA7-D84D6E310830}"/>
              </a:ext>
            </a:extLst>
          </p:cNvPr>
          <p:cNvGrpSpPr>
            <a:grpSpLocks/>
          </p:cNvGrpSpPr>
          <p:nvPr/>
        </p:nvGrpSpPr>
        <p:grpSpPr bwMode="auto">
          <a:xfrm>
            <a:off x="1851561" y="824313"/>
            <a:ext cx="8077200" cy="5867400"/>
            <a:chOff x="533400" y="609600"/>
            <a:chExt cx="8077200" cy="5867400"/>
          </a:xfrm>
        </p:grpSpPr>
        <p:sp>
          <p:nvSpPr>
            <p:cNvPr id="35" name="Line 5">
              <a:extLst>
                <a:ext uri="{FF2B5EF4-FFF2-40B4-BE49-F238E27FC236}">
                  <a16:creationId xmlns:a16="http://schemas.microsoft.com/office/drawing/2014/main" id="{75EC32C5-9C0E-6B71-FF2E-3D6CF76A9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2975" y="5867400"/>
              <a:ext cx="1216025" cy="609600"/>
            </a:xfrm>
            <a:prstGeom prst="line">
              <a:avLst/>
            </a:prstGeom>
            <a:noFill/>
            <a:ln w="1524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545B86A8-7F48-6170-5F0E-A3D1CDB98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609600"/>
              <a:ext cx="8077200" cy="5791200"/>
            </a:xfrm>
            <a:prstGeom prst="ellipse">
              <a:avLst/>
            </a:prstGeom>
            <a:noFill/>
            <a:ln w="1270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IN" altLang="en-US" sz="2400"/>
            </a:p>
          </p:txBody>
        </p:sp>
      </p:grpSp>
      <p:sp>
        <p:nvSpPr>
          <p:cNvPr id="37" name="TextBox 14">
            <a:extLst>
              <a:ext uri="{FF2B5EF4-FFF2-40B4-BE49-F238E27FC236}">
                <a16:creationId xmlns:a16="http://schemas.microsoft.com/office/drawing/2014/main" id="{A69AE46D-5A96-2CA6-00E2-64D8E16F2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911" y="1200551"/>
            <a:ext cx="3883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Ather Front Holder Bracket</a:t>
            </a:r>
          </a:p>
        </p:txBody>
      </p:sp>
      <p:pic>
        <p:nvPicPr>
          <p:cNvPr id="38" name="Picture 2">
            <a:extLst>
              <a:ext uri="{FF2B5EF4-FFF2-40B4-BE49-F238E27FC236}">
                <a16:creationId xmlns:a16="http://schemas.microsoft.com/office/drawing/2014/main" id="{81E6D110-FA0B-90A6-C7D6-0CAC97CCC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9" b="35529"/>
          <a:stretch>
            <a:fillRect/>
          </a:stretch>
        </p:blipFill>
        <p:spPr bwMode="auto">
          <a:xfrm>
            <a:off x="3832761" y="1973663"/>
            <a:ext cx="406717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07E6392-1F0F-4E3C-9D7A-3857CE9A3A93}"/>
              </a:ext>
            </a:extLst>
          </p:cNvPr>
          <p:cNvCxnSpPr/>
          <p:nvPr/>
        </p:nvCxnSpPr>
        <p:spPr>
          <a:xfrm>
            <a:off x="5661561" y="2653113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0B96B52-4E98-F5D0-BF27-F9F175D4FA82}"/>
              </a:ext>
            </a:extLst>
          </p:cNvPr>
          <p:cNvCxnSpPr/>
          <p:nvPr/>
        </p:nvCxnSpPr>
        <p:spPr>
          <a:xfrm>
            <a:off x="6347361" y="3338913"/>
            <a:ext cx="993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BDAD21D-8699-1EE2-6DE5-7344ED98AE19}"/>
              </a:ext>
            </a:extLst>
          </p:cNvPr>
          <p:cNvCxnSpPr/>
          <p:nvPr/>
        </p:nvCxnSpPr>
        <p:spPr>
          <a:xfrm>
            <a:off x="8023761" y="2653113"/>
            <a:ext cx="0" cy="68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>
            <a:extLst>
              <a:ext uri="{FF2B5EF4-FFF2-40B4-BE49-F238E27FC236}">
                <a16:creationId xmlns:a16="http://schemas.microsoft.com/office/drawing/2014/main" id="{20352D1C-0FD1-1672-86E2-F8A570126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7586" y="2702326"/>
            <a:ext cx="1476375" cy="83185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19.32 +/-0.1mm Not OK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7421" y="214713"/>
          <a:ext cx="11068334" cy="563209"/>
        </p:xfrm>
        <a:graphic>
          <a:graphicData uri="http://schemas.openxmlformats.org/drawingml/2006/table">
            <a:tbl>
              <a:tblPr/>
              <a:tblGrid>
                <a:gridCol w="11068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3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</a:t>
                      </a:r>
                      <a:r>
                        <a:rPr lang="en-US" sz="2800" b="0" i="0" u="none" strike="noStrike" dirty="0">
                          <a:solidFill>
                            <a:srgbClr val="222222"/>
                          </a:solidFill>
                          <a:latin typeface="Calibri"/>
                        </a:rPr>
                        <a:t>Modification in machining fixture.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042469" y="1477322"/>
            <a:ext cx="266907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New VMC machining fixture with hydraulic clamping.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00531" y="1454747"/>
            <a:ext cx="243895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Old SPM fixture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7B3680-C7E8-F68F-41A0-F1E45C8CFE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899" y="2185060"/>
            <a:ext cx="2581584" cy="43651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0884B3-2972-53D3-C459-2BCBD15451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468" y="2493818"/>
            <a:ext cx="2669074" cy="40564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CCF9DD-1D65-8B03-3FBD-DF288FE875E7}"/>
              </a:ext>
            </a:extLst>
          </p:cNvPr>
          <p:cNvSpPr/>
          <p:nvPr/>
        </p:nvSpPr>
        <p:spPr>
          <a:xfrm>
            <a:off x="1829215" y="904925"/>
            <a:ext cx="243895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         Before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7B84A9-1AB9-6736-5088-3E51929F1AF7}"/>
              </a:ext>
            </a:extLst>
          </p:cNvPr>
          <p:cNvSpPr/>
          <p:nvPr/>
        </p:nvSpPr>
        <p:spPr>
          <a:xfrm>
            <a:off x="8042468" y="931022"/>
            <a:ext cx="243895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            After</a:t>
            </a:r>
          </a:p>
        </p:txBody>
      </p:sp>
    </p:spTree>
    <p:extLst>
      <p:ext uri="{BB962C8B-B14F-4D97-AF65-F5344CB8AC3E}">
        <p14:creationId xmlns:p14="http://schemas.microsoft.com/office/powerpoint/2010/main" val="278226023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62833"/>
              </p:ext>
            </p:extLst>
          </p:nvPr>
        </p:nvGraphicFramePr>
        <p:xfrm>
          <a:off x="177421" y="214714"/>
          <a:ext cx="11109278" cy="426720"/>
        </p:xfrm>
        <a:graphic>
          <a:graphicData uri="http://schemas.openxmlformats.org/drawingml/2006/table">
            <a:tbl>
              <a:tblPr/>
              <a:tblGrid>
                <a:gridCol w="11109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4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Attribute gauge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endParaRPr lang="en-US" sz="4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4412" y="1003102"/>
            <a:ext cx="114231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Action Taken </a:t>
            </a:r>
            <a:r>
              <a:rPr lang="en-US" sz="2400" dirty="0">
                <a:latin typeface="+mn-lt"/>
              </a:rPr>
              <a:t>:-  We have planned to introduce new attribute type gauge to check 100% dimension of 19.32 +/-0.1 mm.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308DD62-1C91-73B4-9256-F986D15DE7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130508"/>
              </p:ext>
            </p:extLst>
          </p:nvPr>
        </p:nvGraphicFramePr>
        <p:xfrm>
          <a:off x="2699625" y="2195767"/>
          <a:ext cx="6064869" cy="4285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8019946" imgH="5667372" progId="AcroExch.Document.11">
                  <p:embed/>
                </p:oleObj>
              </mc:Choice>
              <mc:Fallback>
                <p:oleObj name="Acrobat Document" r:id="rId2" imgW="8019946" imgH="5667372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99625" y="2195767"/>
                        <a:ext cx="6064869" cy="4285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5917" y="2967335"/>
            <a:ext cx="366016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Thank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You</a:t>
            </a:r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" id="{3E9F0E27-4B3B-4D32-ACE0-136FB2759A95}" vid="{A4BCEBB7-3AD0-460E-BECB-303D18741B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164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</vt:lpstr>
      <vt:lpstr>Tahoma</vt:lpstr>
      <vt:lpstr>Times New Roman</vt:lpstr>
      <vt:lpstr>Wingdings 2</vt:lpstr>
      <vt:lpstr>Business plan presentation</vt:lpstr>
      <vt:lpstr>Acrobat Document</vt:lpstr>
      <vt:lpstr>Manoj Industries</vt:lpstr>
      <vt:lpstr>Action plan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2017-07-13T15:35:52Z</dcterms:created>
  <dcterms:modified xsi:type="dcterms:W3CDTF">2023-04-05T05:54:18Z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TC034606629991</vt:lpwstr>
  </property>
</Properties>
</file>