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3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E3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6D107-CF6D-4F69-8FB0-F6276231CF18}" type="datetimeFigureOut">
              <a:rPr lang="en-IN" smtClean="0"/>
              <a:pPr/>
              <a:t>13-06-2023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DFBE3-8292-4CD4-A7C8-B76E37036DF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83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DFBE3-8292-4CD4-A7C8-B76E37036DF0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621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945138"/>
              </p:ext>
            </p:extLst>
          </p:nvPr>
        </p:nvGraphicFramePr>
        <p:xfrm>
          <a:off x="90050" y="539531"/>
          <a:ext cx="8988280" cy="620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4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4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402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 </a:t>
                      </a:r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289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3949">
                <a:tc>
                  <a:txBody>
                    <a:bodyPr/>
                    <a:lstStyle/>
                    <a:p>
                      <a:pPr algn="l"/>
                      <a:r>
                        <a:rPr lang="en-GB" altLang="en-US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While blanking operation, sheets’ sharp edges draw  </a:t>
                      </a: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IN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Same scratches line mark will generate on parts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Sheet sharing operation eliminate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Material will procure in coil form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Sheet drawing while part producing avoided </a:t>
                      </a:r>
                      <a:endParaRPr lang="en-US" sz="105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371600" y="152400"/>
            <a:ext cx="6506408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ACTIONS FOR LINE MARK ( </a:t>
            </a:r>
            <a:r>
              <a:rPr lang="en-US" altLang="en-U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WASHER </a:t>
            </a:r>
            <a:r>
              <a:rPr lang="en-U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S2PL03812B</a:t>
            </a:r>
            <a:r>
              <a:rPr lang="en-US" altLang="en-U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en-IN" altLang="en-US" sz="1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7328" y="629928"/>
            <a:ext cx="2808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Supplier: </a:t>
            </a:r>
            <a:r>
              <a:rPr lang="en-US" altLang="en-US" sz="1100" dirty="0">
                <a:solidFill>
                  <a:srgbClr val="0000FF"/>
                </a:solidFill>
                <a:latin typeface="Verdana" panose="020B0604030504040204" pitchFamily="34" charset="0"/>
              </a:rPr>
              <a:t>Saptagiri Industries.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654424" y="629928"/>
            <a:ext cx="36101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Operation:</a:t>
            </a:r>
            <a:r>
              <a:rPr lang="en-US" altLang="en-US" sz="1100" dirty="0">
                <a:solidFill>
                  <a:srgbClr val="0000FF"/>
                </a:solidFill>
                <a:latin typeface="Verdana" panose="020B0604030504040204" pitchFamily="34" charset="0"/>
              </a:rPr>
              <a:t> Press shop / Machine shop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400800" y="629928"/>
            <a:ext cx="2628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Implementation Date: </a:t>
            </a:r>
            <a:r>
              <a:rPr lang="en-US" altLang="en-US" sz="1100" dirty="0">
                <a:solidFill>
                  <a:srgbClr val="0000FF"/>
                </a:solidFill>
                <a:latin typeface="Verdana" panose="020B0604030504040204" pitchFamily="34" charset="0"/>
              </a:rPr>
              <a:t>10.06.2023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097459" y="1050735"/>
            <a:ext cx="1407741" cy="336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BEFORE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172200" y="1034414"/>
            <a:ext cx="1437693" cy="339725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AFTER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2252778" y="1494000"/>
            <a:ext cx="2305901" cy="477054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00" b="1" dirty="0">
                <a:solidFill>
                  <a:srgbClr val="0000FF"/>
                </a:solidFill>
                <a:latin typeface="Verdana" panose="020B0604030504040204" pitchFamily="34" charset="0"/>
              </a:rPr>
              <a:t>Problem/Present Status</a:t>
            </a:r>
            <a:r>
              <a:rPr lang="en-US" altLang="en-US" sz="900" b="1" dirty="0">
                <a:solidFill>
                  <a:srgbClr val="0000FF"/>
                </a:solidFill>
                <a:latin typeface="Verdana" panose="020B0604030504040204" pitchFamily="34" charset="0"/>
              </a:rPr>
              <a:t>:</a:t>
            </a:r>
            <a:r>
              <a:rPr lang="en-US" altLang="en-US" sz="800" dirty="0">
                <a:latin typeface="Verdana" panose="020B0604030504040204" pitchFamily="34" charset="0"/>
              </a:rPr>
              <a:t>  </a:t>
            </a:r>
            <a:r>
              <a:rPr lang="en-GB" sz="800" b="0" i="0" u="none" strike="noStrike" kern="12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Stamping mark like depth line mark at top surface of Washer K55G.</a:t>
            </a:r>
            <a:endParaRPr lang="en-US" sz="800" b="0" i="0" u="none" strike="noStrike" kern="12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85011" y="1905000"/>
            <a:ext cx="1211533" cy="288000"/>
          </a:xfrm>
          <a:prstGeom prst="rect">
            <a:avLst/>
          </a:prstGeom>
          <a:solidFill>
            <a:srgbClr val="FFC000"/>
          </a:solidFill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Material flow</a:t>
            </a:r>
          </a:p>
        </p:txBody>
      </p:sp>
      <p:sp>
        <p:nvSpPr>
          <p:cNvPr id="34" name="Right Arrow 33"/>
          <p:cNvSpPr/>
          <p:nvPr/>
        </p:nvSpPr>
        <p:spPr>
          <a:xfrm flipH="1" flipV="1">
            <a:off x="2102633" y="1731516"/>
            <a:ext cx="216024" cy="144016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5" name="Rectangle 44"/>
          <p:cNvSpPr/>
          <p:nvPr/>
        </p:nvSpPr>
        <p:spPr>
          <a:xfrm>
            <a:off x="1447800" y="2100897"/>
            <a:ext cx="1632377" cy="733941"/>
          </a:xfrm>
          <a:prstGeom prst="rect">
            <a:avLst/>
          </a:prstGeom>
          <a:solidFill>
            <a:srgbClr val="FFC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dirty="0">
                <a:solidFill>
                  <a:schemeClr val="tx1"/>
                </a:solidFill>
                <a:latin typeface="Verdana" panose="020B0604030504040204" pitchFamily="34" charset="0"/>
              </a:rPr>
              <a:t>While blanking operation, sheets’ sharp edges draw  </a:t>
            </a: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76200" y="600823"/>
            <a:ext cx="8992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90050" y="108858"/>
            <a:ext cx="8992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256986" y="3429000"/>
            <a:ext cx="1393668" cy="62884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  <a:defRPr/>
            </a:pPr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Sheet drawing while part producing avoided </a:t>
            </a: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47800" y="2971801"/>
            <a:ext cx="1632376" cy="338236"/>
          </a:xfrm>
          <a:prstGeom prst="rect">
            <a:avLst/>
          </a:prstGeom>
          <a:solidFill>
            <a:srgbClr val="FFC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Same scratches line mark will generate on parts </a:t>
            </a:r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248896" y="2097600"/>
            <a:ext cx="1404831" cy="52663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  <a:defRPr/>
            </a:pPr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Sheet sharing operation eliminate 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261921" y="2854692"/>
            <a:ext cx="1380147" cy="479519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  <a:defRPr/>
            </a:pPr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Material will procure in coil form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5419A83-9421-1575-501C-7856599E5E3A}"/>
              </a:ext>
            </a:extLst>
          </p:cNvPr>
          <p:cNvSpPr/>
          <p:nvPr/>
        </p:nvSpPr>
        <p:spPr>
          <a:xfrm>
            <a:off x="3265714" y="2260906"/>
            <a:ext cx="1188399" cy="512621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Raw material Inward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41106A8-9951-F71C-E1F0-7B95E30CE16E}"/>
              </a:ext>
            </a:extLst>
          </p:cNvPr>
          <p:cNvSpPr/>
          <p:nvPr/>
        </p:nvSpPr>
        <p:spPr>
          <a:xfrm>
            <a:off x="3318525" y="4133072"/>
            <a:ext cx="1080000" cy="180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Plating </a:t>
            </a: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D9582C9-A7FB-0DAB-0077-2457FD152D40}"/>
              </a:ext>
            </a:extLst>
          </p:cNvPr>
          <p:cNvSpPr/>
          <p:nvPr/>
        </p:nvSpPr>
        <p:spPr>
          <a:xfrm>
            <a:off x="3298863" y="2978109"/>
            <a:ext cx="1099661" cy="22502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Sheet Sharing 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DCD7FE7-EB82-334F-ED6C-64ECD76BA454}"/>
              </a:ext>
            </a:extLst>
          </p:cNvPr>
          <p:cNvSpPr/>
          <p:nvPr/>
        </p:nvSpPr>
        <p:spPr>
          <a:xfrm>
            <a:off x="3298863" y="3398375"/>
            <a:ext cx="1120737" cy="483161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blanking &amp; Center hole piercing </a:t>
            </a:r>
          </a:p>
        </p:txBody>
      </p:sp>
      <p:sp>
        <p:nvSpPr>
          <p:cNvPr id="123" name="Down Arrow 19">
            <a:extLst>
              <a:ext uri="{FF2B5EF4-FFF2-40B4-BE49-F238E27FC236}">
                <a16:creationId xmlns:a16="http://schemas.microsoft.com/office/drawing/2014/main" id="{7BBFCB89-35BB-A2D0-7E0D-5DDAE72044AB}"/>
              </a:ext>
            </a:extLst>
          </p:cNvPr>
          <p:cNvSpPr/>
          <p:nvPr/>
        </p:nvSpPr>
        <p:spPr>
          <a:xfrm>
            <a:off x="3749336" y="323050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4" name="Down Arrow 20">
            <a:extLst>
              <a:ext uri="{FF2B5EF4-FFF2-40B4-BE49-F238E27FC236}">
                <a16:creationId xmlns:a16="http://schemas.microsoft.com/office/drawing/2014/main" id="{2DB6BBE0-677D-2E7A-701B-48461B541997}"/>
              </a:ext>
            </a:extLst>
          </p:cNvPr>
          <p:cNvSpPr/>
          <p:nvPr/>
        </p:nvSpPr>
        <p:spPr>
          <a:xfrm>
            <a:off x="3775232" y="3901364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5" name="Down Arrow 21">
            <a:extLst>
              <a:ext uri="{FF2B5EF4-FFF2-40B4-BE49-F238E27FC236}">
                <a16:creationId xmlns:a16="http://schemas.microsoft.com/office/drawing/2014/main" id="{19781782-5A6F-37D0-BB29-DF3FC727D54D}"/>
              </a:ext>
            </a:extLst>
          </p:cNvPr>
          <p:cNvSpPr/>
          <p:nvPr/>
        </p:nvSpPr>
        <p:spPr>
          <a:xfrm>
            <a:off x="3757918" y="2754267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8854336-9DDA-84B8-29E8-669409418972}"/>
              </a:ext>
            </a:extLst>
          </p:cNvPr>
          <p:cNvSpPr/>
          <p:nvPr/>
        </p:nvSpPr>
        <p:spPr>
          <a:xfrm>
            <a:off x="3276600" y="4556836"/>
            <a:ext cx="1219200" cy="414056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Final Inspection </a:t>
            </a: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9879A65-4454-DFD7-090B-1870D38D26F2}"/>
              </a:ext>
            </a:extLst>
          </p:cNvPr>
          <p:cNvSpPr/>
          <p:nvPr/>
        </p:nvSpPr>
        <p:spPr>
          <a:xfrm>
            <a:off x="3298863" y="5181600"/>
            <a:ext cx="1132510" cy="299344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Packaging</a:t>
            </a:r>
          </a:p>
        </p:txBody>
      </p:sp>
      <p:sp>
        <p:nvSpPr>
          <p:cNvPr id="130" name="Down Arrow 108">
            <a:extLst>
              <a:ext uri="{FF2B5EF4-FFF2-40B4-BE49-F238E27FC236}">
                <a16:creationId xmlns:a16="http://schemas.microsoft.com/office/drawing/2014/main" id="{BE14005E-37DF-97F5-0F34-AA899CFB6031}"/>
              </a:ext>
            </a:extLst>
          </p:cNvPr>
          <p:cNvSpPr/>
          <p:nvPr/>
        </p:nvSpPr>
        <p:spPr>
          <a:xfrm>
            <a:off x="3794094" y="4958234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3" name="Down Arrow 111">
            <a:extLst>
              <a:ext uri="{FF2B5EF4-FFF2-40B4-BE49-F238E27FC236}">
                <a16:creationId xmlns:a16="http://schemas.microsoft.com/office/drawing/2014/main" id="{21E2A9BC-3810-6D8B-079E-2093E69956E6}"/>
              </a:ext>
            </a:extLst>
          </p:cNvPr>
          <p:cNvSpPr/>
          <p:nvPr/>
        </p:nvSpPr>
        <p:spPr>
          <a:xfrm>
            <a:off x="3780851" y="4358564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5EBED8CE-2AA5-0BB2-0B36-02762D493535}"/>
              </a:ext>
            </a:extLst>
          </p:cNvPr>
          <p:cNvSpPr/>
          <p:nvPr/>
        </p:nvSpPr>
        <p:spPr>
          <a:xfrm>
            <a:off x="7797160" y="2843610"/>
            <a:ext cx="1255778" cy="414292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512BC0D-5022-C78E-E73B-A2FAA14950F5}"/>
              </a:ext>
            </a:extLst>
          </p:cNvPr>
          <p:cNvSpPr/>
          <p:nvPr/>
        </p:nvSpPr>
        <p:spPr>
          <a:xfrm>
            <a:off x="7856267" y="1828800"/>
            <a:ext cx="1211533" cy="288000"/>
          </a:xfrm>
          <a:prstGeom prst="rect">
            <a:avLst/>
          </a:prstGeom>
          <a:solidFill>
            <a:srgbClr val="FFC000"/>
          </a:solidFill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Material flow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F4D6E5-5A27-EA4F-6E1D-3D28ECBE1E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25" t="16982" r="36083" b="20007"/>
          <a:stretch/>
        </p:blipFill>
        <p:spPr>
          <a:xfrm>
            <a:off x="162541" y="3575480"/>
            <a:ext cx="1263292" cy="18347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CCA191-B03B-EB96-95A8-49402797CB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80" t="16981" r="39571" b="15614"/>
          <a:stretch/>
        </p:blipFill>
        <p:spPr>
          <a:xfrm>
            <a:off x="4668486" y="1899266"/>
            <a:ext cx="1503714" cy="27072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A603FC-E33E-5040-C888-E1DE70818B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469" t="32281" r="46392" b="44071"/>
          <a:stretch/>
        </p:blipFill>
        <p:spPr>
          <a:xfrm>
            <a:off x="185497" y="1070289"/>
            <a:ext cx="1304776" cy="121571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14932E5-8B56-BDB0-1500-7EC9FE8D6CF3}"/>
              </a:ext>
            </a:extLst>
          </p:cNvPr>
          <p:cNvGrpSpPr/>
          <p:nvPr/>
        </p:nvGrpSpPr>
        <p:grpSpPr>
          <a:xfrm>
            <a:off x="160990" y="2371210"/>
            <a:ext cx="1233849" cy="1057790"/>
            <a:chOff x="-3616184" y="2354581"/>
            <a:chExt cx="5171644" cy="39259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C47E57-4C8D-D35B-5E31-E747C5093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7468" t="40139" r="36335" b="24489"/>
            <a:stretch/>
          </p:blipFill>
          <p:spPr>
            <a:xfrm>
              <a:off x="-3616184" y="2354581"/>
              <a:ext cx="5171644" cy="3925966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85D1010-231D-43BA-3F98-263CD9F797A4}"/>
                </a:ext>
              </a:extLst>
            </p:cNvPr>
            <p:cNvSpPr/>
            <p:nvPr/>
          </p:nvSpPr>
          <p:spPr>
            <a:xfrm>
              <a:off x="-1277507" y="2464751"/>
              <a:ext cx="935201" cy="355504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F10E5D3-792C-5B46-4132-965E292C50D0}"/>
              </a:ext>
            </a:extLst>
          </p:cNvPr>
          <p:cNvSpPr/>
          <p:nvPr/>
        </p:nvSpPr>
        <p:spPr>
          <a:xfrm>
            <a:off x="7837714" y="2209800"/>
            <a:ext cx="1188399" cy="512621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Raw material Inward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EBA30-1314-BB53-CCDE-E05D41DDED2E}"/>
              </a:ext>
            </a:extLst>
          </p:cNvPr>
          <p:cNvSpPr/>
          <p:nvPr/>
        </p:nvSpPr>
        <p:spPr>
          <a:xfrm>
            <a:off x="7890525" y="4081966"/>
            <a:ext cx="1080000" cy="180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Plating </a:t>
            </a: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0DF2ED-A5D6-804A-27D2-567B5A1B76A0}"/>
              </a:ext>
            </a:extLst>
          </p:cNvPr>
          <p:cNvSpPr/>
          <p:nvPr/>
        </p:nvSpPr>
        <p:spPr>
          <a:xfrm>
            <a:off x="7870863" y="2927003"/>
            <a:ext cx="1099661" cy="22502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Coil form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1D2FC-5C75-6DC6-5EFF-D09581E25C9A}"/>
              </a:ext>
            </a:extLst>
          </p:cNvPr>
          <p:cNvSpPr/>
          <p:nvPr/>
        </p:nvSpPr>
        <p:spPr>
          <a:xfrm>
            <a:off x="7870863" y="3347269"/>
            <a:ext cx="1120737" cy="483161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blanking &amp; Center hole piercing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237ED1-9042-5D7F-4444-3C8DC599B838}"/>
              </a:ext>
            </a:extLst>
          </p:cNvPr>
          <p:cNvSpPr/>
          <p:nvPr/>
        </p:nvSpPr>
        <p:spPr>
          <a:xfrm>
            <a:off x="7848600" y="4505730"/>
            <a:ext cx="1219200" cy="445833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Final Inspection </a:t>
            </a: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88213C-A022-1B85-43E6-7AA4F82A314E}"/>
              </a:ext>
            </a:extLst>
          </p:cNvPr>
          <p:cNvSpPr/>
          <p:nvPr/>
        </p:nvSpPr>
        <p:spPr>
          <a:xfrm>
            <a:off x="7870863" y="5138813"/>
            <a:ext cx="1132510" cy="324081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Packaging</a:t>
            </a:r>
          </a:p>
        </p:txBody>
      </p:sp>
      <p:sp>
        <p:nvSpPr>
          <p:cNvPr id="23" name="Down Arrow 21">
            <a:extLst>
              <a:ext uri="{FF2B5EF4-FFF2-40B4-BE49-F238E27FC236}">
                <a16:creationId xmlns:a16="http://schemas.microsoft.com/office/drawing/2014/main" id="{BB35F345-D253-3447-D8C5-53EAC416062A}"/>
              </a:ext>
            </a:extLst>
          </p:cNvPr>
          <p:cNvSpPr/>
          <p:nvPr/>
        </p:nvSpPr>
        <p:spPr>
          <a:xfrm>
            <a:off x="8329918" y="2697971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Down Arrow 21">
            <a:extLst>
              <a:ext uri="{FF2B5EF4-FFF2-40B4-BE49-F238E27FC236}">
                <a16:creationId xmlns:a16="http://schemas.microsoft.com/office/drawing/2014/main" id="{C1237F87-1E96-FFD3-E09B-F076551D9120}"/>
              </a:ext>
            </a:extLst>
          </p:cNvPr>
          <p:cNvSpPr/>
          <p:nvPr/>
        </p:nvSpPr>
        <p:spPr>
          <a:xfrm>
            <a:off x="8329918" y="317375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Down Arrow 21">
            <a:extLst>
              <a:ext uri="{FF2B5EF4-FFF2-40B4-BE49-F238E27FC236}">
                <a16:creationId xmlns:a16="http://schemas.microsoft.com/office/drawing/2014/main" id="{A2F1E19F-5A17-DC32-341D-500DB5B46695}"/>
              </a:ext>
            </a:extLst>
          </p:cNvPr>
          <p:cNvSpPr/>
          <p:nvPr/>
        </p:nvSpPr>
        <p:spPr>
          <a:xfrm>
            <a:off x="8329918" y="3866197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Down Arrow 21">
            <a:extLst>
              <a:ext uri="{FF2B5EF4-FFF2-40B4-BE49-F238E27FC236}">
                <a16:creationId xmlns:a16="http://schemas.microsoft.com/office/drawing/2014/main" id="{97FE0109-4E5B-BE79-29E3-E9C97FC3D206}"/>
              </a:ext>
            </a:extLst>
          </p:cNvPr>
          <p:cNvSpPr/>
          <p:nvPr/>
        </p:nvSpPr>
        <p:spPr>
          <a:xfrm>
            <a:off x="8329918" y="4279576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Down Arrow 21">
            <a:extLst>
              <a:ext uri="{FF2B5EF4-FFF2-40B4-BE49-F238E27FC236}">
                <a16:creationId xmlns:a16="http://schemas.microsoft.com/office/drawing/2014/main" id="{250A52DD-8337-3C9E-C464-31C160C777CB}"/>
              </a:ext>
            </a:extLst>
          </p:cNvPr>
          <p:cNvSpPr/>
          <p:nvPr/>
        </p:nvSpPr>
        <p:spPr>
          <a:xfrm>
            <a:off x="8324723" y="487680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092E568-62E8-E62A-B57E-6F92E262B5E4}"/>
              </a:ext>
            </a:extLst>
          </p:cNvPr>
          <p:cNvSpPr/>
          <p:nvPr/>
        </p:nvSpPr>
        <p:spPr>
          <a:xfrm>
            <a:off x="3244504" y="3388800"/>
            <a:ext cx="1255778" cy="414292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8283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3291</TotalTime>
  <Words>146</Words>
  <Application>Microsoft Office PowerPoint</Application>
  <PresentationFormat>On-screen Show (4:3)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MOGAL</dc:creator>
  <cp:lastModifiedBy>NITIN WAGADE</cp:lastModifiedBy>
  <cp:revision>231</cp:revision>
  <dcterms:created xsi:type="dcterms:W3CDTF">2006-08-16T00:00:00Z</dcterms:created>
  <dcterms:modified xsi:type="dcterms:W3CDTF">2023-06-13T08:59:27Z</dcterms:modified>
</cp:coreProperties>
</file>