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  <p:sldMasterId id="2147483734" r:id="rId2"/>
  </p:sldMasterIdLst>
  <p:sldIdLst>
    <p:sldId id="374" r:id="rId3"/>
    <p:sldId id="373" r:id="rId4"/>
    <p:sldId id="376" r:id="rId5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BF1DE"/>
    <a:srgbClr val="DDD9C4"/>
    <a:srgbClr val="D7EA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49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655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148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125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931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1119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4524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362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5285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0306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5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1536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339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8549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24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564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456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561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4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964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596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151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641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690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6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1088D9-39F2-4E23-A03E-D90A53757A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 dirty="0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TextBox 5"/>
          <p:cNvSpPr txBox="1">
            <a:spLocks noChangeArrowheads="1"/>
          </p:cNvSpPr>
          <p:nvPr/>
        </p:nvSpPr>
        <p:spPr bwMode="auto">
          <a:xfrm>
            <a:off x="314794" y="584657"/>
            <a:ext cx="11377534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t" hangingPunct="1">
              <a:defRPr/>
            </a:pPr>
            <a:r>
              <a:rPr lang="en-US" b="1" u="sng" dirty="0">
                <a:solidFill>
                  <a:srgbClr val="002060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Part name &amp; Part no</a:t>
            </a:r>
            <a:r>
              <a:rPr lang="en-US" b="1" dirty="0">
                <a:solidFill>
                  <a:srgbClr val="002060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. </a:t>
            </a:r>
            <a:r>
              <a:rPr lang="en-US" b="1" dirty="0" smtClean="0">
                <a:solidFill>
                  <a:srgbClr val="002060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Integral &amp; K2 rear caliper body</a:t>
            </a:r>
            <a:r>
              <a:rPr lang="en-US" dirty="0" smtClean="0">
                <a:solidFill>
                  <a:srgbClr val="000000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				</a:t>
            </a:r>
            <a:r>
              <a:rPr lang="en-US" b="1" u="sng" dirty="0" smtClean="0">
                <a:solidFill>
                  <a:srgbClr val="002060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Model- Customer </a:t>
            </a:r>
            <a:r>
              <a:rPr lang="en-US" b="1" u="sng" dirty="0">
                <a:solidFill>
                  <a:srgbClr val="002060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complaint </a:t>
            </a:r>
            <a:r>
              <a:rPr lang="en-US" b="1" dirty="0" smtClean="0">
                <a:solidFill>
                  <a:srgbClr val="002060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: </a:t>
            </a:r>
          </a:p>
          <a:p>
            <a:pPr eaLnBrk="1" fontAlgn="ctr" hangingPunct="1">
              <a:defRPr/>
            </a:pPr>
            <a:r>
              <a:rPr lang="en-US" b="1" u="sng" dirty="0" smtClean="0">
                <a:solidFill>
                  <a:srgbClr val="002060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Physical Phenomenon</a:t>
            </a:r>
            <a:r>
              <a:rPr lang="en-US" u="sng" dirty="0" smtClean="0">
                <a:solidFill>
                  <a:srgbClr val="002060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: Blow hole &amp; pin hole</a:t>
            </a:r>
            <a:endParaRPr lang="en-US" sz="1600" dirty="0">
              <a:solidFill>
                <a:srgbClr val="000000"/>
              </a:solidFill>
              <a:latin typeface="Arial Narrow" panose="020B0606020202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314794" y="93315"/>
            <a:ext cx="11377534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ctr"/>
            <a:r>
              <a:rPr lang="en-US" sz="20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Arial Narrow" panose="020B0606020202030204" pitchFamily="34" charset="0"/>
              </a:rPr>
              <a:t>QSR Issues – Corrective actions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105772" y="6169606"/>
            <a:ext cx="3795578" cy="373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Part Snap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757646" y="1672206"/>
            <a:ext cx="10934682" cy="42005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333636" y="1915891"/>
            <a:ext cx="5112912" cy="377656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646" y="1915891"/>
            <a:ext cx="4645300" cy="378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01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9279"/>
              </p:ext>
            </p:extLst>
          </p:nvPr>
        </p:nvGraphicFramePr>
        <p:xfrm>
          <a:off x="304800" y="2985678"/>
          <a:ext cx="11652737" cy="3586079"/>
        </p:xfrm>
        <a:graphic>
          <a:graphicData uri="http://schemas.openxmlformats.org/drawingml/2006/table">
            <a:tbl>
              <a:tblPr/>
              <a:tblGrid>
                <a:gridCol w="99399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861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6421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2970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63268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7301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7301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25766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Part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Model</a:t>
                      </a:r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Vendor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Defect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Actions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T. Date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Status </a:t>
                      </a:r>
                      <a:endParaRPr lang="en-US" sz="1200" b="1" i="0" u="none" strike="noStrike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  <a:p>
                      <a:pPr algn="ctr" fontAlgn="t"/>
                      <a:endParaRPr lang="en-US" sz="1200" b="1" i="0" u="none" strike="noStrike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28879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cs typeface="Calibri" panose="020F0502020204030204" pitchFamily="34" charset="0"/>
                        </a:rPr>
                        <a:t>Integral &amp; K2 rear caliper body</a:t>
                      </a:r>
                      <a:endParaRPr lang="en-US" sz="1200" b="0" i="0" u="none" strike="noStrike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0" i="0" u="none" strike="noStrike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VE</a:t>
                      </a:r>
                      <a:endParaRPr lang="en-US" sz="1200" b="0" i="0" u="none" strike="noStrike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sng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Customer complaint</a:t>
                      </a:r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BH and PH on integral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&amp; K2 caliper body</a:t>
                      </a:r>
                      <a:endParaRPr lang="en-US" sz="1200" b="1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sng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Physical Phenomenon</a:t>
                      </a:r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–Integral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&amp; K2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BH and PH observed on 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caliper body</a:t>
                      </a:r>
                      <a:endParaRPr lang="en-US" sz="1200" b="1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cs typeface="Calibri" panose="020F0502020204030204" pitchFamily="34" charset="0"/>
                      </a:endParaRPr>
                    </a:p>
                    <a:p>
                      <a:pPr eaLnBrk="1" fontAlgn="ctr" hangingPunct="1">
                        <a:defRPr/>
                      </a:pPr>
                      <a:endParaRPr lang="en-US" sz="12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eaLnBrk="1" fontAlgn="ctr" hangingPunct="1">
                        <a:defRPr/>
                      </a:pPr>
                      <a:r>
                        <a:rPr lang="en-US" sz="1200" b="1" i="0" u="sng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Why 1</a:t>
                      </a:r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12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BH,ph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caliper body reach to ETL</a:t>
                      </a:r>
                      <a:endParaRPr lang="en-US" sz="12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eaLnBrk="1" fontAlgn="ctr" hangingPunct="1">
                        <a:defRPr/>
                      </a:pPr>
                      <a:r>
                        <a:rPr lang="en-US" sz="1200" b="1" i="0" u="sng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Why 2: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2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BH,ph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observed on caliper body.</a:t>
                      </a:r>
                      <a:endParaRPr lang="en-US" sz="12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eaLnBrk="1" fontAlgn="ctr" hangingPunct="1">
                        <a:defRPr/>
                      </a:pPr>
                      <a:r>
                        <a:rPr lang="en-US" sz="1200" b="1" i="0" u="sng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Why </a:t>
                      </a:r>
                      <a:r>
                        <a:rPr lang="en-US" sz="1200" b="1" i="0" u="sng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3:  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Sand drop during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production .</a:t>
                      </a:r>
                      <a:endParaRPr lang="en-US" sz="12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fontAlgn="ctr" latinLnBrk="0" hangingPunct="1">
                        <a:defRPr/>
                      </a:pPr>
                      <a:r>
                        <a:rPr lang="en-US" sz="1200" b="1" i="0" u="sng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Why 4 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Sand core not curing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properly.</a:t>
                      </a:r>
                      <a:endParaRPr lang="en-US" sz="12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eaLnBrk="1" fontAlgn="ctr" hangingPunct="1">
                        <a:defRPr/>
                      </a:pPr>
                      <a:r>
                        <a:rPr lang="en-US" sz="1200" b="1" i="0" u="sng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Why5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 </a:t>
                      </a:r>
                      <a:endParaRPr lang="en-US" sz="12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fontAlgn="ctr" latinLnBrk="0" hangingPunct="1">
                        <a:defRPr/>
                      </a:pPr>
                      <a:r>
                        <a:rPr lang="en-US" sz="1200" b="1" i="0" u="sng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Root</a:t>
                      </a:r>
                      <a:r>
                        <a:rPr lang="en-US" sz="1200" b="1" i="0" u="sng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i="0" u="sng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Cause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:1.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Sand core not curing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properly.</a:t>
                      </a:r>
                      <a:endParaRPr lang="en-US" sz="12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i="0" u="none" strike="noStrike" kern="1200" baseline="0" noProof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Containment Action :-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1. 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ETL 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End –       </a:t>
                      </a:r>
                      <a:r>
                        <a:rPr lang="en-US" sz="1200" b="0" i="0" u="none" strike="noStrike" kern="1200" baseline="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Qty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rejected by ETL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2. 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Available stock at Supplier  end verified for 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BH and PH</a:t>
                      </a:r>
                      <a:endParaRPr lang="en-US" sz="1200" b="0" i="0" u="none" strike="noStrike" kern="1200" baseline="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Inspection side action Supplier End:- 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1. 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100% parts checked and permanent marker dot mark  provide on parts</a:t>
                      </a:r>
                      <a:endParaRPr lang="en-US" sz="12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2. Check point added in hourly in-process 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inspection.</a:t>
                      </a:r>
                      <a:endParaRPr lang="en-US" sz="12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baseline="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Cause Side Action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:- 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1. 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Sand core curing time will increase.                                                                       2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After sand core making proper pasting will be done on surface to avoid sand drop.                                                                                                                                 3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Sand core will be cleaned with air before using.</a:t>
                      </a:r>
                      <a:endParaRPr lang="en-US" sz="1200" b="0" i="0" u="none" strike="noStrike" kern="1200" baseline="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06.06.2023</a:t>
                      </a: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06.06.2023</a:t>
                      </a: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06.06.2023</a:t>
                      </a: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Completed</a:t>
                      </a: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Completed</a:t>
                      </a: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Completed</a:t>
                      </a: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975725" y="556204"/>
            <a:ext cx="1988820" cy="33855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After</a:t>
            </a:r>
            <a:endParaRPr lang="en-US" sz="16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TextBox 5"/>
          <p:cNvSpPr txBox="1">
            <a:spLocks noChangeArrowheads="1"/>
          </p:cNvSpPr>
          <p:nvPr/>
        </p:nvSpPr>
        <p:spPr bwMode="auto">
          <a:xfrm>
            <a:off x="304800" y="93315"/>
            <a:ext cx="11698310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Corrective Action </a:t>
            </a:r>
            <a:r>
              <a:rPr lang="en-US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Details</a:t>
            </a:r>
          </a:p>
        </p:txBody>
      </p:sp>
      <p:sp>
        <p:nvSpPr>
          <p:cNvPr id="3" name="Rectangle 2"/>
          <p:cNvSpPr/>
          <p:nvPr/>
        </p:nvSpPr>
        <p:spPr>
          <a:xfrm>
            <a:off x="344532" y="920170"/>
            <a:ext cx="5722513" cy="23623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16203" y="539769"/>
            <a:ext cx="1698434" cy="33855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prstClr val="black"/>
                </a:solidFill>
                <a:latin typeface="Arial Narrow" panose="020B0606020202030204" pitchFamily="34" charset="0"/>
              </a:rPr>
              <a:t>Before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027313" y="920170"/>
            <a:ext cx="5885645" cy="23734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913902"/>
              </p:ext>
            </p:extLst>
          </p:nvPr>
        </p:nvGraphicFramePr>
        <p:xfrm>
          <a:off x="352426" y="6523935"/>
          <a:ext cx="2530462" cy="321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4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216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HORIZONTAL DEPLOYMENT </a:t>
                      </a:r>
                      <a:r>
                        <a:rPr lang="en-US" sz="105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: </a:t>
                      </a:r>
                      <a:r>
                        <a:rPr lang="en-US" sz="1050" b="1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 H105 </a:t>
                      </a:r>
                      <a:endParaRPr lang="en-IN" sz="1050" b="1" kern="1200" baseline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98" marB="45798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247174"/>
              </p:ext>
            </p:extLst>
          </p:nvPr>
        </p:nvGraphicFramePr>
        <p:xfrm>
          <a:off x="4185636" y="6522672"/>
          <a:ext cx="4030900" cy="404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09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387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SUSTENANCE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105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PREVENTIVE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) ACTIONS  3 Layer Audit , FFPA,JH,Fixture PM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baseline="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98" marB="45798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753107"/>
              </p:ext>
            </p:extLst>
          </p:nvPr>
        </p:nvGraphicFramePr>
        <p:xfrm>
          <a:off x="8654188" y="6481125"/>
          <a:ext cx="2872408" cy="411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24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890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SYSTEM</a:t>
                      </a:r>
                      <a:r>
                        <a:rPr lang="en-US" sz="105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ACTIONS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05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:-In process Inspection,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Process Audit &amp; Product Audit</a:t>
                      </a:r>
                    </a:p>
                  </a:txBody>
                  <a:tcPr marT="45798" marB="45798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1035505" y="2640511"/>
            <a:ext cx="3974384" cy="2656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1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BH &amp; PH on integral &amp; K2 caliper body casting surface</a:t>
            </a:r>
            <a:endParaRPr lang="en-US" sz="1100" dirty="0" smtClean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400800" y="2624076"/>
            <a:ext cx="3563745" cy="282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>
              <a:defRPr/>
            </a:pPr>
            <a:r>
              <a:rPr lang="en-US" sz="1200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No BH </a:t>
            </a:r>
            <a:r>
              <a:rPr lang="en-US" sz="1200" dirty="0">
                <a:solidFill>
                  <a:srgbClr val="00B050"/>
                </a:solidFill>
                <a:latin typeface="Arial Narrow" panose="020B0606020202030204" pitchFamily="34" charset="0"/>
              </a:rPr>
              <a:t>&amp; PH on integral &amp; K2 caliper body casting surface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234743" y="979775"/>
            <a:ext cx="2700285" cy="1618889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75" y="981034"/>
            <a:ext cx="2558922" cy="1617630"/>
          </a:xfrm>
          <a:prstGeom prst="rect">
            <a:avLst/>
          </a:prstGeom>
        </p:spPr>
      </p:pic>
      <p:sp>
        <p:nvSpPr>
          <p:cNvPr id="30" name="Oval 29"/>
          <p:cNvSpPr/>
          <p:nvPr/>
        </p:nvSpPr>
        <p:spPr>
          <a:xfrm>
            <a:off x="1505676" y="1853744"/>
            <a:ext cx="368300" cy="24761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" name="Oval 30"/>
          <p:cNvSpPr/>
          <p:nvPr/>
        </p:nvSpPr>
        <p:spPr>
          <a:xfrm>
            <a:off x="4064598" y="1813577"/>
            <a:ext cx="460407" cy="45054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8" t="40970" r="16465" b="15132"/>
          <a:stretch/>
        </p:blipFill>
        <p:spPr>
          <a:xfrm>
            <a:off x="6143731" y="971240"/>
            <a:ext cx="2227537" cy="16274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35" t="25117" r="14954" b="22135"/>
          <a:stretch/>
        </p:blipFill>
        <p:spPr>
          <a:xfrm>
            <a:off x="8963696" y="979775"/>
            <a:ext cx="2356834" cy="1618889"/>
          </a:xfrm>
          <a:prstGeom prst="rect">
            <a:avLst/>
          </a:prstGeom>
        </p:spPr>
      </p:pic>
      <p:sp>
        <p:nvSpPr>
          <p:cNvPr id="33" name="Oval 32"/>
          <p:cNvSpPr/>
          <p:nvPr/>
        </p:nvSpPr>
        <p:spPr>
          <a:xfrm>
            <a:off x="6768301" y="1236372"/>
            <a:ext cx="830233" cy="420163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4" name="Oval 33"/>
          <p:cNvSpPr/>
          <p:nvPr/>
        </p:nvSpPr>
        <p:spPr>
          <a:xfrm>
            <a:off x="10142113" y="1084526"/>
            <a:ext cx="571831" cy="595423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/>
          </a:p>
        </p:txBody>
      </p:sp>
    </p:spTree>
    <p:extLst>
      <p:ext uri="{BB962C8B-B14F-4D97-AF65-F5344CB8AC3E}">
        <p14:creationId xmlns:p14="http://schemas.microsoft.com/office/powerpoint/2010/main" val="4265132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86555" y="2967335"/>
            <a:ext cx="32188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THANKS….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179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7633</TotalTime>
  <Words>270</Words>
  <Application>Microsoft Office PowerPoint</Application>
  <PresentationFormat>Widescreen</PresentationFormat>
  <Paragraphs>61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6_Office Theme</vt:lpstr>
      <vt:lpstr>7_Office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VINITKUMAR RATANPURA</dc:creator>
  <cp:lastModifiedBy>Office</cp:lastModifiedBy>
  <cp:revision>754</cp:revision>
  <cp:lastPrinted>2023-03-29T07:02:09Z</cp:lastPrinted>
  <dcterms:created xsi:type="dcterms:W3CDTF">2014-10-29T04:23:53Z</dcterms:created>
  <dcterms:modified xsi:type="dcterms:W3CDTF">2023-07-03T13:26:39Z</dcterms:modified>
</cp:coreProperties>
</file>