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13"/>
  </p:notesMasterIdLst>
  <p:handoutMasterIdLst>
    <p:handoutMasterId r:id="rId14"/>
  </p:handoutMasterIdLst>
  <p:sldIdLst>
    <p:sldId id="595" r:id="rId5"/>
    <p:sldId id="596" r:id="rId6"/>
    <p:sldId id="597" r:id="rId7"/>
    <p:sldId id="616" r:id="rId8"/>
    <p:sldId id="603" r:id="rId9"/>
    <p:sldId id="598" r:id="rId10"/>
    <p:sldId id="604" r:id="rId11"/>
    <p:sldId id="608" r:id="rId12"/>
  </p:sldIdLst>
  <p:sldSz cx="12192000" cy="6858000"/>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DDF0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93" autoAdjust="0"/>
    <p:restoredTop sz="94660"/>
  </p:normalViewPr>
  <p:slideViewPr>
    <p:cSldViewPr snapToGrid="0">
      <p:cViewPr>
        <p:scale>
          <a:sx n="66" d="100"/>
          <a:sy n="66" d="100"/>
        </p:scale>
        <p:origin x="-548" y="-13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6" d="100"/>
          <a:sy n="66" d="100"/>
        </p:scale>
        <p:origin x="-3288" y="-114"/>
      </p:cViewPr>
      <p:guideLst>
        <p:guide orient="horz" pos="3133"/>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Bhim-singh\e\PPAP%20C101\03.%20PFMEA%20520AE05702%20%20(C1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235581953691252"/>
          <c:y val="0.22885859260128491"/>
          <c:w val="0.73858642023589149"/>
          <c:h val="0.49383483158243707"/>
        </c:manualLayout>
      </c:layout>
      <c:barChart>
        <c:barDir val="col"/>
        <c:grouping val="clustered"/>
        <c:varyColors val="0"/>
        <c:ser>
          <c:idx val="0"/>
          <c:order val="0"/>
          <c:tx>
            <c:strRef>
              <c:f>Sheet1!$A$3</c:f>
              <c:strCache>
                <c:ptCount val="1"/>
                <c:pt idx="0">
                  <c:v>1St Trimming</c:v>
                </c:pt>
              </c:strCache>
            </c:strRef>
          </c:tx>
          <c:invertIfNegative val="0"/>
          <c:dLbls>
            <c:showLegendKey val="0"/>
            <c:showVal val="1"/>
            <c:showCatName val="0"/>
            <c:showSerName val="0"/>
            <c:showPercent val="0"/>
            <c:showBubbleSize val="0"/>
            <c:showLeaderLines val="0"/>
          </c:dLbls>
          <c:cat>
            <c:strRef>
              <c:f>(Sheet1!$B$2,Sheet1!$C$2)</c:f>
              <c:strCache>
                <c:ptCount val="2"/>
                <c:pt idx="0">
                  <c:v>Before </c:v>
                </c:pt>
                <c:pt idx="1">
                  <c:v>After</c:v>
                </c:pt>
              </c:strCache>
            </c:strRef>
          </c:cat>
          <c:val>
            <c:numRef>
              <c:f>(Sheet1!$B$3,Sheet1!$C$3)</c:f>
              <c:numCache>
                <c:formatCode>General</c:formatCode>
                <c:ptCount val="2"/>
                <c:pt idx="0">
                  <c:v>80</c:v>
                </c:pt>
                <c:pt idx="1">
                  <c:v>40</c:v>
                </c:pt>
              </c:numCache>
            </c:numRef>
          </c:val>
        </c:ser>
        <c:ser>
          <c:idx val="1"/>
          <c:order val="1"/>
          <c:tx>
            <c:strRef>
              <c:f>Sheet1!$A$4</c:f>
              <c:strCache>
                <c:ptCount val="1"/>
                <c:pt idx="0">
                  <c:v>2nd Trimming</c:v>
                </c:pt>
              </c:strCache>
            </c:strRef>
          </c:tx>
          <c:invertIfNegative val="0"/>
          <c:dLbls>
            <c:showLegendKey val="0"/>
            <c:showVal val="1"/>
            <c:showCatName val="0"/>
            <c:showSerName val="0"/>
            <c:showPercent val="0"/>
            <c:showBubbleSize val="0"/>
            <c:showLeaderLines val="0"/>
          </c:dLbls>
          <c:cat>
            <c:strRef>
              <c:f>(Sheet1!$B$2,Sheet1!$C$2)</c:f>
              <c:strCache>
                <c:ptCount val="2"/>
                <c:pt idx="0">
                  <c:v>Before </c:v>
                </c:pt>
                <c:pt idx="1">
                  <c:v>After</c:v>
                </c:pt>
              </c:strCache>
            </c:strRef>
          </c:cat>
          <c:val>
            <c:numRef>
              <c:f>(Sheet1!$B$4,Sheet1!$C$4)</c:f>
              <c:numCache>
                <c:formatCode>General</c:formatCode>
                <c:ptCount val="2"/>
                <c:pt idx="0">
                  <c:v>80</c:v>
                </c:pt>
                <c:pt idx="1">
                  <c:v>40</c:v>
                </c:pt>
              </c:numCache>
            </c:numRef>
          </c:val>
        </c:ser>
        <c:dLbls>
          <c:showLegendKey val="0"/>
          <c:showVal val="0"/>
          <c:showCatName val="0"/>
          <c:showSerName val="0"/>
          <c:showPercent val="0"/>
          <c:showBubbleSize val="0"/>
        </c:dLbls>
        <c:gapWidth val="150"/>
        <c:axId val="126317696"/>
        <c:axId val="126319232"/>
      </c:barChart>
      <c:catAx>
        <c:axId val="126317696"/>
        <c:scaling>
          <c:orientation val="minMax"/>
        </c:scaling>
        <c:delete val="0"/>
        <c:axPos val="b"/>
        <c:majorTickMark val="out"/>
        <c:minorTickMark val="none"/>
        <c:tickLblPos val="nextTo"/>
        <c:crossAx val="126319232"/>
        <c:crosses val="autoZero"/>
        <c:auto val="1"/>
        <c:lblAlgn val="ctr"/>
        <c:lblOffset val="100"/>
        <c:noMultiLvlLbl val="0"/>
      </c:catAx>
      <c:valAx>
        <c:axId val="126319232"/>
        <c:scaling>
          <c:orientation val="minMax"/>
        </c:scaling>
        <c:delete val="0"/>
        <c:axPos val="l"/>
        <c:numFmt formatCode="General" sourceLinked="1"/>
        <c:majorTickMark val="out"/>
        <c:minorTickMark val="none"/>
        <c:tickLblPos val="nextTo"/>
        <c:crossAx val="126317696"/>
        <c:crosses val="autoZero"/>
        <c:crossBetween val="between"/>
      </c:valAx>
    </c:plotArea>
    <c:legend>
      <c:legendPos val="r"/>
      <c:layout>
        <c:manualLayout>
          <c:xMode val="edge"/>
          <c:yMode val="edge"/>
          <c:x val="3.7257958525432316E-2"/>
          <c:y val="0.8113443715786024"/>
          <c:w val="0.96274188209213341"/>
          <c:h val="0.18865562842139755"/>
        </c:manualLayout>
      </c:layout>
      <c:overlay val="0"/>
    </c:legend>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0.31341</cdr:x>
      <cdr:y>0</cdr:y>
    </cdr:from>
    <cdr:to>
      <cdr:x>0.67462</cdr:x>
      <cdr:y>0.2498</cdr:y>
    </cdr:to>
    <cdr:sp macro="" textlink="">
      <cdr:nvSpPr>
        <cdr:cNvPr id="2" name="TextBox 1"/>
        <cdr:cNvSpPr txBox="1"/>
      </cdr:nvSpPr>
      <cdr:spPr>
        <a:xfrm xmlns:a="http://schemas.openxmlformats.org/drawingml/2006/main">
          <a:off x="793400" y="0"/>
          <a:ext cx="914400" cy="38956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smtClean="0"/>
            <a:t>RPN Status</a:t>
          </a:r>
          <a:endParaRPr lang="en-IN" sz="11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2098" cy="496627"/>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sz="quarter" idx="1"/>
          </p:nvPr>
        </p:nvSpPr>
        <p:spPr>
          <a:xfrm>
            <a:off x="3884414" y="0"/>
            <a:ext cx="2972098" cy="496627"/>
          </a:xfrm>
          <a:prstGeom prst="rect">
            <a:avLst/>
          </a:prstGeom>
        </p:spPr>
        <p:txBody>
          <a:bodyPr vert="horz" lIns="91440" tIns="45720" rIns="91440" bIns="45720" rtlCol="0"/>
          <a:lstStyle>
            <a:lvl1pPr algn="r">
              <a:defRPr sz="1200"/>
            </a:lvl1pPr>
          </a:lstStyle>
          <a:p>
            <a:fld id="{6826A8B4-BA87-462C-945D-19817E2E6D7A}" type="datetimeFigureOut">
              <a:rPr lang="en-IN" smtClean="0"/>
              <a:t>17-11-2023</a:t>
            </a:fld>
            <a:endParaRPr lang="en-IN" dirty="0"/>
          </a:p>
        </p:txBody>
      </p:sp>
      <p:sp>
        <p:nvSpPr>
          <p:cNvPr id="4" name="Footer Placeholder 3"/>
          <p:cNvSpPr>
            <a:spLocks noGrp="1"/>
          </p:cNvSpPr>
          <p:nvPr>
            <p:ph type="ftr" sz="quarter" idx="2"/>
          </p:nvPr>
        </p:nvSpPr>
        <p:spPr>
          <a:xfrm>
            <a:off x="0" y="9447418"/>
            <a:ext cx="2972098" cy="496627"/>
          </a:xfrm>
          <a:prstGeom prst="rect">
            <a:avLst/>
          </a:prstGeom>
        </p:spPr>
        <p:txBody>
          <a:bodyPr vert="horz" lIns="91440" tIns="45720" rIns="91440" bIns="45720" rtlCol="0" anchor="b"/>
          <a:lstStyle>
            <a:lvl1pPr algn="l">
              <a:defRPr sz="1200"/>
            </a:lvl1pPr>
          </a:lstStyle>
          <a:p>
            <a:endParaRPr lang="en-IN" dirty="0"/>
          </a:p>
        </p:txBody>
      </p:sp>
      <p:sp>
        <p:nvSpPr>
          <p:cNvPr id="5" name="Slide Number Placeholder 4"/>
          <p:cNvSpPr>
            <a:spLocks noGrp="1"/>
          </p:cNvSpPr>
          <p:nvPr>
            <p:ph type="sldNum" sz="quarter" idx="3"/>
          </p:nvPr>
        </p:nvSpPr>
        <p:spPr>
          <a:xfrm>
            <a:off x="3884414" y="9447418"/>
            <a:ext cx="2972098" cy="496627"/>
          </a:xfrm>
          <a:prstGeom prst="rect">
            <a:avLst/>
          </a:prstGeom>
        </p:spPr>
        <p:txBody>
          <a:bodyPr vert="horz" lIns="91440" tIns="45720" rIns="91440" bIns="45720" rtlCol="0" anchor="b"/>
          <a:lstStyle>
            <a:lvl1pPr algn="r">
              <a:defRPr sz="1200"/>
            </a:lvl1pPr>
          </a:lstStyle>
          <a:p>
            <a:fld id="{35C7F754-2B94-4843-BEC3-6A856B0674F4}" type="slidenum">
              <a:rPr lang="en-IN" smtClean="0"/>
              <a:t>‹#›</a:t>
            </a:fld>
            <a:endParaRPr lang="en-IN" dirty="0"/>
          </a:p>
        </p:txBody>
      </p:sp>
    </p:spTree>
    <p:extLst>
      <p:ext uri="{BB962C8B-B14F-4D97-AF65-F5344CB8AC3E}">
        <p14:creationId xmlns:p14="http://schemas.microsoft.com/office/powerpoint/2010/main" val="29358418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6651" tIns="48325" rIns="96651" bIns="48325" rtlCol="0"/>
          <a:lstStyle>
            <a:lvl1pPr algn="l">
              <a:defRPr sz="1200"/>
            </a:lvl1pPr>
          </a:lstStyle>
          <a:p>
            <a:endParaRPr lang="en-IN" dirty="0"/>
          </a:p>
        </p:txBody>
      </p:sp>
      <p:sp>
        <p:nvSpPr>
          <p:cNvPr id="3" name="Date Placeholder 2"/>
          <p:cNvSpPr>
            <a:spLocks noGrp="1"/>
          </p:cNvSpPr>
          <p:nvPr>
            <p:ph type="dt" idx="1"/>
          </p:nvPr>
        </p:nvSpPr>
        <p:spPr>
          <a:xfrm>
            <a:off x="3884613" y="0"/>
            <a:ext cx="2971800" cy="497284"/>
          </a:xfrm>
          <a:prstGeom prst="rect">
            <a:avLst/>
          </a:prstGeom>
        </p:spPr>
        <p:txBody>
          <a:bodyPr vert="horz" lIns="96651" tIns="48325" rIns="96651" bIns="48325" rtlCol="0"/>
          <a:lstStyle>
            <a:lvl1pPr algn="r">
              <a:defRPr sz="1200"/>
            </a:lvl1pPr>
          </a:lstStyle>
          <a:p>
            <a:fld id="{CF039E3D-4EF7-408D-8997-EC438C4A098D}" type="datetimeFigureOut">
              <a:rPr lang="en-IN" smtClean="0"/>
              <a:t>17-11-2023</a:t>
            </a:fld>
            <a:endParaRPr lang="en-IN" dirty="0"/>
          </a:p>
        </p:txBody>
      </p:sp>
      <p:sp>
        <p:nvSpPr>
          <p:cNvPr id="4" name="Slide Image Placeholder 3"/>
          <p:cNvSpPr>
            <a:spLocks noGrp="1" noRot="1" noChangeAspect="1"/>
          </p:cNvSpPr>
          <p:nvPr>
            <p:ph type="sldImg" idx="2"/>
          </p:nvPr>
        </p:nvSpPr>
        <p:spPr>
          <a:xfrm>
            <a:off x="114300" y="746125"/>
            <a:ext cx="6629400" cy="3729038"/>
          </a:xfrm>
          <a:prstGeom prst="rect">
            <a:avLst/>
          </a:prstGeom>
          <a:noFill/>
          <a:ln w="12700">
            <a:solidFill>
              <a:prstClr val="black"/>
            </a:solidFill>
          </a:ln>
        </p:spPr>
        <p:txBody>
          <a:bodyPr vert="horz" lIns="96651" tIns="48325" rIns="96651" bIns="48325" rtlCol="0" anchor="ctr"/>
          <a:lstStyle/>
          <a:p>
            <a:endParaRPr lang="en-IN" dirty="0"/>
          </a:p>
        </p:txBody>
      </p:sp>
      <p:sp>
        <p:nvSpPr>
          <p:cNvPr id="5" name="Notes Placeholder 4"/>
          <p:cNvSpPr>
            <a:spLocks noGrp="1"/>
          </p:cNvSpPr>
          <p:nvPr>
            <p:ph type="body" sz="quarter" idx="3"/>
          </p:nvPr>
        </p:nvSpPr>
        <p:spPr>
          <a:xfrm>
            <a:off x="685801" y="4724203"/>
            <a:ext cx="5486400" cy="4475560"/>
          </a:xfrm>
          <a:prstGeom prst="rect">
            <a:avLst/>
          </a:prstGeom>
        </p:spPr>
        <p:txBody>
          <a:bodyPr vert="horz" lIns="96651" tIns="48325" rIns="96651" bIns="4832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9446678"/>
            <a:ext cx="2971800" cy="497284"/>
          </a:xfrm>
          <a:prstGeom prst="rect">
            <a:avLst/>
          </a:prstGeom>
        </p:spPr>
        <p:txBody>
          <a:bodyPr vert="horz" lIns="96651" tIns="48325" rIns="96651" bIns="48325"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9446678"/>
            <a:ext cx="2971800" cy="497284"/>
          </a:xfrm>
          <a:prstGeom prst="rect">
            <a:avLst/>
          </a:prstGeom>
        </p:spPr>
        <p:txBody>
          <a:bodyPr vert="horz" lIns="96651" tIns="48325" rIns="96651" bIns="48325" rtlCol="0" anchor="b"/>
          <a:lstStyle>
            <a:lvl1pPr algn="r">
              <a:defRPr sz="1200"/>
            </a:lvl1pPr>
          </a:lstStyle>
          <a:p>
            <a:fld id="{AB87EC3A-903D-4799-AE11-917A14EA9646}" type="slidenum">
              <a:rPr lang="en-IN" smtClean="0"/>
              <a:t>‹#›</a:t>
            </a:fld>
            <a:endParaRPr lang="en-IN" dirty="0"/>
          </a:p>
        </p:txBody>
      </p:sp>
    </p:spTree>
    <p:extLst>
      <p:ext uri="{BB962C8B-B14F-4D97-AF65-F5344CB8AC3E}">
        <p14:creationId xmlns:p14="http://schemas.microsoft.com/office/powerpoint/2010/main" val="682354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B87EC3A-903D-4799-AE11-917A14EA9646}" type="slidenum">
              <a:rPr lang="en-IN" smtClean="0"/>
              <a:t>4</a:t>
            </a:fld>
            <a:endParaRPr lang="en-IN" dirty="0"/>
          </a:p>
        </p:txBody>
      </p:sp>
    </p:spTree>
    <p:extLst>
      <p:ext uri="{BB962C8B-B14F-4D97-AF65-F5344CB8AC3E}">
        <p14:creationId xmlns:p14="http://schemas.microsoft.com/office/powerpoint/2010/main" val="17166644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027D93-2D59-4DA1-B9D3-78F3F6832D3C}" type="datetimeFigureOut">
              <a:rPr lang="en-US" smtClean="0"/>
              <a:pPr/>
              <a:t>11/17/2023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AF1C87-1091-4AB4-AD52-892A71B5694F}" type="slidenum">
              <a:rPr lang="en-US" smtClean="0"/>
              <a:pPr/>
              <a:t>‹#›</a:t>
            </a:fld>
            <a:endParaRPr lang="en-US" dirty="0"/>
          </a:p>
        </p:txBody>
      </p:sp>
      <p:pic>
        <p:nvPicPr>
          <p:cNvPr id="9" name="Picture 2"/>
          <p:cNvPicPr>
            <a:picLocks noChangeAspect="1" noChangeArrowheads="1"/>
          </p:cNvPicPr>
          <p:nvPr userDrawn="1"/>
        </p:nvPicPr>
        <p:blipFill>
          <a:blip r:embed="rId2" cstate="print"/>
          <a:srcRect/>
          <a:stretch>
            <a:fillRect/>
          </a:stretch>
        </p:blipFill>
        <p:spPr bwMode="auto">
          <a:xfrm>
            <a:off x="11188542" y="6092082"/>
            <a:ext cx="938151" cy="659051"/>
          </a:xfrm>
          <a:prstGeom prst="rect">
            <a:avLst/>
          </a:prstGeom>
          <a:noFill/>
          <a:ln w="9525">
            <a:noFill/>
            <a:miter lim="800000"/>
            <a:headEnd/>
            <a:tailEnd/>
          </a:ln>
        </p:spPr>
      </p:pic>
    </p:spTree>
    <p:extLst>
      <p:ext uri="{BB962C8B-B14F-4D97-AF65-F5344CB8AC3E}">
        <p14:creationId xmlns:p14="http://schemas.microsoft.com/office/powerpoint/2010/main" val="218445748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027D93-2D59-4DA1-B9D3-78F3F6832D3C}" type="datetimeFigureOut">
              <a:rPr lang="en-US" smtClean="0"/>
              <a:pPr/>
              <a:t>11/17/2023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AF1C87-1091-4AB4-AD52-892A71B5694F}" type="slidenum">
              <a:rPr lang="en-US" smtClean="0"/>
              <a:pPr/>
              <a:t>‹#›</a:t>
            </a:fld>
            <a:endParaRPr lang="en-US" dirty="0"/>
          </a:p>
        </p:txBody>
      </p:sp>
    </p:spTree>
    <p:extLst>
      <p:ext uri="{BB962C8B-B14F-4D97-AF65-F5344CB8AC3E}">
        <p14:creationId xmlns:p14="http://schemas.microsoft.com/office/powerpoint/2010/main" val="1981027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027D93-2D59-4DA1-B9D3-78F3F6832D3C}" type="datetimeFigureOut">
              <a:rPr lang="en-US" smtClean="0"/>
              <a:pPr/>
              <a:t>11/17/2023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AF1C87-1091-4AB4-AD52-892A71B5694F}" type="slidenum">
              <a:rPr lang="en-US" smtClean="0"/>
              <a:pPr/>
              <a:t>‹#›</a:t>
            </a:fld>
            <a:endParaRPr lang="en-US" dirty="0"/>
          </a:p>
        </p:txBody>
      </p:sp>
    </p:spTree>
    <p:extLst>
      <p:ext uri="{BB962C8B-B14F-4D97-AF65-F5344CB8AC3E}">
        <p14:creationId xmlns:p14="http://schemas.microsoft.com/office/powerpoint/2010/main" val="2893943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7"/>
            <a:ext cx="103632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139B9BA1-B13C-47F0-89D5-84EB83650EED}" type="datetimeFigureOut">
              <a:rPr lang="en-IN" smtClean="0"/>
              <a:t>17-11-2023</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FB20C7DE-CD16-48C2-96FF-73C96F8D16CE}" type="slidenum">
              <a:rPr lang="en-IN" smtClean="0"/>
              <a:t>‹#›</a:t>
            </a:fld>
            <a:endParaRPr lang="en-IN" dirty="0"/>
          </a:p>
        </p:txBody>
      </p:sp>
    </p:spTree>
    <p:extLst>
      <p:ext uri="{BB962C8B-B14F-4D97-AF65-F5344CB8AC3E}">
        <p14:creationId xmlns:p14="http://schemas.microsoft.com/office/powerpoint/2010/main" val="659851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39B9BA1-B13C-47F0-89D5-84EB83650EED}" type="datetimeFigureOut">
              <a:rPr lang="en-IN" smtClean="0"/>
              <a:t>17-11-2023</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FB20C7DE-CD16-48C2-96FF-73C96F8D16CE}" type="slidenum">
              <a:rPr lang="en-IN" smtClean="0"/>
              <a:t>‹#›</a:t>
            </a:fld>
            <a:endParaRPr lang="en-IN" dirty="0"/>
          </a:p>
        </p:txBody>
      </p:sp>
    </p:spTree>
    <p:extLst>
      <p:ext uri="{BB962C8B-B14F-4D97-AF65-F5344CB8AC3E}">
        <p14:creationId xmlns:p14="http://schemas.microsoft.com/office/powerpoint/2010/main" val="1504923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12"/>
            <a:ext cx="103632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9B9BA1-B13C-47F0-89D5-84EB83650EED}" type="datetimeFigureOut">
              <a:rPr lang="en-IN" smtClean="0"/>
              <a:t>17-11-2023</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FB20C7DE-CD16-48C2-96FF-73C96F8D16CE}" type="slidenum">
              <a:rPr lang="en-IN" smtClean="0"/>
              <a:t>‹#›</a:t>
            </a:fld>
            <a:endParaRPr lang="en-IN" dirty="0"/>
          </a:p>
        </p:txBody>
      </p:sp>
    </p:spTree>
    <p:extLst>
      <p:ext uri="{BB962C8B-B14F-4D97-AF65-F5344CB8AC3E}">
        <p14:creationId xmlns:p14="http://schemas.microsoft.com/office/powerpoint/2010/main" val="3824175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609600" y="1600206"/>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600206"/>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139B9BA1-B13C-47F0-89D5-84EB83650EED}" type="datetimeFigureOut">
              <a:rPr lang="en-IN" smtClean="0"/>
              <a:t>17-11-2023</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FB20C7DE-CD16-48C2-96FF-73C96F8D16CE}" type="slidenum">
              <a:rPr lang="en-IN" smtClean="0"/>
              <a:t>‹#›</a:t>
            </a:fld>
            <a:endParaRPr lang="en-IN" dirty="0"/>
          </a:p>
        </p:txBody>
      </p:sp>
    </p:spTree>
    <p:extLst>
      <p:ext uri="{BB962C8B-B14F-4D97-AF65-F5344CB8AC3E}">
        <p14:creationId xmlns:p14="http://schemas.microsoft.com/office/powerpoint/2010/main" val="287461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609603"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3"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92837"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2837"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139B9BA1-B13C-47F0-89D5-84EB83650EED}" type="datetimeFigureOut">
              <a:rPr lang="en-IN" smtClean="0"/>
              <a:t>17-11-2023</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FB20C7DE-CD16-48C2-96FF-73C96F8D16CE}" type="slidenum">
              <a:rPr lang="en-IN" smtClean="0"/>
              <a:t>‹#›</a:t>
            </a:fld>
            <a:endParaRPr lang="en-IN" dirty="0"/>
          </a:p>
        </p:txBody>
      </p:sp>
    </p:spTree>
    <p:extLst>
      <p:ext uri="{BB962C8B-B14F-4D97-AF65-F5344CB8AC3E}">
        <p14:creationId xmlns:p14="http://schemas.microsoft.com/office/powerpoint/2010/main" val="13075523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139B9BA1-B13C-47F0-89D5-84EB83650EED}" type="datetimeFigureOut">
              <a:rPr lang="en-IN" smtClean="0"/>
              <a:t>17-11-2023</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FB20C7DE-CD16-48C2-96FF-73C96F8D16CE}" type="slidenum">
              <a:rPr lang="en-IN" smtClean="0"/>
              <a:t>‹#›</a:t>
            </a:fld>
            <a:endParaRPr lang="en-IN" dirty="0"/>
          </a:p>
        </p:txBody>
      </p:sp>
    </p:spTree>
    <p:extLst>
      <p:ext uri="{BB962C8B-B14F-4D97-AF65-F5344CB8AC3E}">
        <p14:creationId xmlns:p14="http://schemas.microsoft.com/office/powerpoint/2010/main" val="7382477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9B9BA1-B13C-47F0-89D5-84EB83650EED}" type="datetimeFigureOut">
              <a:rPr lang="en-IN" smtClean="0"/>
              <a:t>17-11-2023</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FB20C7DE-CD16-48C2-96FF-73C96F8D16CE}" type="slidenum">
              <a:rPr lang="en-IN" smtClean="0"/>
              <a:t>‹#›</a:t>
            </a:fld>
            <a:endParaRPr lang="en-IN" dirty="0"/>
          </a:p>
        </p:txBody>
      </p:sp>
    </p:spTree>
    <p:extLst>
      <p:ext uri="{BB962C8B-B14F-4D97-AF65-F5344CB8AC3E}">
        <p14:creationId xmlns:p14="http://schemas.microsoft.com/office/powerpoint/2010/main" val="7175781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4767272" y="273062"/>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609600" y="1435103"/>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9B9BA1-B13C-47F0-89D5-84EB83650EED}" type="datetimeFigureOut">
              <a:rPr lang="en-IN" smtClean="0"/>
              <a:t>17-11-2023</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FB20C7DE-CD16-48C2-96FF-73C96F8D16CE}" type="slidenum">
              <a:rPr lang="en-IN" smtClean="0"/>
              <a:t>‹#›</a:t>
            </a:fld>
            <a:endParaRPr lang="en-IN" dirty="0"/>
          </a:p>
        </p:txBody>
      </p:sp>
    </p:spTree>
    <p:extLst>
      <p:ext uri="{BB962C8B-B14F-4D97-AF65-F5344CB8AC3E}">
        <p14:creationId xmlns:p14="http://schemas.microsoft.com/office/powerpoint/2010/main" val="420949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027D93-2D59-4DA1-B9D3-78F3F6832D3C}" type="datetimeFigureOut">
              <a:rPr lang="en-US" smtClean="0"/>
              <a:pPr/>
              <a:t>11/17/2023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AF1C87-1091-4AB4-AD52-892A71B5694F}" type="slidenum">
              <a:rPr lang="en-US" smtClean="0"/>
              <a:pPr/>
              <a:t>‹#›</a:t>
            </a:fld>
            <a:endParaRPr lang="en-US" dirty="0"/>
          </a:p>
        </p:txBody>
      </p:sp>
      <p:pic>
        <p:nvPicPr>
          <p:cNvPr id="7" name="Picture 2"/>
          <p:cNvPicPr>
            <a:picLocks noChangeAspect="1" noChangeArrowheads="1"/>
          </p:cNvPicPr>
          <p:nvPr userDrawn="1"/>
        </p:nvPicPr>
        <p:blipFill>
          <a:blip r:embed="rId2" cstate="print"/>
          <a:srcRect/>
          <a:stretch>
            <a:fillRect/>
          </a:stretch>
        </p:blipFill>
        <p:spPr bwMode="auto">
          <a:xfrm>
            <a:off x="11188542" y="6092082"/>
            <a:ext cx="938151" cy="659051"/>
          </a:xfrm>
          <a:prstGeom prst="rect">
            <a:avLst/>
          </a:prstGeom>
          <a:noFill/>
          <a:ln w="9525">
            <a:noFill/>
            <a:miter lim="800000"/>
            <a:headEnd/>
            <a:tailEnd/>
          </a:ln>
        </p:spPr>
      </p:pic>
      <p:sp>
        <p:nvSpPr>
          <p:cNvPr id="9" name="Right Triangle 8"/>
          <p:cNvSpPr/>
          <p:nvPr userDrawn="1"/>
        </p:nvSpPr>
        <p:spPr>
          <a:xfrm rot="10800000">
            <a:off x="11388439" y="-3"/>
            <a:ext cx="803564" cy="712522"/>
          </a:xfrm>
          <a:prstGeom prst="r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393352850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9B9BA1-B13C-47F0-89D5-84EB83650EED}" type="datetimeFigureOut">
              <a:rPr lang="en-IN" smtClean="0"/>
              <a:t>17-11-2023</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FB20C7DE-CD16-48C2-96FF-73C96F8D16CE}" type="slidenum">
              <a:rPr lang="en-IN" smtClean="0"/>
              <a:t>‹#›</a:t>
            </a:fld>
            <a:endParaRPr lang="en-IN" dirty="0"/>
          </a:p>
        </p:txBody>
      </p:sp>
    </p:spTree>
    <p:extLst>
      <p:ext uri="{BB962C8B-B14F-4D97-AF65-F5344CB8AC3E}">
        <p14:creationId xmlns:p14="http://schemas.microsoft.com/office/powerpoint/2010/main" val="30362134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39B9BA1-B13C-47F0-89D5-84EB83650EED}" type="datetimeFigureOut">
              <a:rPr lang="en-IN" smtClean="0"/>
              <a:t>17-11-2023</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FB20C7DE-CD16-48C2-96FF-73C96F8D16CE}" type="slidenum">
              <a:rPr lang="en-IN" smtClean="0"/>
              <a:t>‹#›</a:t>
            </a:fld>
            <a:endParaRPr lang="en-IN" dirty="0"/>
          </a:p>
        </p:txBody>
      </p:sp>
    </p:spTree>
    <p:extLst>
      <p:ext uri="{BB962C8B-B14F-4D97-AF65-F5344CB8AC3E}">
        <p14:creationId xmlns:p14="http://schemas.microsoft.com/office/powerpoint/2010/main" val="25080063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0"/>
            <a:ext cx="27432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609600" y="274650"/>
            <a:ext cx="8077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39B9BA1-B13C-47F0-89D5-84EB83650EED}" type="datetimeFigureOut">
              <a:rPr lang="en-IN" smtClean="0"/>
              <a:t>17-11-2023</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FB20C7DE-CD16-48C2-96FF-73C96F8D16CE}" type="slidenum">
              <a:rPr lang="en-IN" smtClean="0"/>
              <a:t>‹#›</a:t>
            </a:fld>
            <a:endParaRPr lang="en-IN" dirty="0"/>
          </a:p>
        </p:txBody>
      </p:sp>
    </p:spTree>
    <p:extLst>
      <p:ext uri="{BB962C8B-B14F-4D97-AF65-F5344CB8AC3E}">
        <p14:creationId xmlns:p14="http://schemas.microsoft.com/office/powerpoint/2010/main" val="6569846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7"/>
            <a:ext cx="103632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70DA34EE-31F1-4DF2-BC0A-73A8B0047A73}" type="datetimeFigureOut">
              <a:rPr lang="en-IN" smtClean="0"/>
              <a:t>17-11-2023</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1A9BCDE0-BF24-4323-8EE7-158B6543572C}" type="slidenum">
              <a:rPr lang="en-IN" smtClean="0"/>
              <a:t>‹#›</a:t>
            </a:fld>
            <a:endParaRPr lang="en-IN" dirty="0"/>
          </a:p>
        </p:txBody>
      </p:sp>
    </p:spTree>
    <p:extLst>
      <p:ext uri="{BB962C8B-B14F-4D97-AF65-F5344CB8AC3E}">
        <p14:creationId xmlns:p14="http://schemas.microsoft.com/office/powerpoint/2010/main" val="2595929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70DA34EE-31F1-4DF2-BC0A-73A8B0047A73}" type="datetimeFigureOut">
              <a:rPr lang="en-IN" smtClean="0"/>
              <a:t>17-11-2023</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1A9BCDE0-BF24-4323-8EE7-158B6543572C}" type="slidenum">
              <a:rPr lang="en-IN" smtClean="0"/>
              <a:t>‹#›</a:t>
            </a:fld>
            <a:endParaRPr lang="en-IN" dirty="0"/>
          </a:p>
        </p:txBody>
      </p:sp>
    </p:spTree>
    <p:extLst>
      <p:ext uri="{BB962C8B-B14F-4D97-AF65-F5344CB8AC3E}">
        <p14:creationId xmlns:p14="http://schemas.microsoft.com/office/powerpoint/2010/main" val="13323905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12"/>
            <a:ext cx="103632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DA34EE-31F1-4DF2-BC0A-73A8B0047A73}" type="datetimeFigureOut">
              <a:rPr lang="en-IN" smtClean="0"/>
              <a:t>17-11-2023</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1A9BCDE0-BF24-4323-8EE7-158B6543572C}" type="slidenum">
              <a:rPr lang="en-IN" smtClean="0"/>
              <a:t>‹#›</a:t>
            </a:fld>
            <a:endParaRPr lang="en-IN" dirty="0"/>
          </a:p>
        </p:txBody>
      </p:sp>
    </p:spTree>
    <p:extLst>
      <p:ext uri="{BB962C8B-B14F-4D97-AF65-F5344CB8AC3E}">
        <p14:creationId xmlns:p14="http://schemas.microsoft.com/office/powerpoint/2010/main" val="10348458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609600" y="1600206"/>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600206"/>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70DA34EE-31F1-4DF2-BC0A-73A8B0047A73}" type="datetimeFigureOut">
              <a:rPr lang="en-IN" smtClean="0"/>
              <a:t>17-11-2023</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1A9BCDE0-BF24-4323-8EE7-158B6543572C}" type="slidenum">
              <a:rPr lang="en-IN" smtClean="0"/>
              <a:t>‹#›</a:t>
            </a:fld>
            <a:endParaRPr lang="en-IN" dirty="0"/>
          </a:p>
        </p:txBody>
      </p:sp>
    </p:spTree>
    <p:extLst>
      <p:ext uri="{BB962C8B-B14F-4D97-AF65-F5344CB8AC3E}">
        <p14:creationId xmlns:p14="http://schemas.microsoft.com/office/powerpoint/2010/main" val="20532856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609603"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3"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92837"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2837"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70DA34EE-31F1-4DF2-BC0A-73A8B0047A73}" type="datetimeFigureOut">
              <a:rPr lang="en-IN" smtClean="0"/>
              <a:t>17-11-2023</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1A9BCDE0-BF24-4323-8EE7-158B6543572C}" type="slidenum">
              <a:rPr lang="en-IN" smtClean="0"/>
              <a:t>‹#›</a:t>
            </a:fld>
            <a:endParaRPr lang="en-IN" dirty="0"/>
          </a:p>
        </p:txBody>
      </p:sp>
    </p:spTree>
    <p:extLst>
      <p:ext uri="{BB962C8B-B14F-4D97-AF65-F5344CB8AC3E}">
        <p14:creationId xmlns:p14="http://schemas.microsoft.com/office/powerpoint/2010/main" val="33891826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70DA34EE-31F1-4DF2-BC0A-73A8B0047A73}" type="datetimeFigureOut">
              <a:rPr lang="en-IN" smtClean="0"/>
              <a:t>17-11-2023</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1A9BCDE0-BF24-4323-8EE7-158B6543572C}" type="slidenum">
              <a:rPr lang="en-IN" smtClean="0"/>
              <a:t>‹#›</a:t>
            </a:fld>
            <a:endParaRPr lang="en-IN" dirty="0"/>
          </a:p>
        </p:txBody>
      </p:sp>
    </p:spTree>
    <p:extLst>
      <p:ext uri="{BB962C8B-B14F-4D97-AF65-F5344CB8AC3E}">
        <p14:creationId xmlns:p14="http://schemas.microsoft.com/office/powerpoint/2010/main" val="677678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DA34EE-31F1-4DF2-BC0A-73A8B0047A73}" type="datetimeFigureOut">
              <a:rPr lang="en-IN" smtClean="0"/>
              <a:t>17-11-2023</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1A9BCDE0-BF24-4323-8EE7-158B6543572C}" type="slidenum">
              <a:rPr lang="en-IN" smtClean="0"/>
              <a:t>‹#›</a:t>
            </a:fld>
            <a:endParaRPr lang="en-IN" dirty="0"/>
          </a:p>
        </p:txBody>
      </p:sp>
    </p:spTree>
    <p:extLst>
      <p:ext uri="{BB962C8B-B14F-4D97-AF65-F5344CB8AC3E}">
        <p14:creationId xmlns:p14="http://schemas.microsoft.com/office/powerpoint/2010/main" val="3684140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50"/>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7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027D93-2D59-4DA1-B9D3-78F3F6832D3C}" type="datetimeFigureOut">
              <a:rPr lang="en-US" smtClean="0"/>
              <a:pPr/>
              <a:t>11/17/2023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AF1C87-1091-4AB4-AD52-892A71B5694F}" type="slidenum">
              <a:rPr lang="en-US" smtClean="0"/>
              <a:pPr/>
              <a:t>‹#›</a:t>
            </a:fld>
            <a:endParaRPr lang="en-US" dirty="0"/>
          </a:p>
        </p:txBody>
      </p:sp>
    </p:spTree>
    <p:extLst>
      <p:ext uri="{BB962C8B-B14F-4D97-AF65-F5344CB8AC3E}">
        <p14:creationId xmlns:p14="http://schemas.microsoft.com/office/powerpoint/2010/main" val="35817270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4767272" y="273062"/>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609600" y="1435103"/>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DA34EE-31F1-4DF2-BC0A-73A8B0047A73}" type="datetimeFigureOut">
              <a:rPr lang="en-IN" smtClean="0"/>
              <a:t>17-11-2023</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1A9BCDE0-BF24-4323-8EE7-158B6543572C}" type="slidenum">
              <a:rPr lang="en-IN" smtClean="0"/>
              <a:t>‹#›</a:t>
            </a:fld>
            <a:endParaRPr lang="en-IN" dirty="0"/>
          </a:p>
        </p:txBody>
      </p:sp>
    </p:spTree>
    <p:extLst>
      <p:ext uri="{BB962C8B-B14F-4D97-AF65-F5344CB8AC3E}">
        <p14:creationId xmlns:p14="http://schemas.microsoft.com/office/powerpoint/2010/main" val="9504611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DA34EE-31F1-4DF2-BC0A-73A8B0047A73}" type="datetimeFigureOut">
              <a:rPr lang="en-IN" smtClean="0"/>
              <a:t>17-11-2023</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1A9BCDE0-BF24-4323-8EE7-158B6543572C}" type="slidenum">
              <a:rPr lang="en-IN" smtClean="0"/>
              <a:t>‹#›</a:t>
            </a:fld>
            <a:endParaRPr lang="en-IN" dirty="0"/>
          </a:p>
        </p:txBody>
      </p:sp>
    </p:spTree>
    <p:extLst>
      <p:ext uri="{BB962C8B-B14F-4D97-AF65-F5344CB8AC3E}">
        <p14:creationId xmlns:p14="http://schemas.microsoft.com/office/powerpoint/2010/main" val="41462188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70DA34EE-31F1-4DF2-BC0A-73A8B0047A73}" type="datetimeFigureOut">
              <a:rPr lang="en-IN" smtClean="0"/>
              <a:t>17-11-2023</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1A9BCDE0-BF24-4323-8EE7-158B6543572C}" type="slidenum">
              <a:rPr lang="en-IN" smtClean="0"/>
              <a:t>‹#›</a:t>
            </a:fld>
            <a:endParaRPr lang="en-IN" dirty="0"/>
          </a:p>
        </p:txBody>
      </p:sp>
    </p:spTree>
    <p:extLst>
      <p:ext uri="{BB962C8B-B14F-4D97-AF65-F5344CB8AC3E}">
        <p14:creationId xmlns:p14="http://schemas.microsoft.com/office/powerpoint/2010/main" val="7147371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0"/>
            <a:ext cx="27432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609600" y="274650"/>
            <a:ext cx="8077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70DA34EE-31F1-4DF2-BC0A-73A8B0047A73}" type="datetimeFigureOut">
              <a:rPr lang="en-IN" smtClean="0"/>
              <a:t>17-11-2023</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1A9BCDE0-BF24-4323-8EE7-158B6543572C}" type="slidenum">
              <a:rPr lang="en-IN" smtClean="0"/>
              <a:t>‹#›</a:t>
            </a:fld>
            <a:endParaRPr lang="en-IN" dirty="0"/>
          </a:p>
        </p:txBody>
      </p:sp>
    </p:spTree>
    <p:extLst>
      <p:ext uri="{BB962C8B-B14F-4D97-AF65-F5344CB8AC3E}">
        <p14:creationId xmlns:p14="http://schemas.microsoft.com/office/powerpoint/2010/main" val="15826663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7"/>
            <a:ext cx="103632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C6DB6FEB-9E2C-4F4B-BDC7-2ACCDAB26CCA}" type="datetimeFigureOut">
              <a:rPr lang="en-IN" smtClean="0"/>
              <a:t>17-11-2023</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EE87AF85-494C-4BC8-BA0F-1CD52F4C1BAA}" type="slidenum">
              <a:rPr lang="en-IN" smtClean="0"/>
              <a:t>‹#›</a:t>
            </a:fld>
            <a:endParaRPr lang="en-IN" dirty="0"/>
          </a:p>
        </p:txBody>
      </p:sp>
    </p:spTree>
    <p:extLst>
      <p:ext uri="{BB962C8B-B14F-4D97-AF65-F5344CB8AC3E}">
        <p14:creationId xmlns:p14="http://schemas.microsoft.com/office/powerpoint/2010/main" val="12118472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C6DB6FEB-9E2C-4F4B-BDC7-2ACCDAB26CCA}" type="datetimeFigureOut">
              <a:rPr lang="en-IN" smtClean="0"/>
              <a:t>17-11-2023</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EE87AF85-494C-4BC8-BA0F-1CD52F4C1BAA}" type="slidenum">
              <a:rPr lang="en-IN" smtClean="0"/>
              <a:t>‹#›</a:t>
            </a:fld>
            <a:endParaRPr lang="en-IN" dirty="0"/>
          </a:p>
        </p:txBody>
      </p:sp>
    </p:spTree>
    <p:extLst>
      <p:ext uri="{BB962C8B-B14F-4D97-AF65-F5344CB8AC3E}">
        <p14:creationId xmlns:p14="http://schemas.microsoft.com/office/powerpoint/2010/main" val="29944740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12"/>
            <a:ext cx="103632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DB6FEB-9E2C-4F4B-BDC7-2ACCDAB26CCA}" type="datetimeFigureOut">
              <a:rPr lang="en-IN" smtClean="0"/>
              <a:t>17-11-2023</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EE87AF85-494C-4BC8-BA0F-1CD52F4C1BAA}" type="slidenum">
              <a:rPr lang="en-IN" smtClean="0"/>
              <a:t>‹#›</a:t>
            </a:fld>
            <a:endParaRPr lang="en-IN" dirty="0"/>
          </a:p>
        </p:txBody>
      </p:sp>
    </p:spTree>
    <p:extLst>
      <p:ext uri="{BB962C8B-B14F-4D97-AF65-F5344CB8AC3E}">
        <p14:creationId xmlns:p14="http://schemas.microsoft.com/office/powerpoint/2010/main" val="3571663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609600" y="1600206"/>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600206"/>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C6DB6FEB-9E2C-4F4B-BDC7-2ACCDAB26CCA}" type="datetimeFigureOut">
              <a:rPr lang="en-IN" smtClean="0"/>
              <a:t>17-11-2023</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EE87AF85-494C-4BC8-BA0F-1CD52F4C1BAA}" type="slidenum">
              <a:rPr lang="en-IN" smtClean="0"/>
              <a:t>‹#›</a:t>
            </a:fld>
            <a:endParaRPr lang="en-IN" dirty="0"/>
          </a:p>
        </p:txBody>
      </p:sp>
    </p:spTree>
    <p:extLst>
      <p:ext uri="{BB962C8B-B14F-4D97-AF65-F5344CB8AC3E}">
        <p14:creationId xmlns:p14="http://schemas.microsoft.com/office/powerpoint/2010/main" val="40804299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609603"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3"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92837"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2837"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C6DB6FEB-9E2C-4F4B-BDC7-2ACCDAB26CCA}" type="datetimeFigureOut">
              <a:rPr lang="en-IN" smtClean="0"/>
              <a:t>17-11-2023</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EE87AF85-494C-4BC8-BA0F-1CD52F4C1BAA}" type="slidenum">
              <a:rPr lang="en-IN" smtClean="0"/>
              <a:t>‹#›</a:t>
            </a:fld>
            <a:endParaRPr lang="en-IN" dirty="0"/>
          </a:p>
        </p:txBody>
      </p:sp>
    </p:spTree>
    <p:extLst>
      <p:ext uri="{BB962C8B-B14F-4D97-AF65-F5344CB8AC3E}">
        <p14:creationId xmlns:p14="http://schemas.microsoft.com/office/powerpoint/2010/main" val="33688668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C6DB6FEB-9E2C-4F4B-BDC7-2ACCDAB26CCA}" type="datetimeFigureOut">
              <a:rPr lang="en-IN" smtClean="0"/>
              <a:t>17-11-2023</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EE87AF85-494C-4BC8-BA0F-1CD52F4C1BAA}" type="slidenum">
              <a:rPr lang="en-IN" smtClean="0"/>
              <a:t>‹#›</a:t>
            </a:fld>
            <a:endParaRPr lang="en-IN" dirty="0"/>
          </a:p>
        </p:txBody>
      </p:sp>
    </p:spTree>
    <p:extLst>
      <p:ext uri="{BB962C8B-B14F-4D97-AF65-F5344CB8AC3E}">
        <p14:creationId xmlns:p14="http://schemas.microsoft.com/office/powerpoint/2010/main" val="3205207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027D93-2D59-4DA1-B9D3-78F3F6832D3C}" type="datetimeFigureOut">
              <a:rPr lang="en-US" smtClean="0"/>
              <a:pPr/>
              <a:t>11/17/2023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AF1C87-1091-4AB4-AD52-892A71B5694F}" type="slidenum">
              <a:rPr lang="en-US" smtClean="0"/>
              <a:pPr/>
              <a:t>‹#›</a:t>
            </a:fld>
            <a:endParaRPr lang="en-US" dirty="0"/>
          </a:p>
        </p:txBody>
      </p:sp>
    </p:spTree>
    <p:extLst>
      <p:ext uri="{BB962C8B-B14F-4D97-AF65-F5344CB8AC3E}">
        <p14:creationId xmlns:p14="http://schemas.microsoft.com/office/powerpoint/2010/main" val="36797631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DB6FEB-9E2C-4F4B-BDC7-2ACCDAB26CCA}" type="datetimeFigureOut">
              <a:rPr lang="en-IN" smtClean="0"/>
              <a:t>17-11-2023</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EE87AF85-494C-4BC8-BA0F-1CD52F4C1BAA}" type="slidenum">
              <a:rPr lang="en-IN" smtClean="0"/>
              <a:t>‹#›</a:t>
            </a:fld>
            <a:endParaRPr lang="en-IN" dirty="0"/>
          </a:p>
        </p:txBody>
      </p:sp>
    </p:spTree>
    <p:extLst>
      <p:ext uri="{BB962C8B-B14F-4D97-AF65-F5344CB8AC3E}">
        <p14:creationId xmlns:p14="http://schemas.microsoft.com/office/powerpoint/2010/main" val="17364461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4767272" y="273062"/>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609600" y="1435103"/>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DB6FEB-9E2C-4F4B-BDC7-2ACCDAB26CCA}" type="datetimeFigureOut">
              <a:rPr lang="en-IN" smtClean="0"/>
              <a:t>17-11-2023</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EE87AF85-494C-4BC8-BA0F-1CD52F4C1BAA}" type="slidenum">
              <a:rPr lang="en-IN" smtClean="0"/>
              <a:t>‹#›</a:t>
            </a:fld>
            <a:endParaRPr lang="en-IN" dirty="0"/>
          </a:p>
        </p:txBody>
      </p:sp>
    </p:spTree>
    <p:extLst>
      <p:ext uri="{BB962C8B-B14F-4D97-AF65-F5344CB8AC3E}">
        <p14:creationId xmlns:p14="http://schemas.microsoft.com/office/powerpoint/2010/main" val="15445777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DB6FEB-9E2C-4F4B-BDC7-2ACCDAB26CCA}" type="datetimeFigureOut">
              <a:rPr lang="en-IN" smtClean="0"/>
              <a:t>17-11-2023</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EE87AF85-494C-4BC8-BA0F-1CD52F4C1BAA}" type="slidenum">
              <a:rPr lang="en-IN" smtClean="0"/>
              <a:t>‹#›</a:t>
            </a:fld>
            <a:endParaRPr lang="en-IN" dirty="0"/>
          </a:p>
        </p:txBody>
      </p:sp>
    </p:spTree>
    <p:extLst>
      <p:ext uri="{BB962C8B-B14F-4D97-AF65-F5344CB8AC3E}">
        <p14:creationId xmlns:p14="http://schemas.microsoft.com/office/powerpoint/2010/main" val="20305882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C6DB6FEB-9E2C-4F4B-BDC7-2ACCDAB26CCA}" type="datetimeFigureOut">
              <a:rPr lang="en-IN" smtClean="0"/>
              <a:t>17-11-2023</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EE87AF85-494C-4BC8-BA0F-1CD52F4C1BAA}" type="slidenum">
              <a:rPr lang="en-IN" smtClean="0"/>
              <a:t>‹#›</a:t>
            </a:fld>
            <a:endParaRPr lang="en-IN" dirty="0"/>
          </a:p>
        </p:txBody>
      </p:sp>
    </p:spTree>
    <p:extLst>
      <p:ext uri="{BB962C8B-B14F-4D97-AF65-F5344CB8AC3E}">
        <p14:creationId xmlns:p14="http://schemas.microsoft.com/office/powerpoint/2010/main" val="878805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0"/>
            <a:ext cx="27432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609600" y="274650"/>
            <a:ext cx="8077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C6DB6FEB-9E2C-4F4B-BDC7-2ACCDAB26CCA}" type="datetimeFigureOut">
              <a:rPr lang="en-IN" smtClean="0"/>
              <a:t>17-11-2023</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EE87AF85-494C-4BC8-BA0F-1CD52F4C1BAA}" type="slidenum">
              <a:rPr lang="en-IN" smtClean="0"/>
              <a:t>‹#›</a:t>
            </a:fld>
            <a:endParaRPr lang="en-IN" dirty="0"/>
          </a:p>
        </p:txBody>
      </p:sp>
    </p:spTree>
    <p:extLst>
      <p:ext uri="{BB962C8B-B14F-4D97-AF65-F5344CB8AC3E}">
        <p14:creationId xmlns:p14="http://schemas.microsoft.com/office/powerpoint/2010/main" val="3201341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027D93-2D59-4DA1-B9D3-78F3F6832D3C}" type="datetimeFigureOut">
              <a:rPr lang="en-US" smtClean="0"/>
              <a:pPr/>
              <a:t>11/17/2023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EAF1C87-1091-4AB4-AD52-892A71B5694F}" type="slidenum">
              <a:rPr lang="en-US" smtClean="0"/>
              <a:pPr/>
              <a:t>‹#›</a:t>
            </a:fld>
            <a:endParaRPr lang="en-US" dirty="0"/>
          </a:p>
        </p:txBody>
      </p:sp>
    </p:spTree>
    <p:extLst>
      <p:ext uri="{BB962C8B-B14F-4D97-AF65-F5344CB8AC3E}">
        <p14:creationId xmlns:p14="http://schemas.microsoft.com/office/powerpoint/2010/main" val="4145588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027D93-2D59-4DA1-B9D3-78F3F6832D3C}" type="datetimeFigureOut">
              <a:rPr lang="en-US" smtClean="0"/>
              <a:pPr/>
              <a:t>11/17/2023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EAF1C87-1091-4AB4-AD52-892A71B5694F}" type="slidenum">
              <a:rPr lang="en-US" smtClean="0"/>
              <a:pPr/>
              <a:t>‹#›</a:t>
            </a:fld>
            <a:endParaRPr lang="en-US" dirty="0"/>
          </a:p>
        </p:txBody>
      </p:sp>
    </p:spTree>
    <p:extLst>
      <p:ext uri="{BB962C8B-B14F-4D97-AF65-F5344CB8AC3E}">
        <p14:creationId xmlns:p14="http://schemas.microsoft.com/office/powerpoint/2010/main" val="1752885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027D93-2D59-4DA1-B9D3-78F3F6832D3C}" type="datetimeFigureOut">
              <a:rPr lang="en-US" smtClean="0"/>
              <a:pPr/>
              <a:t>11/17/2023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EAF1C87-1091-4AB4-AD52-892A71B5694F}" type="slidenum">
              <a:rPr lang="en-US" smtClean="0"/>
              <a:pPr/>
              <a:t>‹#›</a:t>
            </a:fld>
            <a:endParaRPr lang="en-US" dirty="0"/>
          </a:p>
        </p:txBody>
      </p:sp>
    </p:spTree>
    <p:extLst>
      <p:ext uri="{BB962C8B-B14F-4D97-AF65-F5344CB8AC3E}">
        <p14:creationId xmlns:p14="http://schemas.microsoft.com/office/powerpoint/2010/main" val="2806067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3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027D93-2D59-4DA1-B9D3-78F3F6832D3C}" type="datetimeFigureOut">
              <a:rPr lang="en-US" smtClean="0"/>
              <a:pPr/>
              <a:t>11/17/2023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AF1C87-1091-4AB4-AD52-892A71B5694F}" type="slidenum">
              <a:rPr lang="en-US" smtClean="0"/>
              <a:pPr/>
              <a:t>‹#›</a:t>
            </a:fld>
            <a:endParaRPr lang="en-US" dirty="0"/>
          </a:p>
        </p:txBody>
      </p:sp>
    </p:spTree>
    <p:extLst>
      <p:ext uri="{BB962C8B-B14F-4D97-AF65-F5344CB8AC3E}">
        <p14:creationId xmlns:p14="http://schemas.microsoft.com/office/powerpoint/2010/main" val="208107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3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027D93-2D59-4DA1-B9D3-78F3F6832D3C}" type="datetimeFigureOut">
              <a:rPr lang="en-US" smtClean="0"/>
              <a:pPr/>
              <a:t>11/17/2023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AF1C87-1091-4AB4-AD52-892A71B5694F}" type="slidenum">
              <a:rPr lang="en-US" smtClean="0"/>
              <a:pPr/>
              <a:t>‹#›</a:t>
            </a:fld>
            <a:endParaRPr lang="en-US" dirty="0"/>
          </a:p>
        </p:txBody>
      </p:sp>
    </p:spTree>
    <p:extLst>
      <p:ext uri="{BB962C8B-B14F-4D97-AF65-F5344CB8AC3E}">
        <p14:creationId xmlns:p14="http://schemas.microsoft.com/office/powerpoint/2010/main" val="838031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6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027D93-2D59-4DA1-B9D3-78F3F6832D3C}" type="datetimeFigureOut">
              <a:rPr lang="en-US" smtClean="0"/>
              <a:pPr/>
              <a:t>11/17/2023</a:t>
            </a:fld>
            <a:endParaRPr lang="en-US" dirty="0"/>
          </a:p>
        </p:txBody>
      </p:sp>
      <p:sp>
        <p:nvSpPr>
          <p:cNvPr id="5" name="Footer Placeholder 4"/>
          <p:cNvSpPr>
            <a:spLocks noGrp="1"/>
          </p:cNvSpPr>
          <p:nvPr>
            <p:ph type="ftr" sz="quarter" idx="3"/>
          </p:nvPr>
        </p:nvSpPr>
        <p:spPr>
          <a:xfrm>
            <a:off x="4038600" y="635636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6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AF1C87-1091-4AB4-AD52-892A71B5694F}" type="slidenum">
              <a:rPr lang="en-US" smtClean="0"/>
              <a:pPr/>
              <a:t>‹#›</a:t>
            </a:fld>
            <a:endParaRPr lang="en-US" dirty="0"/>
          </a:p>
        </p:txBody>
      </p:sp>
      <p:pic>
        <p:nvPicPr>
          <p:cNvPr id="11" name="Picture 2"/>
          <p:cNvPicPr>
            <a:picLocks noChangeAspect="1" noChangeArrowheads="1"/>
          </p:cNvPicPr>
          <p:nvPr userDrawn="1"/>
        </p:nvPicPr>
        <p:blipFill>
          <a:blip r:embed="rId13" cstate="print"/>
          <a:srcRect/>
          <a:stretch>
            <a:fillRect/>
          </a:stretch>
        </p:blipFill>
        <p:spPr bwMode="auto">
          <a:xfrm>
            <a:off x="11188542" y="6092082"/>
            <a:ext cx="938151" cy="659051"/>
          </a:xfrm>
          <a:prstGeom prst="rect">
            <a:avLst/>
          </a:prstGeom>
          <a:noFill/>
          <a:ln w="9525">
            <a:noFill/>
            <a:miter lim="800000"/>
            <a:headEnd/>
            <a:tailEnd/>
          </a:ln>
        </p:spPr>
      </p:pic>
    </p:spTree>
    <p:extLst>
      <p:ext uri="{BB962C8B-B14F-4D97-AF65-F5344CB8AC3E}">
        <p14:creationId xmlns:p14="http://schemas.microsoft.com/office/powerpoint/2010/main" val="41732048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609600" y="635636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9B9BA1-B13C-47F0-89D5-84EB83650EED}" type="datetimeFigureOut">
              <a:rPr lang="en-IN" smtClean="0"/>
              <a:t>17-11-2023</a:t>
            </a:fld>
            <a:endParaRPr lang="en-IN" dirty="0"/>
          </a:p>
        </p:txBody>
      </p:sp>
      <p:sp>
        <p:nvSpPr>
          <p:cNvPr id="5" name="Footer Placeholder 4"/>
          <p:cNvSpPr>
            <a:spLocks noGrp="1"/>
          </p:cNvSpPr>
          <p:nvPr>
            <p:ph type="ftr" sz="quarter" idx="3"/>
          </p:nvPr>
        </p:nvSpPr>
        <p:spPr>
          <a:xfrm>
            <a:off x="4165600" y="635636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8737600" y="635636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20C7DE-CD16-48C2-96FF-73C96F8D16CE}" type="slidenum">
              <a:rPr lang="en-IN" smtClean="0"/>
              <a:t>‹#›</a:t>
            </a:fld>
            <a:endParaRPr lang="en-IN" dirty="0"/>
          </a:p>
        </p:txBody>
      </p:sp>
    </p:spTree>
    <p:extLst>
      <p:ext uri="{BB962C8B-B14F-4D97-AF65-F5344CB8AC3E}">
        <p14:creationId xmlns:p14="http://schemas.microsoft.com/office/powerpoint/2010/main" val="34283335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609600" y="635636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DA34EE-31F1-4DF2-BC0A-73A8B0047A73}" type="datetimeFigureOut">
              <a:rPr lang="en-IN" smtClean="0"/>
              <a:t>17-11-2023</a:t>
            </a:fld>
            <a:endParaRPr lang="en-IN" dirty="0"/>
          </a:p>
        </p:txBody>
      </p:sp>
      <p:sp>
        <p:nvSpPr>
          <p:cNvPr id="5" name="Footer Placeholder 4"/>
          <p:cNvSpPr>
            <a:spLocks noGrp="1"/>
          </p:cNvSpPr>
          <p:nvPr>
            <p:ph type="ftr" sz="quarter" idx="3"/>
          </p:nvPr>
        </p:nvSpPr>
        <p:spPr>
          <a:xfrm>
            <a:off x="4165600" y="635636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8737600" y="635636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9BCDE0-BF24-4323-8EE7-158B6543572C}" type="slidenum">
              <a:rPr lang="en-IN" smtClean="0"/>
              <a:t>‹#›</a:t>
            </a:fld>
            <a:endParaRPr lang="en-IN" dirty="0"/>
          </a:p>
        </p:txBody>
      </p:sp>
    </p:spTree>
    <p:extLst>
      <p:ext uri="{BB962C8B-B14F-4D97-AF65-F5344CB8AC3E}">
        <p14:creationId xmlns:p14="http://schemas.microsoft.com/office/powerpoint/2010/main" val="3674136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609600" y="635636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DB6FEB-9E2C-4F4B-BDC7-2ACCDAB26CCA}" type="datetimeFigureOut">
              <a:rPr lang="en-IN" smtClean="0"/>
              <a:t>17-11-2023</a:t>
            </a:fld>
            <a:endParaRPr lang="en-IN" dirty="0"/>
          </a:p>
        </p:txBody>
      </p:sp>
      <p:sp>
        <p:nvSpPr>
          <p:cNvPr id="5" name="Footer Placeholder 4"/>
          <p:cNvSpPr>
            <a:spLocks noGrp="1"/>
          </p:cNvSpPr>
          <p:nvPr>
            <p:ph type="ftr" sz="quarter" idx="3"/>
          </p:nvPr>
        </p:nvSpPr>
        <p:spPr>
          <a:xfrm>
            <a:off x="4165600" y="635636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8737600" y="635636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87AF85-494C-4BC8-BA0F-1CD52F4C1BAA}" type="slidenum">
              <a:rPr lang="en-IN" smtClean="0"/>
              <a:t>‹#›</a:t>
            </a:fld>
            <a:endParaRPr lang="en-IN" dirty="0"/>
          </a:p>
        </p:txBody>
      </p:sp>
    </p:spTree>
    <p:extLst>
      <p:ext uri="{BB962C8B-B14F-4D97-AF65-F5344CB8AC3E}">
        <p14:creationId xmlns:p14="http://schemas.microsoft.com/office/powerpoint/2010/main" val="159006420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905" y="238650"/>
            <a:ext cx="7359465" cy="584775"/>
          </a:xfrm>
          <a:prstGeom prst="rect">
            <a:avLst/>
          </a:prstGeom>
          <a:solidFill>
            <a:srgbClr val="C00000"/>
          </a:solidFill>
          <a:ln>
            <a:noFill/>
          </a:ln>
        </p:spPr>
        <p:txBody>
          <a:bodyPr wrap="square" lIns="91440" tIns="45720" rIns="91440" bIns="45720">
            <a:spAutoFit/>
          </a:bodyPr>
          <a:lstStyle/>
          <a:p>
            <a:pPr algn="ctr"/>
            <a:r>
              <a:rPr lang="en-US" sz="32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Analysis –Cause &amp; Effect Diagram </a:t>
            </a:r>
            <a:endParaRPr lang="en-US" sz="3200" b="1" cap="none" spc="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grpSp>
        <p:nvGrpSpPr>
          <p:cNvPr id="43" name="Group 42"/>
          <p:cNvGrpSpPr/>
          <p:nvPr/>
        </p:nvGrpSpPr>
        <p:grpSpPr>
          <a:xfrm>
            <a:off x="291787" y="1466850"/>
            <a:ext cx="11101926" cy="5180693"/>
            <a:chOff x="-200025" y="1466850"/>
            <a:chExt cx="13305662" cy="5391150"/>
          </a:xfrm>
        </p:grpSpPr>
        <p:sp>
          <p:nvSpPr>
            <p:cNvPr id="44" name="Rectangle 3"/>
            <p:cNvSpPr>
              <a:spLocks noChangeArrowheads="1"/>
            </p:cNvSpPr>
            <p:nvPr/>
          </p:nvSpPr>
          <p:spPr bwMode="auto">
            <a:xfrm>
              <a:off x="0" y="5791200"/>
              <a:ext cx="1727200" cy="10668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en-US" dirty="0"/>
            </a:p>
          </p:txBody>
        </p:sp>
        <p:sp>
          <p:nvSpPr>
            <p:cNvPr id="45" name="Title 1">
              <a:extLst>
                <a:ext uri="{FF2B5EF4-FFF2-40B4-BE49-F238E27FC236}"/>
              </a:extLst>
            </p:cNvPr>
            <p:cNvSpPr txBox="1">
              <a:spLocks/>
            </p:cNvSpPr>
            <p:nvPr/>
          </p:nvSpPr>
          <p:spPr bwMode="auto">
            <a:xfrm>
              <a:off x="1832320" y="1755411"/>
              <a:ext cx="1908175" cy="332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200">
                  <a:solidFill>
                    <a:schemeClr val="tx1"/>
                  </a:solidFill>
                  <a:latin typeface="Verdana" pitchFamily="34" charset="0"/>
                  <a:ea typeface="ＭＳ Ｐゴシック" pitchFamily="34" charset="-128"/>
                </a:defRPr>
              </a:lvl1pPr>
              <a:lvl2pPr marL="742950" indent="-285750">
                <a:spcBef>
                  <a:spcPct val="20000"/>
                </a:spcBef>
                <a:buChar char="–"/>
                <a:defRPr sz="2200">
                  <a:solidFill>
                    <a:schemeClr val="tx1"/>
                  </a:solidFill>
                  <a:latin typeface="Verdana" pitchFamily="34" charset="0"/>
                  <a:ea typeface="ＭＳ Ｐゴシック" pitchFamily="34" charset="-128"/>
                </a:defRPr>
              </a:lvl2pPr>
              <a:lvl3pPr marL="1143000" indent="-228600">
                <a:spcBef>
                  <a:spcPct val="20000"/>
                </a:spcBef>
                <a:buChar char="•"/>
                <a:defRPr sz="2400">
                  <a:solidFill>
                    <a:schemeClr val="tx1"/>
                  </a:solidFill>
                  <a:latin typeface="Verdana" pitchFamily="34" charset="0"/>
                  <a:ea typeface="ＭＳ Ｐゴシック" pitchFamily="34" charset="-128"/>
                </a:defRPr>
              </a:lvl3pPr>
              <a:lvl4pPr marL="1600200" indent="-228600">
                <a:spcBef>
                  <a:spcPct val="20000"/>
                </a:spcBef>
                <a:buChar char="–"/>
                <a:defRPr sz="1600">
                  <a:solidFill>
                    <a:schemeClr val="tx1"/>
                  </a:solidFill>
                  <a:latin typeface="Verdana" pitchFamily="34" charset="0"/>
                  <a:ea typeface="ＭＳ Ｐゴシック" pitchFamily="34" charset="-128"/>
                </a:defRPr>
              </a:lvl4pPr>
              <a:lvl5pPr marL="2057400" indent="-228600">
                <a:spcBef>
                  <a:spcPct val="20000"/>
                </a:spcBef>
                <a:buChar char="»"/>
                <a:defRPr sz="14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Verdana" pitchFamily="34" charset="0"/>
                  <a:ea typeface="ＭＳ Ｐゴシック" pitchFamily="34" charset="-128"/>
                </a:defRPr>
              </a:lvl9pPr>
            </a:lstStyle>
            <a:p>
              <a:pPr eaLnBrk="0" hangingPunct="0">
                <a:spcBef>
                  <a:spcPct val="0"/>
                </a:spcBef>
                <a:buFontTx/>
                <a:buNone/>
                <a:defRPr/>
              </a:pPr>
              <a:r>
                <a:rPr lang="en-IN" altLang="en-US" sz="2000" b="1" dirty="0">
                  <a:solidFill>
                    <a:schemeClr val="bg1"/>
                  </a:solidFill>
                  <a:latin typeface="+mj-lt"/>
                </a:rPr>
                <a:t>Process Flow</a:t>
              </a:r>
            </a:p>
          </p:txBody>
        </p:sp>
        <p:cxnSp>
          <p:nvCxnSpPr>
            <p:cNvPr id="46" name="Straight Arrow Connector 45"/>
            <p:cNvCxnSpPr/>
            <p:nvPr/>
          </p:nvCxnSpPr>
          <p:spPr>
            <a:xfrm>
              <a:off x="6164883" y="2104892"/>
              <a:ext cx="1247517" cy="177165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47" name="Rectangle 46"/>
            <p:cNvSpPr/>
            <p:nvPr/>
          </p:nvSpPr>
          <p:spPr>
            <a:xfrm>
              <a:off x="5016788" y="1466850"/>
              <a:ext cx="3298535" cy="5715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t>Machine/Tool</a:t>
              </a:r>
              <a:endParaRPr lang="en-US" sz="3000" b="1" dirty="0"/>
            </a:p>
          </p:txBody>
        </p:sp>
        <p:cxnSp>
          <p:nvCxnSpPr>
            <p:cNvPr id="48" name="Straight Arrow Connector 47"/>
            <p:cNvCxnSpPr/>
            <p:nvPr/>
          </p:nvCxnSpPr>
          <p:spPr>
            <a:xfrm flipV="1">
              <a:off x="1990724" y="3905250"/>
              <a:ext cx="2543176" cy="180975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49" name="Straight Arrow Connector 48"/>
            <p:cNvCxnSpPr/>
            <p:nvPr/>
          </p:nvCxnSpPr>
          <p:spPr>
            <a:xfrm rot="5400000" flipH="1" flipV="1">
              <a:off x="7967663" y="4252912"/>
              <a:ext cx="1790701" cy="1095379"/>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50" name="Straight Arrow Connector 49"/>
            <p:cNvCxnSpPr>
              <a:stCxn id="45" idx="2"/>
            </p:cNvCxnSpPr>
            <p:nvPr/>
          </p:nvCxnSpPr>
          <p:spPr>
            <a:xfrm>
              <a:off x="2786408" y="2087742"/>
              <a:ext cx="1175992" cy="171791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51" name="Straight Arrow Connector 50"/>
            <p:cNvCxnSpPr/>
            <p:nvPr/>
          </p:nvCxnSpPr>
          <p:spPr>
            <a:xfrm>
              <a:off x="1104900" y="3867150"/>
              <a:ext cx="9296400" cy="1905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52" name="Rectangle 51"/>
            <p:cNvSpPr/>
            <p:nvPr/>
          </p:nvSpPr>
          <p:spPr>
            <a:xfrm>
              <a:off x="1657350" y="1466851"/>
              <a:ext cx="2438400" cy="55639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t>Man</a:t>
              </a:r>
              <a:endParaRPr lang="en-US" sz="3000" b="1" dirty="0"/>
            </a:p>
          </p:txBody>
        </p:sp>
        <p:sp>
          <p:nvSpPr>
            <p:cNvPr id="53" name="Rectangle 52"/>
            <p:cNvSpPr/>
            <p:nvPr/>
          </p:nvSpPr>
          <p:spPr>
            <a:xfrm>
              <a:off x="971550" y="5695950"/>
              <a:ext cx="1814858" cy="48237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t>Method</a:t>
              </a:r>
              <a:endParaRPr lang="en-US" sz="3000" b="1" dirty="0"/>
            </a:p>
          </p:txBody>
        </p:sp>
        <p:sp>
          <p:nvSpPr>
            <p:cNvPr id="54" name="Rectangle 53"/>
            <p:cNvSpPr/>
            <p:nvPr/>
          </p:nvSpPr>
          <p:spPr>
            <a:xfrm>
              <a:off x="6557736" y="5695950"/>
              <a:ext cx="2438400" cy="48237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t>Material</a:t>
              </a:r>
              <a:endParaRPr lang="en-US" sz="3000" b="1" dirty="0"/>
            </a:p>
          </p:txBody>
        </p:sp>
        <p:sp>
          <p:nvSpPr>
            <p:cNvPr id="55" name="Rectangle 54"/>
            <p:cNvSpPr/>
            <p:nvPr/>
          </p:nvSpPr>
          <p:spPr>
            <a:xfrm>
              <a:off x="10439400" y="3425370"/>
              <a:ext cx="2666237" cy="7810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70C0"/>
                  </a:solidFill>
                </a:rPr>
                <a:t>Lug Width Oversize</a:t>
              </a:r>
              <a:endParaRPr lang="en-US" sz="2000" b="1" dirty="0">
                <a:solidFill>
                  <a:srgbClr val="0070C0"/>
                </a:solidFill>
              </a:endParaRPr>
            </a:p>
          </p:txBody>
        </p:sp>
        <p:sp>
          <p:nvSpPr>
            <p:cNvPr id="57" name="TextBox 56"/>
            <p:cNvSpPr txBox="1"/>
            <p:nvPr/>
          </p:nvSpPr>
          <p:spPr>
            <a:xfrm>
              <a:off x="148052" y="2844588"/>
              <a:ext cx="3158295" cy="608531"/>
            </a:xfrm>
            <a:prstGeom prst="rect">
              <a:avLst/>
            </a:prstGeom>
            <a:noFill/>
          </p:spPr>
          <p:txBody>
            <a:bodyPr wrap="square" rtlCol="0">
              <a:spAutoFit/>
            </a:bodyPr>
            <a:lstStyle/>
            <a:p>
              <a:pPr algn="ctr"/>
              <a:r>
                <a:rPr lang="en-US" sz="1600" dirty="0" smtClean="0"/>
                <a:t>Unskilled/semi skilled manpower used</a:t>
              </a:r>
              <a:endParaRPr lang="en-US" sz="1600" dirty="0"/>
            </a:p>
          </p:txBody>
        </p:sp>
        <p:sp>
          <p:nvSpPr>
            <p:cNvPr id="58" name="TextBox 57"/>
            <p:cNvSpPr txBox="1"/>
            <p:nvPr/>
          </p:nvSpPr>
          <p:spPr>
            <a:xfrm>
              <a:off x="7105650" y="2361922"/>
              <a:ext cx="3067050" cy="608531"/>
            </a:xfrm>
            <a:prstGeom prst="rect">
              <a:avLst/>
            </a:prstGeom>
            <a:noFill/>
          </p:spPr>
          <p:txBody>
            <a:bodyPr wrap="square" rtlCol="0">
              <a:spAutoFit/>
            </a:bodyPr>
            <a:lstStyle/>
            <a:p>
              <a:pPr algn="ctr"/>
              <a:r>
                <a:rPr lang="en-US" sz="1600" dirty="0" smtClean="0"/>
                <a:t>Trimming machine not proper working</a:t>
              </a:r>
              <a:endParaRPr lang="en-US" sz="1600" dirty="0"/>
            </a:p>
          </p:txBody>
        </p:sp>
        <p:sp>
          <p:nvSpPr>
            <p:cNvPr id="59" name="TextBox 58"/>
            <p:cNvSpPr txBox="1"/>
            <p:nvPr/>
          </p:nvSpPr>
          <p:spPr>
            <a:xfrm>
              <a:off x="4095750" y="4476467"/>
              <a:ext cx="2933700" cy="352307"/>
            </a:xfrm>
            <a:prstGeom prst="rect">
              <a:avLst/>
            </a:prstGeom>
            <a:noFill/>
          </p:spPr>
          <p:txBody>
            <a:bodyPr wrap="square" rtlCol="0">
              <a:spAutoFit/>
            </a:bodyPr>
            <a:lstStyle/>
            <a:p>
              <a:pPr algn="ctr"/>
              <a:r>
                <a:rPr lang="en-US" sz="1600" dirty="0" smtClean="0"/>
                <a:t>Improper tool setting</a:t>
              </a:r>
              <a:endParaRPr lang="en-US" sz="1600" dirty="0"/>
            </a:p>
          </p:txBody>
        </p:sp>
        <p:cxnSp>
          <p:nvCxnSpPr>
            <p:cNvPr id="62" name="Straight Arrow Connector 61"/>
            <p:cNvCxnSpPr/>
            <p:nvPr/>
          </p:nvCxnSpPr>
          <p:spPr>
            <a:xfrm>
              <a:off x="2898295" y="3148853"/>
              <a:ext cx="457200"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65" name="Straight Arrow Connector 64"/>
            <p:cNvCxnSpPr/>
            <p:nvPr/>
          </p:nvCxnSpPr>
          <p:spPr>
            <a:xfrm rot="10800000">
              <a:off x="7002115" y="3323107"/>
              <a:ext cx="723900"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66" name="TextBox 65"/>
            <p:cNvSpPr txBox="1"/>
            <p:nvPr/>
          </p:nvSpPr>
          <p:spPr>
            <a:xfrm>
              <a:off x="7308580" y="3119854"/>
              <a:ext cx="2933700" cy="352307"/>
            </a:xfrm>
            <a:prstGeom prst="rect">
              <a:avLst/>
            </a:prstGeom>
            <a:noFill/>
          </p:spPr>
          <p:txBody>
            <a:bodyPr wrap="square" rtlCol="0">
              <a:spAutoFit/>
            </a:bodyPr>
            <a:lstStyle/>
            <a:p>
              <a:pPr algn="ctr"/>
              <a:r>
                <a:rPr lang="en-US" sz="1600" dirty="0" smtClean="0"/>
                <a:t>Trimming tool blunt</a:t>
              </a:r>
              <a:endParaRPr lang="en-US" sz="1600" dirty="0"/>
            </a:p>
          </p:txBody>
        </p:sp>
        <p:cxnSp>
          <p:nvCxnSpPr>
            <p:cNvPr id="67" name="Straight Arrow Connector 66"/>
            <p:cNvCxnSpPr/>
            <p:nvPr/>
          </p:nvCxnSpPr>
          <p:spPr>
            <a:xfrm rot="10800000">
              <a:off x="3642854" y="4645744"/>
              <a:ext cx="723900"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68" name="TextBox 67"/>
            <p:cNvSpPr txBox="1"/>
            <p:nvPr/>
          </p:nvSpPr>
          <p:spPr>
            <a:xfrm>
              <a:off x="0" y="4133850"/>
              <a:ext cx="2933700" cy="352307"/>
            </a:xfrm>
            <a:prstGeom prst="rect">
              <a:avLst/>
            </a:prstGeom>
            <a:noFill/>
          </p:spPr>
          <p:txBody>
            <a:bodyPr wrap="square" rtlCol="0">
              <a:spAutoFit/>
            </a:bodyPr>
            <a:lstStyle/>
            <a:p>
              <a:pPr algn="ctr"/>
              <a:r>
                <a:rPr lang="en-US" sz="1600" dirty="0" smtClean="0">
                  <a:solidFill>
                    <a:srgbClr val="FF0000"/>
                  </a:solidFill>
                </a:rPr>
                <a:t>Improper checking method</a:t>
              </a:r>
              <a:endParaRPr lang="en-US" sz="1600" dirty="0">
                <a:solidFill>
                  <a:srgbClr val="FF0000"/>
                </a:solidFill>
              </a:endParaRPr>
            </a:p>
          </p:txBody>
        </p:sp>
        <p:cxnSp>
          <p:nvCxnSpPr>
            <p:cNvPr id="69" name="Straight Arrow Connector 68"/>
            <p:cNvCxnSpPr>
              <a:stCxn id="68" idx="3"/>
            </p:cNvCxnSpPr>
            <p:nvPr/>
          </p:nvCxnSpPr>
          <p:spPr>
            <a:xfrm>
              <a:off x="2933700" y="4310004"/>
              <a:ext cx="819150" cy="15935"/>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70" name="TextBox 69"/>
            <p:cNvSpPr txBox="1"/>
            <p:nvPr/>
          </p:nvSpPr>
          <p:spPr>
            <a:xfrm>
              <a:off x="-200025" y="4835424"/>
              <a:ext cx="2609851" cy="608531"/>
            </a:xfrm>
            <a:prstGeom prst="rect">
              <a:avLst/>
            </a:prstGeom>
            <a:noFill/>
          </p:spPr>
          <p:txBody>
            <a:bodyPr wrap="square" rtlCol="0">
              <a:spAutoFit/>
            </a:bodyPr>
            <a:lstStyle/>
            <a:p>
              <a:pPr algn="ctr"/>
              <a:r>
                <a:rPr lang="en-US" sz="1600" dirty="0" smtClean="0"/>
                <a:t>Part  stucked in trimming tool</a:t>
              </a:r>
              <a:endParaRPr lang="en-US" sz="1600" dirty="0"/>
            </a:p>
          </p:txBody>
        </p:sp>
        <p:cxnSp>
          <p:nvCxnSpPr>
            <p:cNvPr id="71" name="Straight Arrow Connector 70"/>
            <p:cNvCxnSpPr/>
            <p:nvPr/>
          </p:nvCxnSpPr>
          <p:spPr>
            <a:xfrm>
              <a:off x="1809750" y="5219700"/>
              <a:ext cx="800100"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76" name="TextBox 75"/>
            <p:cNvSpPr txBox="1"/>
            <p:nvPr/>
          </p:nvSpPr>
          <p:spPr>
            <a:xfrm>
              <a:off x="10401300" y="4229100"/>
              <a:ext cx="2152650" cy="416364"/>
            </a:xfrm>
            <a:prstGeom prst="rect">
              <a:avLst/>
            </a:prstGeom>
            <a:noFill/>
          </p:spPr>
          <p:txBody>
            <a:bodyPr wrap="square" rtlCol="0">
              <a:spAutoFit/>
            </a:bodyPr>
            <a:lstStyle/>
            <a:p>
              <a:pPr algn="ctr"/>
              <a:r>
                <a:rPr lang="en-US" sz="2000" b="1" dirty="0" smtClean="0">
                  <a:solidFill>
                    <a:srgbClr val="002060"/>
                  </a:solidFill>
                </a:rPr>
                <a:t>EFFECT</a:t>
              </a:r>
              <a:endParaRPr lang="en-US" sz="2000" b="1" dirty="0">
                <a:solidFill>
                  <a:srgbClr val="002060"/>
                </a:solidFill>
              </a:endParaRPr>
            </a:p>
          </p:txBody>
        </p:sp>
        <p:cxnSp>
          <p:nvCxnSpPr>
            <p:cNvPr id="78" name="Straight Arrow Connector 77"/>
            <p:cNvCxnSpPr/>
            <p:nvPr/>
          </p:nvCxnSpPr>
          <p:spPr>
            <a:xfrm flipH="1">
              <a:off x="2796318" y="5225166"/>
              <a:ext cx="457200"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grpSp>
      <p:sp>
        <p:nvSpPr>
          <p:cNvPr id="81" name="TextBox 80"/>
          <p:cNvSpPr txBox="1"/>
          <p:nvPr/>
        </p:nvSpPr>
        <p:spPr>
          <a:xfrm>
            <a:off x="3074337" y="4928330"/>
            <a:ext cx="2964526" cy="584775"/>
          </a:xfrm>
          <a:prstGeom prst="rect">
            <a:avLst/>
          </a:prstGeom>
          <a:noFill/>
        </p:spPr>
        <p:txBody>
          <a:bodyPr wrap="square" rtlCol="0">
            <a:spAutoFit/>
          </a:bodyPr>
          <a:lstStyle/>
          <a:p>
            <a:pPr algn="ctr"/>
            <a:r>
              <a:rPr lang="en-US" sz="1600" dirty="0" smtClean="0">
                <a:solidFill>
                  <a:srgbClr val="FF0000"/>
                </a:solidFill>
              </a:rPr>
              <a:t>Improper method used for part remove from  machine</a:t>
            </a:r>
            <a:endParaRPr lang="en-US" sz="1600" dirty="0">
              <a:solidFill>
                <a:srgbClr val="FF0000"/>
              </a:solidFill>
            </a:endParaRPr>
          </a:p>
        </p:txBody>
      </p:sp>
      <p:cxnSp>
        <p:nvCxnSpPr>
          <p:cNvPr id="82" name="Straight Arrow Connector 81"/>
          <p:cNvCxnSpPr/>
          <p:nvPr/>
        </p:nvCxnSpPr>
        <p:spPr>
          <a:xfrm rot="10800000">
            <a:off x="5970528" y="2555872"/>
            <a:ext cx="629341" cy="152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86" name="TextBox 85"/>
          <p:cNvSpPr txBox="1"/>
          <p:nvPr/>
        </p:nvSpPr>
        <p:spPr>
          <a:xfrm>
            <a:off x="3307994" y="2739027"/>
            <a:ext cx="2447809" cy="338554"/>
          </a:xfrm>
          <a:prstGeom prst="rect">
            <a:avLst/>
          </a:prstGeom>
          <a:noFill/>
        </p:spPr>
        <p:txBody>
          <a:bodyPr wrap="square" rtlCol="0">
            <a:spAutoFit/>
          </a:bodyPr>
          <a:lstStyle/>
          <a:p>
            <a:pPr algn="ctr"/>
            <a:r>
              <a:rPr lang="en-US" sz="1600" dirty="0" smtClean="0"/>
              <a:t>Air Pressure insufficient </a:t>
            </a:r>
            <a:endParaRPr lang="en-US" sz="1600" dirty="0"/>
          </a:p>
        </p:txBody>
      </p:sp>
      <p:cxnSp>
        <p:nvCxnSpPr>
          <p:cNvPr id="87" name="Straight Arrow Connector 86"/>
          <p:cNvCxnSpPr/>
          <p:nvPr/>
        </p:nvCxnSpPr>
        <p:spPr>
          <a:xfrm>
            <a:off x="5541754" y="2886670"/>
            <a:ext cx="581209" cy="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837846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906" y="238650"/>
            <a:ext cx="4552323" cy="584775"/>
          </a:xfrm>
          <a:prstGeom prst="rect">
            <a:avLst/>
          </a:prstGeom>
          <a:solidFill>
            <a:srgbClr val="C00000"/>
          </a:solidFill>
          <a:ln>
            <a:noFill/>
          </a:ln>
        </p:spPr>
        <p:txBody>
          <a:bodyPr wrap="square" lIns="91440" tIns="45720" rIns="91440" bIns="45720">
            <a:spAutoFit/>
          </a:bodyPr>
          <a:lstStyle/>
          <a:p>
            <a:pPr algn="ctr"/>
            <a:r>
              <a:rPr lang="en-US" sz="32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Probable Cause  </a:t>
            </a:r>
            <a:endParaRPr lang="en-US" sz="3200" b="1" cap="none" spc="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graphicFrame>
        <p:nvGraphicFramePr>
          <p:cNvPr id="6" name="Table 5"/>
          <p:cNvGraphicFramePr>
            <a:graphicFrameLocks noGrp="1"/>
          </p:cNvGraphicFramePr>
          <p:nvPr>
            <p:extLst>
              <p:ext uri="{D42A27DB-BD31-4B8C-83A1-F6EECF244321}">
                <p14:modId xmlns:p14="http://schemas.microsoft.com/office/powerpoint/2010/main" val="393588934"/>
              </p:ext>
            </p:extLst>
          </p:nvPr>
        </p:nvGraphicFramePr>
        <p:xfrm>
          <a:off x="358855" y="951805"/>
          <a:ext cx="10105946" cy="5303853"/>
        </p:xfrm>
        <a:graphic>
          <a:graphicData uri="http://schemas.openxmlformats.org/drawingml/2006/table">
            <a:tbl>
              <a:tblPr firstRow="1" bandRow="1">
                <a:tableStyleId>{5C22544A-7EE6-4342-B048-85BDC9FD1C3A}</a:tableStyleId>
              </a:tblPr>
              <a:tblGrid>
                <a:gridCol w="613878"/>
                <a:gridCol w="1494696"/>
                <a:gridCol w="2608578"/>
                <a:gridCol w="4020542"/>
                <a:gridCol w="1368252"/>
              </a:tblGrid>
              <a:tr h="640234">
                <a:tc>
                  <a:txBody>
                    <a:bodyPr/>
                    <a:lstStyle/>
                    <a:p>
                      <a:r>
                        <a:rPr lang="en-US" sz="1600" dirty="0" smtClean="0">
                          <a:solidFill>
                            <a:schemeClr val="bg1"/>
                          </a:solidFill>
                          <a:latin typeface="Verdana" pitchFamily="34" charset="0"/>
                          <a:ea typeface="Verdana" pitchFamily="34" charset="0"/>
                        </a:rPr>
                        <a:t>Sr. No.</a:t>
                      </a:r>
                      <a:endParaRPr lang="en-IN" sz="1600" dirty="0">
                        <a:solidFill>
                          <a:schemeClr val="bg1"/>
                        </a:solidFill>
                        <a:latin typeface="Verdana" pitchFamily="34" charset="0"/>
                        <a:ea typeface="Verdana" pitchFamily="34" charset="0"/>
                      </a:endParaRPr>
                    </a:p>
                  </a:txBody>
                  <a:tcPr marL="91394" marR="9139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algn="ctr" defTabSz="914400" rtl="0" eaLnBrk="1" latinLnBrk="0" hangingPunct="1"/>
                      <a:r>
                        <a:rPr lang="en-US" sz="1600" b="1" kern="1200" dirty="0" smtClean="0">
                          <a:solidFill>
                            <a:schemeClr val="bg1"/>
                          </a:solidFill>
                          <a:latin typeface="Verdana" pitchFamily="34" charset="0"/>
                          <a:ea typeface="Verdana" pitchFamily="34" charset="0"/>
                          <a:cs typeface="+mn-cs"/>
                        </a:rPr>
                        <a:t>Category</a:t>
                      </a:r>
                      <a:endParaRPr lang="en-IN" sz="1600" b="1" kern="1200" dirty="0">
                        <a:solidFill>
                          <a:schemeClr val="bg1"/>
                        </a:solidFill>
                        <a:latin typeface="Verdana" pitchFamily="34" charset="0"/>
                        <a:ea typeface="Verdana" pitchFamily="34" charset="0"/>
                        <a:cs typeface="+mn-cs"/>
                      </a:endParaRPr>
                    </a:p>
                  </a:txBody>
                  <a:tcPr marL="91394" marR="9139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n-US" sz="1600" dirty="0" smtClean="0">
                          <a:solidFill>
                            <a:schemeClr val="bg1"/>
                          </a:solidFill>
                          <a:latin typeface="Verdana" pitchFamily="34" charset="0"/>
                          <a:ea typeface="Verdana" pitchFamily="34" charset="0"/>
                        </a:rPr>
                        <a:t>Probable Cause</a:t>
                      </a:r>
                      <a:endParaRPr lang="en-IN" sz="1600" dirty="0">
                        <a:solidFill>
                          <a:schemeClr val="bg1"/>
                        </a:solidFill>
                        <a:latin typeface="Verdana" pitchFamily="34" charset="0"/>
                        <a:ea typeface="Verdana" pitchFamily="34" charset="0"/>
                      </a:endParaRPr>
                    </a:p>
                  </a:txBody>
                  <a:tcPr marL="91394" marR="9139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n-US" sz="1600" dirty="0" smtClean="0">
                          <a:solidFill>
                            <a:schemeClr val="bg1"/>
                          </a:solidFill>
                          <a:latin typeface="Verdana" pitchFamily="34" charset="0"/>
                          <a:ea typeface="Verdana" pitchFamily="34" charset="0"/>
                        </a:rPr>
                        <a:t>Verification</a:t>
                      </a:r>
                      <a:endParaRPr lang="en-IN" sz="1600" dirty="0">
                        <a:solidFill>
                          <a:schemeClr val="bg1"/>
                        </a:solidFill>
                        <a:latin typeface="Verdana" pitchFamily="34" charset="0"/>
                        <a:ea typeface="Verdana" pitchFamily="34" charset="0"/>
                      </a:endParaRPr>
                    </a:p>
                  </a:txBody>
                  <a:tcPr marL="91394" marR="9139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n-US" sz="1600" dirty="0" smtClean="0">
                          <a:solidFill>
                            <a:schemeClr val="bg1"/>
                          </a:solidFill>
                          <a:latin typeface="Verdana" pitchFamily="34" charset="0"/>
                          <a:ea typeface="Verdana" pitchFamily="34" charset="0"/>
                        </a:rPr>
                        <a:t>Jud (O/X)</a:t>
                      </a:r>
                      <a:endParaRPr lang="en-IN" sz="1600" dirty="0">
                        <a:solidFill>
                          <a:schemeClr val="bg1"/>
                        </a:solidFill>
                        <a:latin typeface="Verdana" pitchFamily="34" charset="0"/>
                        <a:ea typeface="Verdana" pitchFamily="34" charset="0"/>
                      </a:endParaRPr>
                    </a:p>
                  </a:txBody>
                  <a:tcPr marL="91394" marR="9139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r>
              <a:tr h="612605">
                <a:tc>
                  <a:txBody>
                    <a:bodyPr/>
                    <a:lstStyle/>
                    <a:p>
                      <a:pPr algn="ctr"/>
                      <a:r>
                        <a:rPr lang="en-US" sz="1100" dirty="0" smtClean="0">
                          <a:solidFill>
                            <a:schemeClr val="tx1"/>
                          </a:solidFill>
                          <a:latin typeface="Verdana" pitchFamily="34" charset="0"/>
                          <a:ea typeface="Verdana" pitchFamily="34" charset="0"/>
                        </a:rPr>
                        <a:t>1</a:t>
                      </a:r>
                      <a:endParaRPr lang="en-IN" sz="1100" dirty="0">
                        <a:solidFill>
                          <a:schemeClr val="tx1"/>
                        </a:solidFill>
                        <a:latin typeface="Verdana" pitchFamily="34" charset="0"/>
                        <a:ea typeface="Verdana" pitchFamily="34" charset="0"/>
                      </a:endParaRPr>
                    </a:p>
                  </a:txBody>
                  <a:tcPr marL="91394" marR="9139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dirty="0" smtClean="0">
                          <a:solidFill>
                            <a:schemeClr val="tx1"/>
                          </a:solidFill>
                          <a:latin typeface="Verdana" pitchFamily="34" charset="0"/>
                          <a:ea typeface="Verdana" pitchFamily="34" charset="0"/>
                        </a:rPr>
                        <a:t>Man</a:t>
                      </a:r>
                      <a:endParaRPr lang="en-IN" sz="1100" dirty="0">
                        <a:solidFill>
                          <a:schemeClr val="tx1"/>
                        </a:solidFill>
                        <a:latin typeface="Verdana" pitchFamily="34" charset="0"/>
                        <a:ea typeface="Verdana" pitchFamily="34" charset="0"/>
                      </a:endParaRPr>
                    </a:p>
                  </a:txBody>
                  <a:tcPr marL="91394" marR="9139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100" dirty="0" smtClean="0">
                          <a:solidFill>
                            <a:schemeClr val="tx1"/>
                          </a:solidFill>
                          <a:latin typeface="Verdana" pitchFamily="34" charset="0"/>
                          <a:ea typeface="Verdana" pitchFamily="34" charset="0"/>
                        </a:rPr>
                        <a:t>Unskilled/semi skilled manpower used</a:t>
                      </a:r>
                      <a:endParaRPr lang="en-US" sz="1100" dirty="0">
                        <a:solidFill>
                          <a:schemeClr val="tx1"/>
                        </a:solidFill>
                        <a:latin typeface="Verdana" pitchFamily="34" charset="0"/>
                        <a:ea typeface="Verdana" pitchFamily="34" charset="0"/>
                      </a:endParaRPr>
                    </a:p>
                  </a:txBody>
                  <a:tcPr marL="91394" marR="9139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err="1" smtClean="0">
                          <a:solidFill>
                            <a:schemeClr val="tx1"/>
                          </a:solidFill>
                          <a:latin typeface="Verdana" pitchFamily="34" charset="0"/>
                          <a:ea typeface="Verdana" pitchFamily="34" charset="0"/>
                        </a:rPr>
                        <a:t>Gaurav</a:t>
                      </a:r>
                      <a:r>
                        <a:rPr lang="en-US" sz="1100" baseline="0" dirty="0" smtClean="0">
                          <a:solidFill>
                            <a:schemeClr val="tx1"/>
                          </a:solidFill>
                          <a:latin typeface="Verdana" pitchFamily="34" charset="0"/>
                          <a:ea typeface="Verdana" pitchFamily="34" charset="0"/>
                        </a:rPr>
                        <a:t> &amp; </a:t>
                      </a:r>
                      <a:r>
                        <a:rPr lang="en-US" sz="1100" baseline="0" dirty="0" err="1" smtClean="0">
                          <a:solidFill>
                            <a:schemeClr val="tx1"/>
                          </a:solidFill>
                          <a:latin typeface="Verdana" pitchFamily="34" charset="0"/>
                          <a:ea typeface="Verdana" pitchFamily="34" charset="0"/>
                        </a:rPr>
                        <a:t>moti</a:t>
                      </a:r>
                      <a:r>
                        <a:rPr lang="en-US" sz="1100" baseline="0" dirty="0" smtClean="0">
                          <a:solidFill>
                            <a:schemeClr val="tx1"/>
                          </a:solidFill>
                          <a:latin typeface="Verdana" pitchFamily="34" charset="0"/>
                          <a:ea typeface="Verdana" pitchFamily="34" charset="0"/>
                        </a:rPr>
                        <a:t> was aware about the process (WI/PRM/002, Skill matrix(F15/P&amp;A(SKM, Limit Sample</a:t>
                      </a:r>
                      <a:endParaRPr lang="en-IN" sz="1100" dirty="0">
                        <a:solidFill>
                          <a:schemeClr val="tx1"/>
                        </a:solidFill>
                        <a:latin typeface="Verdana" pitchFamily="34" charset="0"/>
                        <a:ea typeface="Verdana" pitchFamily="34" charset="0"/>
                      </a:endParaRPr>
                    </a:p>
                  </a:txBody>
                  <a:tcPr marL="91394" marR="9139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sz="1100" b="1" dirty="0" smtClean="0">
                          <a:solidFill>
                            <a:schemeClr val="tx1"/>
                          </a:solidFill>
                          <a:latin typeface="Verdana" pitchFamily="34" charset="0"/>
                          <a:ea typeface="Verdana" pitchFamily="34" charset="0"/>
                        </a:rPr>
                        <a:t>O</a:t>
                      </a:r>
                      <a:endParaRPr lang="en-IN" sz="1100" b="1" dirty="0">
                        <a:solidFill>
                          <a:schemeClr val="tx1"/>
                        </a:solidFill>
                        <a:latin typeface="Verdana" pitchFamily="34" charset="0"/>
                        <a:ea typeface="Verdana" pitchFamily="34" charset="0"/>
                      </a:endParaRPr>
                    </a:p>
                  </a:txBody>
                  <a:tcPr marL="91394" marR="9139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42449">
                <a:tc>
                  <a:txBody>
                    <a:bodyPr/>
                    <a:lstStyle/>
                    <a:p>
                      <a:pPr algn="ctr"/>
                      <a:r>
                        <a:rPr lang="en-US" sz="1100" dirty="0" smtClean="0">
                          <a:solidFill>
                            <a:schemeClr val="tx1"/>
                          </a:solidFill>
                          <a:latin typeface="Verdana" pitchFamily="34" charset="0"/>
                          <a:ea typeface="Verdana" pitchFamily="34" charset="0"/>
                        </a:rPr>
                        <a:t>2</a:t>
                      </a:r>
                      <a:endParaRPr lang="en-IN" sz="1100" dirty="0">
                        <a:solidFill>
                          <a:schemeClr val="tx1"/>
                        </a:solidFill>
                        <a:latin typeface="Verdana" pitchFamily="34" charset="0"/>
                        <a:ea typeface="Verdana" pitchFamily="34" charset="0"/>
                      </a:endParaRPr>
                    </a:p>
                  </a:txBody>
                  <a:tcPr marL="91394" marR="9139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4">
                  <a:txBody>
                    <a:bodyPr/>
                    <a:lstStyle/>
                    <a:p>
                      <a:pPr algn="ctr"/>
                      <a:r>
                        <a:rPr lang="en-US" sz="1100" dirty="0" smtClean="0">
                          <a:solidFill>
                            <a:schemeClr val="tx1"/>
                          </a:solidFill>
                          <a:latin typeface="Verdana" pitchFamily="34" charset="0"/>
                          <a:ea typeface="Verdana" pitchFamily="34" charset="0"/>
                        </a:rPr>
                        <a:t>Machine/Tool</a:t>
                      </a:r>
                      <a:endParaRPr lang="en-IN" sz="1100" dirty="0">
                        <a:solidFill>
                          <a:schemeClr val="tx1"/>
                        </a:solidFill>
                        <a:latin typeface="Verdana" pitchFamily="34" charset="0"/>
                        <a:ea typeface="Verdana" pitchFamily="34" charset="0"/>
                      </a:endParaRPr>
                    </a:p>
                  </a:txBody>
                  <a:tcPr marL="91394" marR="9139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smtClean="0">
                          <a:solidFill>
                            <a:schemeClr val="tx1"/>
                          </a:solidFill>
                          <a:latin typeface="Verdana" pitchFamily="34" charset="0"/>
                          <a:ea typeface="Verdana" pitchFamily="34" charset="0"/>
                        </a:rPr>
                        <a:t>Insufficient</a:t>
                      </a:r>
                      <a:r>
                        <a:rPr lang="en-US" sz="1100" baseline="0" dirty="0" smtClean="0">
                          <a:solidFill>
                            <a:schemeClr val="tx1"/>
                          </a:solidFill>
                          <a:latin typeface="Verdana" pitchFamily="34" charset="0"/>
                          <a:ea typeface="Verdana" pitchFamily="34" charset="0"/>
                        </a:rPr>
                        <a:t> air pressure</a:t>
                      </a:r>
                      <a:endParaRPr lang="en-IN" sz="1100" dirty="0">
                        <a:solidFill>
                          <a:schemeClr val="tx1"/>
                        </a:solidFill>
                        <a:latin typeface="Verdana" pitchFamily="34" charset="0"/>
                        <a:ea typeface="Verdana" pitchFamily="34" charset="0"/>
                      </a:endParaRPr>
                    </a:p>
                  </a:txBody>
                  <a:tcPr marL="91394" marR="9139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smtClean="0">
                          <a:solidFill>
                            <a:schemeClr val="tx1"/>
                          </a:solidFill>
                          <a:latin typeface="Verdana" pitchFamily="34" charset="0"/>
                          <a:ea typeface="Verdana" pitchFamily="34" charset="0"/>
                        </a:rPr>
                        <a:t>Observed</a:t>
                      </a:r>
                      <a:r>
                        <a:rPr lang="en-US" sz="1100" baseline="0" dirty="0" smtClean="0">
                          <a:solidFill>
                            <a:schemeClr val="tx1"/>
                          </a:solidFill>
                          <a:latin typeface="Verdana" pitchFamily="34" charset="0"/>
                          <a:ea typeface="Verdana" pitchFamily="34" charset="0"/>
                        </a:rPr>
                        <a:t> pressure was 4 kg/cm2  found ok (WI/PRM/002) </a:t>
                      </a:r>
                      <a:endParaRPr lang="en-IN" sz="1100" dirty="0">
                        <a:solidFill>
                          <a:schemeClr val="tx1"/>
                        </a:solidFill>
                        <a:latin typeface="Verdana" pitchFamily="34" charset="0"/>
                        <a:ea typeface="Verdana" pitchFamily="34" charset="0"/>
                      </a:endParaRPr>
                    </a:p>
                  </a:txBody>
                  <a:tcPr marL="91394" marR="9139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sz="1100" b="1" dirty="0" smtClean="0">
                          <a:solidFill>
                            <a:schemeClr val="tx1"/>
                          </a:solidFill>
                          <a:latin typeface="Verdana" pitchFamily="34" charset="0"/>
                          <a:ea typeface="Verdana" pitchFamily="34" charset="0"/>
                        </a:rPr>
                        <a:t>O</a:t>
                      </a:r>
                      <a:endParaRPr lang="en-IN" sz="1100" b="1" dirty="0">
                        <a:solidFill>
                          <a:schemeClr val="tx1"/>
                        </a:solidFill>
                        <a:latin typeface="Verdana" pitchFamily="34" charset="0"/>
                        <a:ea typeface="Verdana" pitchFamily="34" charset="0"/>
                      </a:endParaRPr>
                    </a:p>
                  </a:txBody>
                  <a:tcPr marL="91394" marR="9139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4877">
                <a:tc rowSpan="2">
                  <a:txBody>
                    <a:bodyPr/>
                    <a:lstStyle/>
                    <a:p>
                      <a:pPr algn="ctr"/>
                      <a:r>
                        <a:rPr lang="en-US" sz="1100" dirty="0" smtClean="0">
                          <a:solidFill>
                            <a:schemeClr val="tx1"/>
                          </a:solidFill>
                          <a:latin typeface="Verdana" pitchFamily="34" charset="0"/>
                          <a:ea typeface="Verdana" pitchFamily="34" charset="0"/>
                        </a:rPr>
                        <a:t>3</a:t>
                      </a:r>
                      <a:endParaRPr lang="en-IN" sz="1100" dirty="0">
                        <a:solidFill>
                          <a:schemeClr val="tx1"/>
                        </a:solidFill>
                        <a:latin typeface="Verdana" pitchFamily="34" charset="0"/>
                        <a:ea typeface="Verdana" pitchFamily="34" charset="0"/>
                      </a:endParaRPr>
                    </a:p>
                  </a:txBody>
                  <a:tcPr marL="91394" marR="9139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lang="en-IN" sz="1200" dirty="0">
                        <a:solidFill>
                          <a:schemeClr val="tx1"/>
                        </a:solidFill>
                        <a:latin typeface="Verdana" pitchFamily="34" charset="0"/>
                        <a:ea typeface="Verdana" pitchFamily="34" charset="0"/>
                      </a:endParaRPr>
                    </a:p>
                  </a:txBody>
                  <a:tcPr marL="91394" marR="91394" marT="45740" marB="4574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Verdana" pitchFamily="34" charset="0"/>
                          <a:ea typeface="Verdana" pitchFamily="34" charset="0"/>
                        </a:rPr>
                        <a:t>Trimming machine not working properly </a:t>
                      </a:r>
                      <a:endParaRPr lang="en-IN" sz="1100" dirty="0" smtClean="0">
                        <a:latin typeface="Verdana" pitchFamily="34" charset="0"/>
                        <a:ea typeface="Verdana" pitchFamily="34" charset="0"/>
                      </a:endParaRPr>
                    </a:p>
                  </a:txBody>
                  <a:tcPr marL="91394" marR="9139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smtClean="0">
                          <a:solidFill>
                            <a:schemeClr val="tx1"/>
                          </a:solidFill>
                          <a:latin typeface="Verdana" pitchFamily="34" charset="0"/>
                          <a:ea typeface="Verdana" pitchFamily="34" charset="0"/>
                        </a:rPr>
                        <a:t>As per machine check sheet found ok </a:t>
                      </a:r>
                      <a:endParaRPr lang="en-IN" sz="1100" dirty="0">
                        <a:solidFill>
                          <a:schemeClr val="tx1"/>
                        </a:solidFill>
                        <a:latin typeface="Verdana" pitchFamily="34" charset="0"/>
                        <a:ea typeface="Verdana" pitchFamily="34" charset="0"/>
                      </a:endParaRPr>
                    </a:p>
                  </a:txBody>
                  <a:tcPr marL="91394" marR="9139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100" b="1" dirty="0" smtClean="0">
                          <a:solidFill>
                            <a:schemeClr val="tx1"/>
                          </a:solidFill>
                          <a:latin typeface="Verdana" pitchFamily="34" charset="0"/>
                          <a:ea typeface="Verdana" pitchFamily="34" charset="0"/>
                        </a:rPr>
                        <a:t>O</a:t>
                      </a:r>
                    </a:p>
                    <a:p>
                      <a:pPr algn="ctr"/>
                      <a:endParaRPr lang="en-IN" sz="1100" b="1" dirty="0">
                        <a:solidFill>
                          <a:schemeClr val="tx1"/>
                        </a:solidFill>
                        <a:latin typeface="Verdana" pitchFamily="34" charset="0"/>
                        <a:ea typeface="Verdana" pitchFamily="34" charset="0"/>
                      </a:endParaRPr>
                    </a:p>
                  </a:txBody>
                  <a:tcPr marL="91394" marR="9139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0957">
                <a:tc vMerge="1">
                  <a:txBody>
                    <a:bodyPr/>
                    <a:lstStyle/>
                    <a:p>
                      <a:endParaRPr lang="en-IN"/>
                    </a:p>
                  </a:txBody>
                  <a:tcPr/>
                </a:tc>
                <a:tc vMerge="1">
                  <a:txBody>
                    <a:bodyPr/>
                    <a:lstStyle/>
                    <a:p>
                      <a:endParaRPr lang="en-IN"/>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latin typeface="Verdana" pitchFamily="34" charset="0"/>
                          <a:ea typeface="Verdana" pitchFamily="34" charset="0"/>
                        </a:rPr>
                        <a:t>Trimming</a:t>
                      </a:r>
                      <a:r>
                        <a:rPr lang="en-US" sz="1100" baseline="0" dirty="0" smtClean="0">
                          <a:solidFill>
                            <a:schemeClr val="tx1"/>
                          </a:solidFill>
                          <a:latin typeface="Verdana" pitchFamily="34" charset="0"/>
                          <a:ea typeface="Verdana" pitchFamily="34" charset="0"/>
                        </a:rPr>
                        <a:t> tool blunt</a:t>
                      </a:r>
                      <a:endParaRPr lang="en-IN" sz="1100" dirty="0" smtClean="0">
                        <a:solidFill>
                          <a:schemeClr val="tx1"/>
                        </a:solidFill>
                        <a:latin typeface="Verdana" pitchFamily="34" charset="0"/>
                        <a:ea typeface="Verdana" pitchFamily="34" charset="0"/>
                      </a:endParaRPr>
                    </a:p>
                  </a:txBody>
                  <a:tcPr marL="91394" marR="9139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r>
                        <a:rPr lang="en-US" sz="1100" dirty="0" smtClean="0">
                          <a:solidFill>
                            <a:schemeClr val="tx1"/>
                          </a:solidFill>
                          <a:latin typeface="Verdana" pitchFamily="34" charset="0"/>
                          <a:ea typeface="Verdana" pitchFamily="34" charset="0"/>
                        </a:rPr>
                        <a:t>Checked</a:t>
                      </a:r>
                      <a:r>
                        <a:rPr lang="en-US" sz="1100" baseline="0" dirty="0" smtClean="0">
                          <a:solidFill>
                            <a:schemeClr val="tx1"/>
                          </a:solidFill>
                          <a:latin typeface="Verdana" pitchFamily="34" charset="0"/>
                          <a:ea typeface="Verdana" pitchFamily="34" charset="0"/>
                        </a:rPr>
                        <a:t> reshaping frequency proper adhered found ok</a:t>
                      </a:r>
                      <a:endParaRPr lang="en-IN" sz="1100" dirty="0">
                        <a:solidFill>
                          <a:schemeClr val="tx1"/>
                        </a:solidFill>
                        <a:latin typeface="Verdana" pitchFamily="34" charset="0"/>
                        <a:ea typeface="Verdana" pitchFamily="34" charset="0"/>
                      </a:endParaRPr>
                    </a:p>
                  </a:txBody>
                  <a:tcPr marL="91394" marR="9139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100" b="1" dirty="0" smtClean="0">
                          <a:solidFill>
                            <a:schemeClr val="tx1"/>
                          </a:solidFill>
                          <a:latin typeface="Verdana" pitchFamily="34" charset="0"/>
                          <a:ea typeface="Verdana" pitchFamily="34" charset="0"/>
                        </a:rPr>
                        <a:t>O</a:t>
                      </a:r>
                    </a:p>
                  </a:txBody>
                  <a:tcPr marL="91394" marR="9139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1493">
                <a:tc>
                  <a:txBody>
                    <a:bodyPr/>
                    <a:lstStyle/>
                    <a:p>
                      <a:pPr algn="ctr"/>
                      <a:r>
                        <a:rPr lang="en-US" sz="1100" dirty="0" smtClean="0">
                          <a:solidFill>
                            <a:schemeClr val="tx1"/>
                          </a:solidFill>
                          <a:latin typeface="Verdana" pitchFamily="34" charset="0"/>
                          <a:ea typeface="Verdana" pitchFamily="34" charset="0"/>
                        </a:rPr>
                        <a:t>4</a:t>
                      </a:r>
                      <a:endParaRPr lang="en-IN" sz="1100" dirty="0">
                        <a:solidFill>
                          <a:schemeClr val="tx1"/>
                        </a:solidFill>
                        <a:latin typeface="Verdana" pitchFamily="34" charset="0"/>
                        <a:ea typeface="Verdana" pitchFamily="34" charset="0"/>
                      </a:endParaRPr>
                    </a:p>
                  </a:txBody>
                  <a:tcPr marL="91394" marR="9139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lang="en-IN" sz="1200" dirty="0">
                        <a:solidFill>
                          <a:schemeClr val="tx1"/>
                        </a:solidFill>
                        <a:latin typeface="Verdana" pitchFamily="34" charset="0"/>
                        <a:ea typeface="Verdana" pitchFamily="34" charset="0"/>
                      </a:endParaRPr>
                    </a:p>
                  </a:txBody>
                  <a:tcPr marL="91394" marR="91394" marT="45740" marB="4574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N" sz="1400" dirty="0" smtClean="0">
                        <a:solidFill>
                          <a:schemeClr val="tx1"/>
                        </a:solidFill>
                        <a:latin typeface="Verdana" pitchFamily="34" charset="0"/>
                        <a:ea typeface="Verdana" pitchFamily="34" charset="0"/>
                      </a:endParaRPr>
                    </a:p>
                  </a:txBody>
                  <a:tcPr marL="91394" marR="91394" marT="45740" marB="4574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vMerge="1">
                  <a:txBody>
                    <a:bodyPr/>
                    <a:lstStyle/>
                    <a:p>
                      <a:endParaRPr lang="en-IN" sz="1400" dirty="0">
                        <a:solidFill>
                          <a:schemeClr val="tx1"/>
                        </a:solidFill>
                        <a:latin typeface="Verdana" pitchFamily="34" charset="0"/>
                        <a:ea typeface="Verdana" pitchFamily="34" charset="0"/>
                      </a:endParaRPr>
                    </a:p>
                  </a:txBody>
                  <a:tcPr marL="91394" marR="91394" marT="45740" marB="4574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N" sz="1800" b="1" dirty="0" smtClean="0">
                        <a:solidFill>
                          <a:schemeClr val="tx1"/>
                        </a:solidFill>
                        <a:latin typeface="Verdana" pitchFamily="34" charset="0"/>
                        <a:ea typeface="Verdana" pitchFamily="34" charset="0"/>
                      </a:endParaRPr>
                    </a:p>
                  </a:txBody>
                  <a:tcPr marL="91394" marR="91394" marT="45740" marB="4574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r h="782762">
                <a:tc>
                  <a:txBody>
                    <a:bodyPr/>
                    <a:lstStyle/>
                    <a:p>
                      <a:pPr algn="ctr"/>
                      <a:r>
                        <a:rPr lang="en-US" sz="1100" dirty="0" smtClean="0">
                          <a:solidFill>
                            <a:schemeClr val="tx1"/>
                          </a:solidFill>
                          <a:latin typeface="Verdana" pitchFamily="34" charset="0"/>
                          <a:ea typeface="Verdana" pitchFamily="34" charset="0"/>
                        </a:rPr>
                        <a:t>5</a:t>
                      </a:r>
                      <a:endParaRPr lang="en-IN" sz="1100" dirty="0">
                        <a:solidFill>
                          <a:schemeClr val="tx1"/>
                        </a:solidFill>
                        <a:latin typeface="Verdana" pitchFamily="34" charset="0"/>
                        <a:ea typeface="Verdana" pitchFamily="34" charset="0"/>
                      </a:endParaRPr>
                    </a:p>
                  </a:txBody>
                  <a:tcPr marL="91394" marR="9139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4">
                  <a:txBody>
                    <a:bodyPr/>
                    <a:lstStyle/>
                    <a:p>
                      <a:pPr algn="ctr"/>
                      <a:r>
                        <a:rPr lang="en-US" sz="1100" dirty="0" smtClean="0">
                          <a:solidFill>
                            <a:schemeClr val="tx1"/>
                          </a:solidFill>
                          <a:latin typeface="Verdana" pitchFamily="34" charset="0"/>
                          <a:ea typeface="Verdana" pitchFamily="34" charset="0"/>
                        </a:rPr>
                        <a:t>Method</a:t>
                      </a:r>
                      <a:endParaRPr lang="en-IN" sz="1100" dirty="0">
                        <a:solidFill>
                          <a:schemeClr val="tx1"/>
                        </a:solidFill>
                        <a:latin typeface="Verdana" pitchFamily="34" charset="0"/>
                        <a:ea typeface="Verdana" pitchFamily="34" charset="0"/>
                      </a:endParaRPr>
                    </a:p>
                    <a:p>
                      <a:pPr algn="ctr"/>
                      <a:endParaRPr lang="en-US" sz="1100" dirty="0" smtClean="0">
                        <a:solidFill>
                          <a:schemeClr val="tx1"/>
                        </a:solidFill>
                        <a:latin typeface="Verdana" pitchFamily="34" charset="0"/>
                        <a:ea typeface="Verdana" pitchFamily="34" charset="0"/>
                      </a:endParaRPr>
                    </a:p>
                    <a:p>
                      <a:pPr algn="ctr"/>
                      <a:endParaRPr lang="en-IN" sz="1100" dirty="0">
                        <a:solidFill>
                          <a:schemeClr val="tx1"/>
                        </a:solidFill>
                        <a:latin typeface="Verdana" pitchFamily="34" charset="0"/>
                        <a:ea typeface="Verdana" pitchFamily="34" charset="0"/>
                      </a:endParaRPr>
                    </a:p>
                  </a:txBody>
                  <a:tcPr marL="91394" marR="9139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smtClean="0">
                          <a:solidFill>
                            <a:srgbClr val="FF0000"/>
                          </a:solidFill>
                          <a:latin typeface="Verdana" pitchFamily="34" charset="0"/>
                          <a:ea typeface="Verdana" pitchFamily="34" charset="0"/>
                        </a:rPr>
                        <a:t>Improper</a:t>
                      </a:r>
                      <a:r>
                        <a:rPr lang="en-US" sz="1100" baseline="0" dirty="0" smtClean="0">
                          <a:solidFill>
                            <a:srgbClr val="FF0000"/>
                          </a:solidFill>
                          <a:latin typeface="Verdana" pitchFamily="34" charset="0"/>
                          <a:ea typeface="Verdana" pitchFamily="34" charset="0"/>
                        </a:rPr>
                        <a:t> checking method</a:t>
                      </a:r>
                      <a:endParaRPr lang="en-IN" sz="1100" dirty="0">
                        <a:solidFill>
                          <a:srgbClr val="FF0000"/>
                        </a:solidFill>
                        <a:latin typeface="Verdana" pitchFamily="34" charset="0"/>
                        <a:ea typeface="Verdana" pitchFamily="34" charset="0"/>
                      </a:endParaRPr>
                    </a:p>
                  </a:txBody>
                  <a:tcPr marL="91394" marR="9139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smtClean="0">
                          <a:solidFill>
                            <a:srgbClr val="FF0000"/>
                          </a:solidFill>
                          <a:latin typeface="Verdana" pitchFamily="34" charset="0"/>
                          <a:ea typeface="Verdana" pitchFamily="34" charset="0"/>
                        </a:rPr>
                        <a:t>At trimming process Part</a:t>
                      </a:r>
                      <a:r>
                        <a:rPr lang="en-US" sz="1100" baseline="0" dirty="0" smtClean="0">
                          <a:solidFill>
                            <a:srgbClr val="FF0000"/>
                          </a:solidFill>
                          <a:latin typeface="Verdana" pitchFamily="34" charset="0"/>
                          <a:ea typeface="Verdana" pitchFamily="34" charset="0"/>
                        </a:rPr>
                        <a:t> checked by vernier caliper during set-up &amp; in-process inspection , but Possibility is there to bypass . F31/QAD(HIR-TRIM)</a:t>
                      </a:r>
                      <a:endParaRPr lang="en-IN" sz="1100" dirty="0">
                        <a:solidFill>
                          <a:srgbClr val="FF0000"/>
                        </a:solidFill>
                        <a:latin typeface="Verdana" pitchFamily="34" charset="0"/>
                        <a:ea typeface="Verdana" pitchFamily="34" charset="0"/>
                      </a:endParaRPr>
                    </a:p>
                  </a:txBody>
                  <a:tcPr marL="91394" marR="9139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100" b="1" dirty="0" smtClean="0">
                          <a:solidFill>
                            <a:srgbClr val="FF0000"/>
                          </a:solidFill>
                          <a:latin typeface="Verdana" pitchFamily="34" charset="0"/>
                          <a:ea typeface="Verdana" pitchFamily="34" charset="0"/>
                        </a:rPr>
                        <a:t>x</a:t>
                      </a:r>
                    </a:p>
                  </a:txBody>
                  <a:tcPr marL="91394" marR="9139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72155">
                <a:tc>
                  <a:txBody>
                    <a:bodyPr/>
                    <a:lstStyle/>
                    <a:p>
                      <a:pPr algn="ctr"/>
                      <a:r>
                        <a:rPr lang="en-US" sz="1100" dirty="0" smtClean="0">
                          <a:solidFill>
                            <a:schemeClr val="tx1"/>
                          </a:solidFill>
                          <a:latin typeface="Verdana" pitchFamily="34" charset="0"/>
                          <a:ea typeface="Verdana" pitchFamily="34" charset="0"/>
                        </a:rPr>
                        <a:t>6</a:t>
                      </a:r>
                      <a:endParaRPr lang="en-IN" sz="1100" dirty="0">
                        <a:solidFill>
                          <a:schemeClr val="tx1"/>
                        </a:solidFill>
                        <a:latin typeface="Verdana" pitchFamily="34" charset="0"/>
                        <a:ea typeface="Verdana" pitchFamily="34" charset="0"/>
                      </a:endParaRPr>
                    </a:p>
                  </a:txBody>
                  <a:tcPr marL="91394" marR="9139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lang="en-IN" sz="1100" dirty="0">
                        <a:solidFill>
                          <a:schemeClr val="tx1"/>
                        </a:solidFill>
                        <a:latin typeface="Verdana" pitchFamily="34" charset="0"/>
                        <a:ea typeface="Verdana" pitchFamily="34" charset="0"/>
                      </a:endParaRPr>
                    </a:p>
                  </a:txBody>
                  <a:tcPr marL="91394" marR="91394" marT="45740" marB="4574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US" sz="1100" dirty="0" smtClean="0">
                          <a:solidFill>
                            <a:schemeClr val="tx1"/>
                          </a:solidFill>
                          <a:latin typeface="Verdana" pitchFamily="34" charset="0"/>
                          <a:ea typeface="Verdana" pitchFamily="34" charset="0"/>
                        </a:rPr>
                        <a:t>Part</a:t>
                      </a:r>
                      <a:r>
                        <a:rPr lang="en-US" sz="1100" baseline="0" dirty="0" smtClean="0">
                          <a:solidFill>
                            <a:schemeClr val="tx1"/>
                          </a:solidFill>
                          <a:latin typeface="Verdana" pitchFamily="34" charset="0"/>
                          <a:ea typeface="Verdana" pitchFamily="34" charset="0"/>
                        </a:rPr>
                        <a:t> Stucked in trimming tool </a:t>
                      </a:r>
                      <a:endParaRPr lang="en-IN" sz="1100" dirty="0">
                        <a:solidFill>
                          <a:schemeClr val="tx1"/>
                        </a:solidFill>
                        <a:latin typeface="Verdana" pitchFamily="34" charset="0"/>
                        <a:ea typeface="Verdana" pitchFamily="34" charset="0"/>
                      </a:endParaRPr>
                    </a:p>
                  </a:txBody>
                  <a:tcPr marL="91394" marR="9139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smtClean="0">
                          <a:solidFill>
                            <a:schemeClr val="tx1"/>
                          </a:solidFill>
                          <a:latin typeface="Verdana" pitchFamily="34" charset="0"/>
                          <a:ea typeface="Verdana" pitchFamily="34" charset="0"/>
                        </a:rPr>
                        <a:t>Observed</a:t>
                      </a:r>
                      <a:r>
                        <a:rPr lang="en-US" sz="1100" baseline="0" dirty="0" smtClean="0">
                          <a:solidFill>
                            <a:schemeClr val="tx1"/>
                          </a:solidFill>
                          <a:latin typeface="Verdana" pitchFamily="34" charset="0"/>
                          <a:ea typeface="Verdana" pitchFamily="34" charset="0"/>
                        </a:rPr>
                        <a:t> part no chance of stucking in tool(WI/PRM/002)</a:t>
                      </a:r>
                      <a:endParaRPr lang="en-IN" sz="1100" dirty="0">
                        <a:solidFill>
                          <a:schemeClr val="tx1"/>
                        </a:solidFill>
                        <a:latin typeface="Verdana" pitchFamily="34" charset="0"/>
                        <a:ea typeface="Verdana" pitchFamily="34" charset="0"/>
                      </a:endParaRPr>
                    </a:p>
                  </a:txBody>
                  <a:tcPr marL="91394" marR="9139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100" b="1" dirty="0" smtClean="0">
                          <a:solidFill>
                            <a:schemeClr val="tx1"/>
                          </a:solidFill>
                          <a:latin typeface="Verdana" pitchFamily="34" charset="0"/>
                          <a:ea typeface="Verdana" pitchFamily="34" charset="0"/>
                        </a:rPr>
                        <a:t>O</a:t>
                      </a:r>
                    </a:p>
                  </a:txBody>
                  <a:tcPr marL="91394" marR="9139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88052">
                <a:tc>
                  <a:txBody>
                    <a:bodyPr/>
                    <a:lstStyle/>
                    <a:p>
                      <a:pPr algn="ctr"/>
                      <a:r>
                        <a:rPr lang="en-US" sz="1100" dirty="0" smtClean="0">
                          <a:solidFill>
                            <a:schemeClr val="tx1"/>
                          </a:solidFill>
                          <a:latin typeface="Verdana" pitchFamily="34" charset="0"/>
                          <a:ea typeface="Verdana" pitchFamily="34" charset="0"/>
                        </a:rPr>
                        <a:t>7</a:t>
                      </a:r>
                      <a:endParaRPr lang="en-IN" sz="1100" dirty="0">
                        <a:solidFill>
                          <a:schemeClr val="tx1"/>
                        </a:solidFill>
                        <a:latin typeface="Verdana" pitchFamily="34" charset="0"/>
                        <a:ea typeface="Verdana" pitchFamily="34" charset="0"/>
                      </a:endParaRPr>
                    </a:p>
                  </a:txBody>
                  <a:tcPr marL="91394" marR="9139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lang="en-IN" sz="1200" dirty="0">
                        <a:solidFill>
                          <a:schemeClr val="tx1"/>
                        </a:solidFill>
                        <a:latin typeface="Verdana" pitchFamily="34" charset="0"/>
                        <a:ea typeface="Verdana" pitchFamily="34" charset="0"/>
                      </a:endParaRPr>
                    </a:p>
                  </a:txBody>
                  <a:tcPr marL="91394" marR="91394" marT="45740" marB="4574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US" sz="1100" dirty="0" smtClean="0">
                          <a:solidFill>
                            <a:schemeClr val="tx1"/>
                          </a:solidFill>
                          <a:latin typeface="Verdana" pitchFamily="34" charset="0"/>
                          <a:ea typeface="Verdana" pitchFamily="34" charset="0"/>
                        </a:rPr>
                        <a:t>Improper tool</a:t>
                      </a:r>
                      <a:r>
                        <a:rPr lang="en-US" sz="1100" baseline="0" dirty="0" smtClean="0">
                          <a:solidFill>
                            <a:schemeClr val="tx1"/>
                          </a:solidFill>
                          <a:latin typeface="Verdana" pitchFamily="34" charset="0"/>
                          <a:ea typeface="Verdana" pitchFamily="34" charset="0"/>
                        </a:rPr>
                        <a:t> setting </a:t>
                      </a:r>
                      <a:endParaRPr lang="en-IN" sz="1100" dirty="0">
                        <a:solidFill>
                          <a:schemeClr val="tx1"/>
                        </a:solidFill>
                        <a:latin typeface="Verdana" pitchFamily="34" charset="0"/>
                        <a:ea typeface="Verdana" pitchFamily="34" charset="0"/>
                      </a:endParaRPr>
                    </a:p>
                  </a:txBody>
                  <a:tcPr marL="91394" marR="9139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smtClean="0">
                          <a:solidFill>
                            <a:schemeClr val="tx1"/>
                          </a:solidFill>
                          <a:latin typeface="Verdana" pitchFamily="34" charset="0"/>
                          <a:ea typeface="Verdana" pitchFamily="34" charset="0"/>
                        </a:rPr>
                        <a:t>Observed</a:t>
                      </a:r>
                      <a:r>
                        <a:rPr lang="en-US" sz="1100" baseline="0" dirty="0" smtClean="0">
                          <a:solidFill>
                            <a:schemeClr val="tx1"/>
                          </a:solidFill>
                          <a:latin typeface="Verdana" pitchFamily="34" charset="0"/>
                          <a:ea typeface="Verdana" pitchFamily="34" charset="0"/>
                        </a:rPr>
                        <a:t> setting done properly by tool setter(WI/PRM/002) F31/QAD(HIR-TRIM)</a:t>
                      </a:r>
                      <a:endParaRPr lang="en-IN" sz="1100" dirty="0">
                        <a:solidFill>
                          <a:schemeClr val="tx1"/>
                        </a:solidFill>
                        <a:latin typeface="Verdana" pitchFamily="34" charset="0"/>
                        <a:ea typeface="Verdana" pitchFamily="34" charset="0"/>
                      </a:endParaRPr>
                    </a:p>
                  </a:txBody>
                  <a:tcPr marL="91394" marR="9139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100" b="1" dirty="0" smtClean="0">
                          <a:solidFill>
                            <a:schemeClr val="tx1"/>
                          </a:solidFill>
                          <a:latin typeface="Verdana" pitchFamily="34" charset="0"/>
                          <a:ea typeface="Verdana" pitchFamily="34" charset="0"/>
                        </a:rPr>
                        <a:t>O</a:t>
                      </a:r>
                    </a:p>
                  </a:txBody>
                  <a:tcPr marL="91394" marR="9139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68269">
                <a:tc>
                  <a:txBody>
                    <a:bodyPr/>
                    <a:lstStyle/>
                    <a:p>
                      <a:pPr algn="ctr"/>
                      <a:r>
                        <a:rPr lang="en-US" sz="1100" dirty="0" smtClean="0">
                          <a:solidFill>
                            <a:schemeClr val="tx1"/>
                          </a:solidFill>
                          <a:latin typeface="Verdana" pitchFamily="34" charset="0"/>
                          <a:ea typeface="Verdana" pitchFamily="34" charset="0"/>
                        </a:rPr>
                        <a:t>8</a:t>
                      </a:r>
                      <a:endParaRPr lang="en-IN" sz="1100" dirty="0">
                        <a:solidFill>
                          <a:schemeClr val="tx1"/>
                        </a:solidFill>
                        <a:latin typeface="Verdana" pitchFamily="34" charset="0"/>
                        <a:ea typeface="Verdana" pitchFamily="34" charset="0"/>
                      </a:endParaRPr>
                    </a:p>
                  </a:txBody>
                  <a:tcPr marL="91394" marR="9139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lang="en-IN" sz="1200" dirty="0">
                        <a:solidFill>
                          <a:schemeClr val="tx1"/>
                        </a:solidFill>
                        <a:latin typeface="Verdana" pitchFamily="34" charset="0"/>
                        <a:ea typeface="Verdana" pitchFamily="34" charset="0"/>
                      </a:endParaRPr>
                    </a:p>
                  </a:txBody>
                  <a:tcPr marL="91394" marR="91394" marT="45740" marB="4574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rgbClr val="FF0000"/>
                          </a:solidFill>
                          <a:latin typeface="Verdana" pitchFamily="34" charset="0"/>
                          <a:ea typeface="Verdana" pitchFamily="34" charset="0"/>
                        </a:rPr>
                        <a:t>Improper method used for part remove from  machine</a:t>
                      </a:r>
                    </a:p>
                    <a:p>
                      <a:endParaRPr lang="en-IN" sz="1100" dirty="0">
                        <a:solidFill>
                          <a:srgbClr val="FF0000"/>
                        </a:solidFill>
                        <a:latin typeface="Verdana" pitchFamily="34" charset="0"/>
                        <a:ea typeface="Verdana" pitchFamily="34" charset="0"/>
                      </a:endParaRPr>
                    </a:p>
                  </a:txBody>
                  <a:tcPr marL="91394" marR="9139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smtClean="0">
                          <a:solidFill>
                            <a:srgbClr val="FF0000"/>
                          </a:solidFill>
                          <a:latin typeface="Verdana" pitchFamily="34" charset="0"/>
                          <a:ea typeface="Verdana" pitchFamily="34" charset="0"/>
                        </a:rPr>
                        <a:t>When parts are stored at near trimming tool, a part gets stuck in the tool, so that when trimming another part with same condition, the width of the claw increases over of stuck part.</a:t>
                      </a:r>
                      <a:endParaRPr lang="en-IN" sz="1100" dirty="0">
                        <a:solidFill>
                          <a:srgbClr val="FF0000"/>
                        </a:solidFill>
                        <a:latin typeface="Verdana" pitchFamily="34" charset="0"/>
                        <a:ea typeface="Verdana" pitchFamily="34" charset="0"/>
                      </a:endParaRPr>
                    </a:p>
                  </a:txBody>
                  <a:tcPr marL="91394" marR="9139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100" b="1" dirty="0" smtClean="0">
                          <a:solidFill>
                            <a:srgbClr val="FF0000"/>
                          </a:solidFill>
                          <a:latin typeface="Verdana" pitchFamily="34" charset="0"/>
                          <a:ea typeface="Verdana" pitchFamily="34" charset="0"/>
                        </a:rPr>
                        <a:t>x</a:t>
                      </a:r>
                    </a:p>
                  </a:txBody>
                  <a:tcPr marL="91394" marR="9139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9837846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1906" y="238650"/>
            <a:ext cx="4552323" cy="584775"/>
          </a:xfrm>
          <a:prstGeom prst="rect">
            <a:avLst/>
          </a:prstGeom>
          <a:solidFill>
            <a:srgbClr val="C00000"/>
          </a:solidFill>
          <a:ln>
            <a:noFill/>
          </a:ln>
        </p:spPr>
        <p:txBody>
          <a:bodyPr wrap="square" lIns="91440" tIns="45720" rIns="91440" bIns="45720">
            <a:spAutoFit/>
          </a:bodyPr>
          <a:lstStyle/>
          <a:p>
            <a:pPr algn="ctr"/>
            <a:r>
              <a:rPr lang="en-US" sz="32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Root Cause Analysis </a:t>
            </a:r>
            <a:endParaRPr lang="en-US" sz="3200" b="1" cap="none" spc="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graphicFrame>
        <p:nvGraphicFramePr>
          <p:cNvPr id="6" name="Table 5"/>
          <p:cNvGraphicFramePr>
            <a:graphicFrameLocks noGrp="1"/>
          </p:cNvGraphicFramePr>
          <p:nvPr>
            <p:extLst>
              <p:ext uri="{D42A27DB-BD31-4B8C-83A1-F6EECF244321}">
                <p14:modId xmlns:p14="http://schemas.microsoft.com/office/powerpoint/2010/main" val="3945953205"/>
              </p:ext>
            </p:extLst>
          </p:nvPr>
        </p:nvGraphicFramePr>
        <p:xfrm>
          <a:off x="251906" y="1561743"/>
          <a:ext cx="11591750" cy="2900115"/>
        </p:xfrm>
        <a:graphic>
          <a:graphicData uri="http://schemas.openxmlformats.org/drawingml/2006/table">
            <a:tbl>
              <a:tblPr firstRow="1" bandRow="1">
                <a:tableStyleId>{5C22544A-7EE6-4342-B048-85BDC9FD1C3A}</a:tableStyleId>
              </a:tblPr>
              <a:tblGrid>
                <a:gridCol w="1199523"/>
                <a:gridCol w="1902144"/>
                <a:gridCol w="2429681"/>
                <a:gridCol w="2629985"/>
                <a:gridCol w="1898215"/>
                <a:gridCol w="1532202"/>
              </a:tblGrid>
              <a:tr h="494576">
                <a:tc>
                  <a:txBody>
                    <a:bodyPr/>
                    <a:lstStyle/>
                    <a:p>
                      <a:pPr algn="ctr"/>
                      <a:r>
                        <a:rPr lang="en-US" sz="1600" dirty="0" smtClean="0">
                          <a:solidFill>
                            <a:schemeClr val="bg1"/>
                          </a:solidFill>
                          <a:latin typeface="Verdana" pitchFamily="34" charset="0"/>
                          <a:ea typeface="Verdana" pitchFamily="34" charset="0"/>
                        </a:rPr>
                        <a:t>Occur / Outf.</a:t>
                      </a:r>
                      <a:endParaRPr lang="en-IN" sz="1600" dirty="0">
                        <a:solidFill>
                          <a:schemeClr val="bg1"/>
                        </a:solidFill>
                        <a:latin typeface="Verdana" pitchFamily="34" charset="0"/>
                        <a:ea typeface="Verdana" pitchFamily="34" charset="0"/>
                      </a:endParaRPr>
                    </a:p>
                  </a:txBody>
                  <a:tcPr marL="91443" marR="91443" marT="45658" marB="45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n-US" sz="1600" smtClean="0">
                          <a:solidFill>
                            <a:schemeClr val="bg1"/>
                          </a:solidFill>
                          <a:latin typeface="Verdana" pitchFamily="34" charset="0"/>
                          <a:ea typeface="Verdana" pitchFamily="34" charset="0"/>
                        </a:rPr>
                        <a:t>Problem</a:t>
                      </a:r>
                      <a:endParaRPr lang="en-IN" sz="1600" dirty="0">
                        <a:solidFill>
                          <a:schemeClr val="bg1"/>
                        </a:solidFill>
                        <a:latin typeface="Verdana" pitchFamily="34" charset="0"/>
                        <a:ea typeface="Verdana" pitchFamily="34" charset="0"/>
                      </a:endParaRPr>
                    </a:p>
                  </a:txBody>
                  <a:tcPr marL="91443" marR="91443" marT="45658" marB="45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n-US" sz="1600" dirty="0" smtClean="0">
                          <a:solidFill>
                            <a:schemeClr val="bg1"/>
                          </a:solidFill>
                          <a:latin typeface="Verdana" pitchFamily="34" charset="0"/>
                          <a:ea typeface="Verdana" pitchFamily="34" charset="0"/>
                        </a:rPr>
                        <a:t>Why-1</a:t>
                      </a:r>
                      <a:endParaRPr lang="en-IN" sz="1600" dirty="0">
                        <a:solidFill>
                          <a:schemeClr val="bg1"/>
                        </a:solidFill>
                        <a:latin typeface="Verdana" pitchFamily="34" charset="0"/>
                        <a:ea typeface="Verdana" pitchFamily="34" charset="0"/>
                      </a:endParaRPr>
                    </a:p>
                  </a:txBody>
                  <a:tcPr marL="91443" marR="91443" marT="45658" marB="45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n-US" sz="1600" dirty="0" smtClean="0">
                          <a:solidFill>
                            <a:schemeClr val="bg1"/>
                          </a:solidFill>
                          <a:latin typeface="Verdana" pitchFamily="34" charset="0"/>
                          <a:ea typeface="Verdana" pitchFamily="34" charset="0"/>
                        </a:rPr>
                        <a:t>Why-2</a:t>
                      </a:r>
                      <a:endParaRPr lang="en-IN" sz="1600" dirty="0">
                        <a:solidFill>
                          <a:schemeClr val="bg1"/>
                        </a:solidFill>
                        <a:latin typeface="Verdana" pitchFamily="34" charset="0"/>
                        <a:ea typeface="Verdana" pitchFamily="34" charset="0"/>
                      </a:endParaRPr>
                    </a:p>
                  </a:txBody>
                  <a:tcPr marL="91443" marR="91443" marT="45658" marB="45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n-US" sz="1600" smtClean="0">
                          <a:solidFill>
                            <a:schemeClr val="bg1"/>
                          </a:solidFill>
                          <a:latin typeface="Verdana" pitchFamily="34" charset="0"/>
                          <a:ea typeface="Verdana" pitchFamily="34" charset="0"/>
                        </a:rPr>
                        <a:t>Why-3</a:t>
                      </a:r>
                      <a:endParaRPr lang="en-IN" sz="1600" dirty="0">
                        <a:solidFill>
                          <a:schemeClr val="bg1"/>
                        </a:solidFill>
                        <a:latin typeface="Verdana" pitchFamily="34" charset="0"/>
                        <a:ea typeface="Verdana" pitchFamily="34" charset="0"/>
                      </a:endParaRPr>
                    </a:p>
                  </a:txBody>
                  <a:tcPr marL="91443" marR="91443" marT="45658" marB="45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n-US" sz="1600" dirty="0" smtClean="0">
                          <a:solidFill>
                            <a:schemeClr val="bg1"/>
                          </a:solidFill>
                          <a:latin typeface="Verdana" pitchFamily="34" charset="0"/>
                          <a:ea typeface="Verdana" pitchFamily="34" charset="0"/>
                        </a:rPr>
                        <a:t>Why-4</a:t>
                      </a:r>
                      <a:endParaRPr lang="en-IN" sz="1600" dirty="0">
                        <a:solidFill>
                          <a:schemeClr val="bg1"/>
                        </a:solidFill>
                        <a:latin typeface="Verdana" pitchFamily="34" charset="0"/>
                        <a:ea typeface="Verdana" pitchFamily="34" charset="0"/>
                      </a:endParaRPr>
                    </a:p>
                  </a:txBody>
                  <a:tcPr marL="91443" marR="91443" marT="45658" marB="45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r>
              <a:tr h="1255700">
                <a:tc>
                  <a:txBody>
                    <a:bodyPr/>
                    <a:lstStyle/>
                    <a:p>
                      <a:r>
                        <a:rPr lang="en-US" sz="1000" dirty="0" smtClean="0">
                          <a:solidFill>
                            <a:schemeClr val="tx1"/>
                          </a:solidFill>
                          <a:latin typeface="Verdana" pitchFamily="34" charset="0"/>
                          <a:ea typeface="Verdana" pitchFamily="34" charset="0"/>
                        </a:rPr>
                        <a:t>Occurrence</a:t>
                      </a:r>
                      <a:endParaRPr lang="en-IN" sz="1000" dirty="0">
                        <a:solidFill>
                          <a:schemeClr val="tx1"/>
                        </a:solidFill>
                        <a:latin typeface="Verdana" pitchFamily="34" charset="0"/>
                        <a:ea typeface="Verdana" pitchFamily="34" charset="0"/>
                      </a:endParaRPr>
                    </a:p>
                  </a:txBody>
                  <a:tcPr marL="91443" marR="91443" marT="45658" marB="45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smtClean="0">
                          <a:solidFill>
                            <a:srgbClr val="FF0000"/>
                          </a:solidFill>
                          <a:latin typeface="Verdana" pitchFamily="34" charset="0"/>
                          <a:ea typeface="Verdana" pitchFamily="34" charset="0"/>
                        </a:rPr>
                        <a:t>Trimming  part  stucked  in tool ,chance of  claw width over</a:t>
                      </a:r>
                      <a:endParaRPr lang="en-IN" sz="1000" kern="1200" dirty="0">
                        <a:solidFill>
                          <a:srgbClr val="FF0000"/>
                        </a:solidFill>
                        <a:latin typeface="Verdana" pitchFamily="34" charset="0"/>
                        <a:ea typeface="Verdana" pitchFamily="34" charset="0"/>
                        <a:cs typeface="+mn-cs"/>
                      </a:endParaRPr>
                    </a:p>
                  </a:txBody>
                  <a:tcPr marL="91443" marR="91443" marT="45658" marB="45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smtClean="0">
                          <a:solidFill>
                            <a:schemeClr val="tx1"/>
                          </a:solidFill>
                          <a:latin typeface="Verdana" pitchFamily="34" charset="0"/>
                          <a:ea typeface="Verdana" pitchFamily="34" charset="0"/>
                        </a:rPr>
                        <a:t>Sometime parts get stuck up in Die after trimming and does not fly even puff of air. Operator keep running the machine continue, then core plate lug pressed by punch and </a:t>
                      </a:r>
                      <a:r>
                        <a:rPr lang="en-US" sz="1000" baseline="0" dirty="0" smtClean="0">
                          <a:solidFill>
                            <a:schemeClr val="tx1"/>
                          </a:solidFill>
                          <a:latin typeface="Verdana" pitchFamily="34" charset="0"/>
                          <a:ea typeface="Verdana" pitchFamily="34" charset="0"/>
                        </a:rPr>
                        <a:t> claw</a:t>
                      </a:r>
                      <a:r>
                        <a:rPr lang="en-US" sz="1000" dirty="0" smtClean="0">
                          <a:solidFill>
                            <a:schemeClr val="tx1"/>
                          </a:solidFill>
                          <a:latin typeface="Verdana" pitchFamily="34" charset="0"/>
                          <a:ea typeface="Verdana" pitchFamily="34" charset="0"/>
                        </a:rPr>
                        <a:t> width size become over.</a:t>
                      </a:r>
                    </a:p>
                  </a:txBody>
                  <a:tcPr marL="91443" marR="91443" marT="45658" marB="45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latin typeface="Verdana" pitchFamily="34" charset="0"/>
                          <a:ea typeface="Verdana" pitchFamily="34" charset="0"/>
                        </a:rPr>
                        <a:t>There is narrow space for the trimming  tool to come off when the part is stuck</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solidFill>
                          <a:schemeClr val="tx1"/>
                        </a:solidFill>
                        <a:latin typeface="Verdana" pitchFamily="34" charset="0"/>
                        <a:ea typeface="Verdana" pitchFamily="34" charset="0"/>
                      </a:endParaRPr>
                    </a:p>
                  </a:txBody>
                  <a:tcPr marL="91443" marR="91443" marT="45658" marB="45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00" kern="1200" dirty="0" smtClean="0">
                          <a:solidFill>
                            <a:schemeClr val="tx1"/>
                          </a:solidFill>
                          <a:latin typeface="Verdana" pitchFamily="34" charset="0"/>
                          <a:ea typeface="Verdana" pitchFamily="34" charset="0"/>
                          <a:cs typeface="+mn-cs"/>
                        </a:rPr>
                        <a:t>No provision </a:t>
                      </a:r>
                      <a:r>
                        <a:rPr lang="en-US" altLang="ja-JP" sz="1000" kern="1200" baseline="0" dirty="0" smtClean="0">
                          <a:solidFill>
                            <a:schemeClr val="tx1"/>
                          </a:solidFill>
                          <a:latin typeface="Verdana" pitchFamily="34" charset="0"/>
                          <a:ea typeface="Verdana" pitchFamily="34" charset="0"/>
                          <a:cs typeface="+mn-cs"/>
                        </a:rPr>
                        <a:t> in tool to avoid  such type issue </a:t>
                      </a:r>
                      <a:endParaRPr lang="en-US" altLang="ja-JP" sz="1000" kern="1200" dirty="0" smtClean="0">
                        <a:solidFill>
                          <a:schemeClr val="tx1"/>
                        </a:solidFill>
                        <a:latin typeface="Verdana" pitchFamily="34" charset="0"/>
                        <a:ea typeface="Verdana" pitchFamily="34" charset="0"/>
                        <a:cs typeface="+mn-cs"/>
                      </a:endParaRPr>
                    </a:p>
                  </a:txBody>
                  <a:tcPr marL="91443" marR="91443" marT="45658" marB="45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aseline="0" dirty="0" smtClean="0">
                          <a:solidFill>
                            <a:schemeClr val="tx1"/>
                          </a:solidFill>
                          <a:latin typeface="Verdana" pitchFamily="34" charset="0"/>
                          <a:ea typeface="Verdana" pitchFamily="34" charset="0"/>
                        </a:rPr>
                        <a:t>Claw  width oversize possibility not considered as an failure mode in PFMEA   during trimming</a:t>
                      </a:r>
                      <a:endParaRPr lang="en-US" sz="1000" dirty="0" smtClean="0">
                        <a:solidFill>
                          <a:schemeClr val="tx1"/>
                        </a:solidFill>
                        <a:latin typeface="Verdana" pitchFamily="34" charset="0"/>
                        <a:ea typeface="Verdana" pitchFamily="34" charset="0"/>
                      </a:endParaRPr>
                    </a:p>
                  </a:txBody>
                  <a:tcPr marL="91443" marR="91443" marT="45658" marB="45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5419">
                <a:tc>
                  <a:txBody>
                    <a:bodyPr/>
                    <a:lstStyle/>
                    <a:p>
                      <a:r>
                        <a:rPr lang="en-US" sz="1000" dirty="0" smtClean="0">
                          <a:solidFill>
                            <a:schemeClr val="tx1"/>
                          </a:solidFill>
                          <a:latin typeface="Verdana" pitchFamily="34" charset="0"/>
                          <a:ea typeface="Verdana" pitchFamily="34" charset="0"/>
                        </a:rPr>
                        <a:t>Outflow</a:t>
                      </a:r>
                      <a:endParaRPr lang="en-IN" sz="1000" dirty="0">
                        <a:solidFill>
                          <a:schemeClr val="tx1"/>
                        </a:solidFill>
                        <a:latin typeface="Verdana" pitchFamily="34" charset="0"/>
                        <a:ea typeface="Verdana" pitchFamily="34" charset="0"/>
                      </a:endParaRPr>
                    </a:p>
                  </a:txBody>
                  <a:tcPr marL="91443" marR="91443" marT="45658" marB="45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rgbClr val="FF0000"/>
                          </a:solidFill>
                          <a:latin typeface="Verdana" pitchFamily="34" charset="0"/>
                          <a:ea typeface="Verdana" pitchFamily="34" charset="0"/>
                          <a:cs typeface="+mn-cs"/>
                        </a:rPr>
                        <a:t>Checking method not sufficient  to detect claw</a:t>
                      </a:r>
                      <a:r>
                        <a:rPr lang="en-US" sz="1000" kern="1200" baseline="0" dirty="0" smtClean="0">
                          <a:solidFill>
                            <a:srgbClr val="FF0000"/>
                          </a:solidFill>
                          <a:latin typeface="Verdana" pitchFamily="34" charset="0"/>
                          <a:ea typeface="Verdana" pitchFamily="34" charset="0"/>
                          <a:cs typeface="+mn-cs"/>
                        </a:rPr>
                        <a:t> width over size  on one  claw at trimming &amp; PDI</a:t>
                      </a:r>
                      <a:endParaRPr lang="en-IN" sz="1000" kern="1200" dirty="0" smtClean="0">
                        <a:solidFill>
                          <a:srgbClr val="FF0000"/>
                        </a:solidFill>
                        <a:latin typeface="Verdana" pitchFamily="34" charset="0"/>
                        <a:ea typeface="Verdana" pitchFamily="34" charset="0"/>
                        <a:cs typeface="+mn-cs"/>
                      </a:endParaRPr>
                    </a:p>
                  </a:txBody>
                  <a:tcPr marL="91443" marR="91443" marT="45658" marB="45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smtClean="0">
                          <a:solidFill>
                            <a:schemeClr val="tx1"/>
                          </a:solidFill>
                          <a:latin typeface="Verdana" pitchFamily="34" charset="0"/>
                          <a:ea typeface="Verdana" pitchFamily="34" charset="0"/>
                        </a:rPr>
                        <a:t>Claw width</a:t>
                      </a:r>
                      <a:r>
                        <a:rPr lang="en-US" sz="1000" baseline="0" dirty="0" smtClean="0">
                          <a:solidFill>
                            <a:schemeClr val="tx1"/>
                          </a:solidFill>
                          <a:latin typeface="Verdana" pitchFamily="34" charset="0"/>
                          <a:ea typeface="Verdana" pitchFamily="34" charset="0"/>
                        </a:rPr>
                        <a:t> checked by vernier caliper ,during set-up, </a:t>
                      </a:r>
                      <a:r>
                        <a:rPr lang="en-US" sz="1000" baseline="0" dirty="0" err="1" smtClean="0">
                          <a:solidFill>
                            <a:schemeClr val="tx1"/>
                          </a:solidFill>
                          <a:latin typeface="Verdana" pitchFamily="34" charset="0"/>
                          <a:ea typeface="Verdana" pitchFamily="34" charset="0"/>
                        </a:rPr>
                        <a:t>houlry</a:t>
                      </a:r>
                      <a:r>
                        <a:rPr lang="en-US" sz="1000" baseline="0" dirty="0" smtClean="0">
                          <a:solidFill>
                            <a:schemeClr val="tx1"/>
                          </a:solidFill>
                          <a:latin typeface="Verdana" pitchFamily="34" charset="0"/>
                          <a:ea typeface="Verdana" pitchFamily="34" charset="0"/>
                        </a:rPr>
                        <a:t>  &amp; PDI,  which  does not  ensure of whole lot /parts </a:t>
                      </a:r>
                      <a:endParaRPr lang="en-US" sz="1000" dirty="0" smtClean="0">
                        <a:solidFill>
                          <a:schemeClr val="tx1"/>
                        </a:solidFill>
                        <a:latin typeface="Verdana" pitchFamily="34" charset="0"/>
                        <a:ea typeface="Verdana" pitchFamily="34" charset="0"/>
                      </a:endParaRPr>
                    </a:p>
                  </a:txBody>
                  <a:tcPr marL="91443" marR="91443" marT="45658" marB="45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solidFill>
                            <a:schemeClr val="tx1"/>
                          </a:solidFill>
                          <a:latin typeface="Verdana" pitchFamily="34" charset="0"/>
                          <a:ea typeface="Verdana" pitchFamily="34" charset="0"/>
                        </a:rPr>
                        <a:t>Claw width oversized (One  claw) possibility not considered while defined   in control plan</a:t>
                      </a:r>
                      <a:endParaRPr lang="en-US" sz="1000" dirty="0" smtClean="0">
                        <a:solidFill>
                          <a:schemeClr val="tx1"/>
                        </a:solidFill>
                        <a:latin typeface="Verdana" pitchFamily="34" charset="0"/>
                        <a:ea typeface="Verdana" pitchFamily="34" charset="0"/>
                      </a:endParaRPr>
                    </a:p>
                  </a:txBody>
                  <a:tcPr marL="91443" marR="91443" marT="45658" marB="45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smtClean="0">
                          <a:solidFill>
                            <a:schemeClr val="tx1"/>
                          </a:solidFill>
                          <a:latin typeface="Verdana" pitchFamily="34" charset="0"/>
                          <a:ea typeface="Verdana" pitchFamily="34" charset="0"/>
                        </a:rPr>
                        <a:t>No criteria for defining the inspection</a:t>
                      </a:r>
                      <a:r>
                        <a:rPr lang="en-US" sz="1000" baseline="0" dirty="0" smtClean="0">
                          <a:solidFill>
                            <a:schemeClr val="tx1"/>
                          </a:solidFill>
                          <a:latin typeface="Verdana" pitchFamily="34" charset="0"/>
                          <a:ea typeface="Verdana" pitchFamily="34" charset="0"/>
                        </a:rPr>
                        <a:t> method in control plan </a:t>
                      </a:r>
                      <a:endParaRPr lang="en-US" sz="1000" dirty="0" smtClean="0">
                        <a:solidFill>
                          <a:schemeClr val="tx1"/>
                        </a:solidFill>
                        <a:latin typeface="Verdana" pitchFamily="34" charset="0"/>
                        <a:ea typeface="Verdana" pitchFamily="34" charset="0"/>
                      </a:endParaRPr>
                    </a:p>
                  </a:txBody>
                  <a:tcPr marL="91443" marR="91443" marT="45658" marB="45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smtClean="0">
                          <a:latin typeface="Verdana" pitchFamily="34" charset="0"/>
                          <a:ea typeface="Verdana" pitchFamily="34" charset="0"/>
                        </a:rPr>
                        <a:t>Procedure</a:t>
                      </a:r>
                      <a:r>
                        <a:rPr lang="en-US" sz="1000" baseline="0" dirty="0" smtClean="0">
                          <a:latin typeface="Verdana" pitchFamily="34" charset="0"/>
                          <a:ea typeface="Verdana" pitchFamily="34" charset="0"/>
                        </a:rPr>
                        <a:t> not available for control plan &amp; inspection standard</a:t>
                      </a:r>
                      <a:endParaRPr lang="en-IN" sz="1000" dirty="0">
                        <a:latin typeface="Verdana" pitchFamily="34" charset="0"/>
                        <a:ea typeface="Verdana" pitchFamily="34" charset="0"/>
                      </a:endParaRPr>
                    </a:p>
                  </a:txBody>
                  <a:tcPr marL="91443" marR="91443" marT="45658" marB="45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4276052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605" b="46428"/>
          <a:stretch/>
        </p:blipFill>
        <p:spPr bwMode="auto">
          <a:xfrm>
            <a:off x="3535135" y="1424212"/>
            <a:ext cx="3910694" cy="2189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827214" y="3321669"/>
            <a:ext cx="6053709" cy="584775"/>
          </a:xfrm>
          <a:prstGeom prst="rect">
            <a:avLst/>
          </a:prstGeom>
          <a:solidFill>
            <a:srgbClr val="FFFF00"/>
          </a:solidFill>
          <a:ln>
            <a:solidFill>
              <a:srgbClr val="FF0000"/>
            </a:solidFill>
          </a:ln>
        </p:spPr>
        <p:txBody>
          <a:bodyPr wrap="none" rtlCol="0">
            <a:spAutoFit/>
          </a:bodyPr>
          <a:lstStyle/>
          <a:p>
            <a:r>
              <a:rPr lang="en-US" sz="3200" dirty="0" smtClean="0"/>
              <a:t>Countermeasure &amp; Standardization</a:t>
            </a:r>
            <a:endParaRPr lang="en-IN" sz="3200" dirty="0"/>
          </a:p>
        </p:txBody>
      </p:sp>
    </p:spTree>
    <p:extLst>
      <p:ext uri="{BB962C8B-B14F-4D97-AF65-F5344CB8AC3E}">
        <p14:creationId xmlns:p14="http://schemas.microsoft.com/office/powerpoint/2010/main" val="38891717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906" y="238650"/>
            <a:ext cx="6860094" cy="584775"/>
          </a:xfrm>
          <a:prstGeom prst="rect">
            <a:avLst/>
          </a:prstGeom>
          <a:solidFill>
            <a:srgbClr val="C00000"/>
          </a:solidFill>
          <a:ln>
            <a:noFill/>
          </a:ln>
        </p:spPr>
        <p:txBody>
          <a:bodyPr wrap="square" lIns="91440" tIns="45720" rIns="91440" bIns="45720">
            <a:spAutoFit/>
          </a:bodyPr>
          <a:lstStyle/>
          <a:p>
            <a:pPr algn="ctr"/>
            <a:r>
              <a:rPr lang="en-US" sz="32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Occurrence Countermeasure</a:t>
            </a:r>
            <a:endParaRPr lang="en-US" sz="3200" b="1" cap="none" spc="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graphicFrame>
        <p:nvGraphicFramePr>
          <p:cNvPr id="5" name="Table 4"/>
          <p:cNvGraphicFramePr>
            <a:graphicFrameLocks noGrp="1"/>
          </p:cNvGraphicFramePr>
          <p:nvPr>
            <p:extLst>
              <p:ext uri="{D42A27DB-BD31-4B8C-83A1-F6EECF244321}">
                <p14:modId xmlns:p14="http://schemas.microsoft.com/office/powerpoint/2010/main" val="3845787336"/>
              </p:ext>
            </p:extLst>
          </p:nvPr>
        </p:nvGraphicFramePr>
        <p:xfrm>
          <a:off x="251904" y="1088571"/>
          <a:ext cx="11685515" cy="5225144"/>
        </p:xfrm>
        <a:graphic>
          <a:graphicData uri="http://schemas.openxmlformats.org/drawingml/2006/table">
            <a:tbl>
              <a:tblPr firstRow="1" bandRow="1">
                <a:tableStyleId>{5C22544A-7EE6-4342-B048-85BDC9FD1C3A}</a:tableStyleId>
              </a:tblPr>
              <a:tblGrid>
                <a:gridCol w="3754039"/>
                <a:gridCol w="7931476"/>
              </a:tblGrid>
              <a:tr h="633332">
                <a:tc>
                  <a:txBody>
                    <a:bodyPr/>
                    <a:lstStyle/>
                    <a:p>
                      <a:pPr algn="ctr"/>
                      <a:r>
                        <a:rPr lang="en-US" sz="2400" dirty="0" smtClean="0">
                          <a:solidFill>
                            <a:schemeClr val="tx1"/>
                          </a:solidFill>
                          <a:latin typeface="Arial Narrow" panose="020B0606020202030204" pitchFamily="34" charset="0"/>
                        </a:rPr>
                        <a:t>Occurrence</a:t>
                      </a:r>
                      <a:r>
                        <a:rPr lang="en-US" sz="2400" baseline="0" dirty="0" smtClean="0">
                          <a:solidFill>
                            <a:schemeClr val="tx1"/>
                          </a:solidFill>
                          <a:latin typeface="Arial Narrow" panose="020B0606020202030204" pitchFamily="34" charset="0"/>
                        </a:rPr>
                        <a:t> Countermeasure</a:t>
                      </a:r>
                      <a:endParaRPr lang="en-IN" sz="2400" dirty="0">
                        <a:solidFill>
                          <a:schemeClr val="tx1"/>
                        </a:solidFill>
                        <a:latin typeface="Arial Narrow" panose="020B0606020202030204" pitchFamily="34" charset="0"/>
                      </a:endParaRPr>
                    </a:p>
                  </a:txBody>
                  <a:tcPr marT="45708" marB="4570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algn="ctr"/>
                      <a:r>
                        <a:rPr lang="en-US" sz="2400" dirty="0" smtClean="0">
                          <a:solidFill>
                            <a:schemeClr val="tx1"/>
                          </a:solidFill>
                          <a:latin typeface="Arial Narrow" panose="020B0606020202030204" pitchFamily="34" charset="0"/>
                        </a:rPr>
                        <a:t>Illustration</a:t>
                      </a:r>
                      <a:endParaRPr lang="en-IN" sz="2400" dirty="0">
                        <a:solidFill>
                          <a:schemeClr val="tx1"/>
                        </a:solidFill>
                        <a:latin typeface="Arial Narrow" panose="020B0606020202030204" pitchFamily="34" charset="0"/>
                      </a:endParaRPr>
                    </a:p>
                  </a:txBody>
                  <a:tcPr marT="45708" marB="4570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r>
              <a:tr h="4591812">
                <a:tc>
                  <a:txBody>
                    <a:bodyPr/>
                    <a:lstStyle/>
                    <a:p>
                      <a:pPr marL="171450" indent="-171450">
                        <a:buFont typeface="Wingdings" panose="05000000000000000000" pitchFamily="2" charset="2"/>
                        <a:buChar char="§"/>
                      </a:pPr>
                      <a:endParaRPr lang="en-US" sz="1600" kern="1200" baseline="0" dirty="0" smtClean="0">
                        <a:solidFill>
                          <a:schemeClr val="tx1"/>
                        </a:solidFill>
                        <a:latin typeface="Arial Narrow" panose="020B0606020202030204" pitchFamily="34" charset="0"/>
                        <a:ea typeface="+mn-ea"/>
                        <a:cs typeface="+mn-cs"/>
                      </a:endParaRPr>
                    </a:p>
                    <a:p>
                      <a:pPr marL="171450" indent="-171450">
                        <a:buFont typeface="Wingdings" panose="05000000000000000000" pitchFamily="2" charset="2"/>
                        <a:buChar char="§"/>
                      </a:pPr>
                      <a:endParaRPr lang="en-US" sz="1600" kern="1200" baseline="0" dirty="0" smtClean="0">
                        <a:solidFill>
                          <a:schemeClr val="tx1"/>
                        </a:solidFill>
                        <a:latin typeface="Arial Narrow" panose="020B0606020202030204" pitchFamily="34" charset="0"/>
                        <a:ea typeface="+mn-ea"/>
                        <a:cs typeface="+mn-cs"/>
                      </a:endParaRPr>
                    </a:p>
                    <a:p>
                      <a:pPr marL="171450" indent="-171450">
                        <a:buFont typeface="Wingdings" panose="05000000000000000000" pitchFamily="2" charset="2"/>
                        <a:buChar char="§"/>
                      </a:pPr>
                      <a:endParaRPr lang="en-US" sz="1600" kern="1200" baseline="0" dirty="0" smtClean="0">
                        <a:solidFill>
                          <a:schemeClr val="tx1"/>
                        </a:solidFill>
                        <a:latin typeface="Arial Narrow" panose="020B0606020202030204" pitchFamily="34" charset="0"/>
                        <a:ea typeface="+mn-ea"/>
                        <a:cs typeface="+mn-cs"/>
                      </a:endParaRPr>
                    </a:p>
                    <a:p>
                      <a:pPr marL="171450" indent="-171450">
                        <a:buFont typeface="Wingdings" panose="05000000000000000000" pitchFamily="2" charset="2"/>
                        <a:buChar char="§"/>
                      </a:pPr>
                      <a:endParaRPr lang="en-US" sz="1600" kern="1200" baseline="0" dirty="0" smtClean="0">
                        <a:solidFill>
                          <a:schemeClr val="tx1"/>
                        </a:solidFill>
                        <a:latin typeface="Arial Narrow" panose="020B0606020202030204" pitchFamily="34" charset="0"/>
                        <a:ea typeface="+mn-ea"/>
                        <a:cs typeface="+mn-cs"/>
                      </a:endParaRPr>
                    </a:p>
                    <a:p>
                      <a:pPr marL="171450" indent="-171450">
                        <a:buFont typeface="Wingdings" panose="05000000000000000000" pitchFamily="2" charset="2"/>
                        <a:buChar char="§"/>
                      </a:pPr>
                      <a:endParaRPr lang="en-US" sz="1600" kern="1200" baseline="0" dirty="0" smtClean="0">
                        <a:solidFill>
                          <a:schemeClr val="tx1"/>
                        </a:solidFill>
                        <a:latin typeface="Arial Narrow" panose="020B0606020202030204" pitchFamily="34" charset="0"/>
                        <a:ea typeface="+mn-ea"/>
                        <a:cs typeface="+mn-cs"/>
                      </a:endParaRPr>
                    </a:p>
                    <a:p>
                      <a:pPr marL="171450" indent="-171450">
                        <a:buFont typeface="Wingdings" panose="05000000000000000000" pitchFamily="2" charset="2"/>
                        <a:buChar char="§"/>
                      </a:pPr>
                      <a:endParaRPr lang="en-US" sz="1600" kern="1200" baseline="0" dirty="0" smtClean="0">
                        <a:solidFill>
                          <a:schemeClr val="tx1"/>
                        </a:solidFill>
                        <a:latin typeface="Arial Narrow" panose="020B0606020202030204" pitchFamily="34" charset="0"/>
                        <a:ea typeface="+mn-ea"/>
                        <a:cs typeface="+mn-cs"/>
                      </a:endParaRPr>
                    </a:p>
                    <a:p>
                      <a:pPr marL="171450" indent="-171450">
                        <a:buFont typeface="Wingdings" panose="05000000000000000000" pitchFamily="2" charset="2"/>
                        <a:buChar char="§"/>
                      </a:pPr>
                      <a:r>
                        <a:rPr lang="en-US" sz="1600" kern="1200" baseline="0" dirty="0" smtClean="0">
                          <a:solidFill>
                            <a:schemeClr val="tx1"/>
                          </a:solidFill>
                          <a:latin typeface="Arial Narrow" panose="020B0606020202030204" pitchFamily="34" charset="0"/>
                          <a:ea typeface="+mn-ea"/>
                          <a:cs typeface="+mn-cs"/>
                        </a:rPr>
                        <a:t>Part ejection system to be made in trimming tool  to avoid stuck  issue . </a:t>
                      </a:r>
                      <a:r>
                        <a:rPr lang="en-US" sz="1600" kern="1200" baseline="0" dirty="0" smtClean="0">
                          <a:solidFill>
                            <a:srgbClr val="00B050"/>
                          </a:solidFill>
                          <a:latin typeface="Arial Narrow" panose="020B0606020202030204" pitchFamily="34" charset="0"/>
                          <a:ea typeface="+mn-ea"/>
                          <a:cs typeface="+mn-cs"/>
                        </a:rPr>
                        <a:t>Done </a:t>
                      </a:r>
                      <a:r>
                        <a:rPr lang="en-US" sz="1600" kern="1200" baseline="0" dirty="0" smtClean="0">
                          <a:solidFill>
                            <a:srgbClr val="00B050"/>
                          </a:solidFill>
                          <a:latin typeface="Arial Narrow" panose="020B0606020202030204" pitchFamily="34" charset="0"/>
                          <a:ea typeface="+mn-ea"/>
                          <a:cs typeface="+mn-cs"/>
                        </a:rPr>
                        <a:t>2.11.2023</a:t>
                      </a:r>
                      <a:endParaRPr lang="en-IN" sz="1600" kern="1200" baseline="0" dirty="0">
                        <a:solidFill>
                          <a:srgbClr val="00B050"/>
                        </a:solidFill>
                        <a:latin typeface="Arial Narrow" panose="020B0606020202030204" pitchFamily="34" charset="0"/>
                        <a:ea typeface="+mn-ea"/>
                        <a:cs typeface="+mn-cs"/>
                      </a:endParaRPr>
                    </a:p>
                  </a:txBody>
                  <a:tcPr marT="45708" marB="4570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IN" sz="1200" dirty="0">
                        <a:solidFill>
                          <a:schemeClr val="tx1"/>
                        </a:solidFill>
                        <a:latin typeface="Arial Narrow" panose="020B0606020202030204" pitchFamily="34" charset="0"/>
                      </a:endParaRPr>
                    </a:p>
                  </a:txBody>
                  <a:tcPr marT="45708" marB="4570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bl>
          </a:graphicData>
        </a:graphic>
      </p:graphicFrame>
      <p:sp>
        <p:nvSpPr>
          <p:cNvPr id="9" name="TextBox 8"/>
          <p:cNvSpPr txBox="1"/>
          <p:nvPr/>
        </p:nvSpPr>
        <p:spPr>
          <a:xfrm>
            <a:off x="5840925" y="1734944"/>
            <a:ext cx="856004" cy="369332"/>
          </a:xfrm>
          <a:prstGeom prst="rect">
            <a:avLst/>
          </a:prstGeom>
          <a:solidFill>
            <a:srgbClr val="FFFF00"/>
          </a:solidFill>
        </p:spPr>
        <p:txBody>
          <a:bodyPr wrap="none" rtlCol="0">
            <a:spAutoFit/>
          </a:bodyPr>
          <a:lstStyle/>
          <a:p>
            <a:r>
              <a:rPr lang="en-US" dirty="0" smtClean="0"/>
              <a:t>Before </a:t>
            </a:r>
            <a:endParaRPr lang="en-IN" dirty="0"/>
          </a:p>
        </p:txBody>
      </p:sp>
      <p:sp>
        <p:nvSpPr>
          <p:cNvPr id="10" name="TextBox 9"/>
          <p:cNvSpPr txBox="1"/>
          <p:nvPr/>
        </p:nvSpPr>
        <p:spPr>
          <a:xfrm>
            <a:off x="9695750" y="1734944"/>
            <a:ext cx="658257" cy="369332"/>
          </a:xfrm>
          <a:prstGeom prst="rect">
            <a:avLst/>
          </a:prstGeom>
          <a:solidFill>
            <a:srgbClr val="00B050"/>
          </a:solidFill>
        </p:spPr>
        <p:txBody>
          <a:bodyPr wrap="none" rtlCol="0">
            <a:spAutoFit/>
          </a:bodyPr>
          <a:lstStyle/>
          <a:p>
            <a:r>
              <a:rPr lang="en-US" dirty="0" smtClean="0"/>
              <a:t>After</a:t>
            </a:r>
            <a:endParaRPr lang="en-IN" dirty="0"/>
          </a:p>
        </p:txBody>
      </p:sp>
      <p:grpSp>
        <p:nvGrpSpPr>
          <p:cNvPr id="11" name="Group 10"/>
          <p:cNvGrpSpPr/>
          <p:nvPr/>
        </p:nvGrpSpPr>
        <p:grpSpPr>
          <a:xfrm>
            <a:off x="8527818" y="2144716"/>
            <a:ext cx="2938468" cy="2093729"/>
            <a:chOff x="6057416" y="3048000"/>
            <a:chExt cx="3524733" cy="2592925"/>
          </a:xfrm>
        </p:grpSpPr>
        <p:pic>
          <p:nvPicPr>
            <p:cNvPr id="12" name="Picture 11" descr="A picture containing gear&#10;&#10;Description automatically generated">
              <a:extLst>
                <a:ext uri="{FF2B5EF4-FFF2-40B4-BE49-F238E27FC236}">
                  <a16:creationId xmlns="" xmlns:a16="http://schemas.microsoft.com/office/drawing/2014/main" id="{E90BD844-4A95-404E-B011-1CE88F00122A}"/>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18215" b="10427"/>
            <a:stretch/>
          </p:blipFill>
          <p:spPr>
            <a:xfrm>
              <a:off x="6057416" y="3048000"/>
              <a:ext cx="3524733" cy="2592925"/>
            </a:xfrm>
            <a:prstGeom prst="rect">
              <a:avLst/>
            </a:prstGeom>
          </p:spPr>
        </p:pic>
        <p:sp>
          <p:nvSpPr>
            <p:cNvPr id="13" name="Rectangle: Rounded Corners 18">
              <a:extLst>
                <a:ext uri="{FF2B5EF4-FFF2-40B4-BE49-F238E27FC236}">
                  <a16:creationId xmlns="" xmlns:a16="http://schemas.microsoft.com/office/drawing/2014/main" id="{24AC13C3-8FDB-45C1-A83C-D2C6C9C9AE69}"/>
                </a:ext>
              </a:extLst>
            </p:cNvPr>
            <p:cNvSpPr/>
            <p:nvPr/>
          </p:nvSpPr>
          <p:spPr>
            <a:xfrm>
              <a:off x="6457950" y="4179987"/>
              <a:ext cx="2438400" cy="609599"/>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4" name="Group 13"/>
          <p:cNvGrpSpPr/>
          <p:nvPr/>
        </p:nvGrpSpPr>
        <p:grpSpPr>
          <a:xfrm>
            <a:off x="4122581" y="2150435"/>
            <a:ext cx="3831473" cy="2024087"/>
            <a:chOff x="4308692" y="2144716"/>
            <a:chExt cx="3831473" cy="2024087"/>
          </a:xfrm>
        </p:grpSpPr>
        <p:grpSp>
          <p:nvGrpSpPr>
            <p:cNvPr id="8" name="Group 7"/>
            <p:cNvGrpSpPr/>
            <p:nvPr/>
          </p:nvGrpSpPr>
          <p:grpSpPr>
            <a:xfrm>
              <a:off x="4308692" y="2144716"/>
              <a:ext cx="1960236" cy="2024087"/>
              <a:chOff x="619267" y="2364409"/>
              <a:chExt cx="4093759" cy="3636341"/>
            </a:xfrm>
          </p:grpSpPr>
          <p:pic>
            <p:nvPicPr>
              <p:cNvPr id="6" name="Picture 5" descr="A picture containing indoor, kitchen appliance, stove, miller&#10;&#10;Description automatically generated">
                <a:extLst>
                  <a:ext uri="{FF2B5EF4-FFF2-40B4-BE49-F238E27FC236}">
                    <a16:creationId xmlns="" xmlns:a16="http://schemas.microsoft.com/office/drawing/2014/main" id="{7E0ED559-2580-4364-9647-635FA5AE52A4}"/>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19267" y="2364409"/>
                <a:ext cx="4093759" cy="3636341"/>
              </a:xfrm>
              <a:prstGeom prst="rect">
                <a:avLst/>
              </a:prstGeom>
            </p:spPr>
          </p:pic>
          <p:sp>
            <p:nvSpPr>
              <p:cNvPr id="7" name="Rectangle: Rounded Corners 18">
                <a:extLst>
                  <a:ext uri="{FF2B5EF4-FFF2-40B4-BE49-F238E27FC236}">
                    <a16:creationId xmlns="" xmlns:a16="http://schemas.microsoft.com/office/drawing/2014/main" id="{24AC13C3-8FDB-45C1-A83C-D2C6C9C9AE69}"/>
                  </a:ext>
                </a:extLst>
              </p:cNvPr>
              <p:cNvSpPr/>
              <p:nvPr/>
            </p:nvSpPr>
            <p:spPr>
              <a:xfrm>
                <a:off x="1123950" y="3943351"/>
                <a:ext cx="2762250" cy="59055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3" name="Group 2"/>
            <p:cNvGrpSpPr/>
            <p:nvPr/>
          </p:nvGrpSpPr>
          <p:grpSpPr>
            <a:xfrm>
              <a:off x="6268929" y="2144716"/>
              <a:ext cx="1871236" cy="2024087"/>
              <a:chOff x="1321323" y="3304889"/>
              <a:chExt cx="3918334" cy="4385238"/>
            </a:xfrm>
          </p:grpSpPr>
          <p:pic>
            <p:nvPicPr>
              <p:cNvPr id="2051" name="Picture 3"/>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321323" y="3304889"/>
                <a:ext cx="3918334" cy="438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2061029" y="4776387"/>
                <a:ext cx="1219461" cy="1467027"/>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sp>
        <p:nvSpPr>
          <p:cNvPr id="15" name="TextBox 14"/>
          <p:cNvSpPr txBox="1"/>
          <p:nvPr/>
        </p:nvSpPr>
        <p:spPr>
          <a:xfrm>
            <a:off x="4197530" y="4486371"/>
            <a:ext cx="3770576" cy="523220"/>
          </a:xfrm>
          <a:prstGeom prst="rect">
            <a:avLst/>
          </a:prstGeom>
          <a:noFill/>
        </p:spPr>
        <p:txBody>
          <a:bodyPr wrap="square" rtlCol="0">
            <a:spAutoFit/>
          </a:bodyPr>
          <a:lstStyle/>
          <a:p>
            <a:r>
              <a:rPr lang="en-US" sz="1400" dirty="0" smtClean="0"/>
              <a:t>Part stucked in tool due to there is 0.50 mm draft  in  tool chance of claw width over size</a:t>
            </a:r>
            <a:endParaRPr lang="en-IN" sz="1400" dirty="0"/>
          </a:p>
        </p:txBody>
      </p:sp>
      <p:sp>
        <p:nvSpPr>
          <p:cNvPr id="19" name="TextBox 18"/>
          <p:cNvSpPr txBox="1"/>
          <p:nvPr/>
        </p:nvSpPr>
        <p:spPr>
          <a:xfrm>
            <a:off x="8166844" y="4238445"/>
            <a:ext cx="3770576" cy="523220"/>
          </a:xfrm>
          <a:prstGeom prst="rect">
            <a:avLst/>
          </a:prstGeom>
          <a:noFill/>
        </p:spPr>
        <p:txBody>
          <a:bodyPr wrap="square" rtlCol="0">
            <a:spAutoFit/>
          </a:bodyPr>
          <a:lstStyle/>
          <a:p>
            <a:r>
              <a:rPr lang="en-US" sz="1400" dirty="0" smtClean="0"/>
              <a:t>3.0 mm slot provided in tool to avoid claw width over size  ,No chance of  oversize</a:t>
            </a:r>
            <a:endParaRPr lang="en-IN" sz="1400" dirty="0"/>
          </a:p>
        </p:txBody>
      </p:sp>
      <p:sp>
        <p:nvSpPr>
          <p:cNvPr id="17" name="Rounded Rectangle 16"/>
          <p:cNvSpPr/>
          <p:nvPr/>
        </p:nvSpPr>
        <p:spPr>
          <a:xfrm>
            <a:off x="251906" y="6371772"/>
            <a:ext cx="10223763" cy="4572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en-US" sz="2400" b="1" dirty="0" smtClean="0">
                <a:solidFill>
                  <a:schemeClr val="tx1"/>
                </a:solidFill>
              </a:rPr>
              <a:t>Benefit : No chance of lug width over size during trimming process</a:t>
            </a:r>
            <a:endParaRPr lang="en-IN" sz="2400" b="1" dirty="0">
              <a:solidFill>
                <a:schemeClr val="tx1"/>
              </a:solidFill>
            </a:endParaRPr>
          </a:p>
        </p:txBody>
      </p:sp>
      <p:sp>
        <p:nvSpPr>
          <p:cNvPr id="20" name="TextBox 19"/>
          <p:cNvSpPr txBox="1"/>
          <p:nvPr/>
        </p:nvSpPr>
        <p:spPr>
          <a:xfrm>
            <a:off x="6436071" y="2150435"/>
            <a:ext cx="1423531" cy="276999"/>
          </a:xfrm>
          <a:prstGeom prst="rect">
            <a:avLst/>
          </a:prstGeom>
          <a:solidFill>
            <a:srgbClr val="FFFF00"/>
          </a:solidFill>
        </p:spPr>
        <p:txBody>
          <a:bodyPr wrap="none" rtlCol="0">
            <a:spAutoFit/>
          </a:bodyPr>
          <a:lstStyle/>
          <a:p>
            <a:r>
              <a:rPr lang="en-US" sz="1200" dirty="0" smtClean="0"/>
              <a:t>Part stucked in tool </a:t>
            </a:r>
            <a:endParaRPr lang="en-IN" sz="1200" dirty="0"/>
          </a:p>
        </p:txBody>
      </p:sp>
      <p:cxnSp>
        <p:nvCxnSpPr>
          <p:cNvPr id="22" name="Straight Arrow Connector 21"/>
          <p:cNvCxnSpPr>
            <a:endCxn id="2" idx="7"/>
          </p:cNvCxnSpPr>
          <p:nvPr/>
        </p:nvCxnSpPr>
        <p:spPr>
          <a:xfrm flipH="1">
            <a:off x="6933151" y="2394661"/>
            <a:ext cx="192119" cy="53413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7370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906" y="238650"/>
            <a:ext cx="6860094" cy="584775"/>
          </a:xfrm>
          <a:prstGeom prst="rect">
            <a:avLst/>
          </a:prstGeom>
          <a:solidFill>
            <a:srgbClr val="C00000"/>
          </a:solidFill>
          <a:ln>
            <a:noFill/>
          </a:ln>
        </p:spPr>
        <p:txBody>
          <a:bodyPr wrap="square" lIns="91440" tIns="45720" rIns="91440" bIns="45720">
            <a:spAutoFit/>
          </a:bodyPr>
          <a:lstStyle/>
          <a:p>
            <a:pPr algn="ctr"/>
            <a:r>
              <a:rPr lang="en-US" sz="32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Occurrence Countermeasure</a:t>
            </a:r>
            <a:endParaRPr lang="en-US" sz="3200" b="1" cap="none" spc="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graphicFrame>
        <p:nvGraphicFramePr>
          <p:cNvPr id="5" name="Table 4"/>
          <p:cNvGraphicFramePr>
            <a:graphicFrameLocks noGrp="1"/>
          </p:cNvGraphicFramePr>
          <p:nvPr>
            <p:extLst>
              <p:ext uri="{D42A27DB-BD31-4B8C-83A1-F6EECF244321}">
                <p14:modId xmlns:p14="http://schemas.microsoft.com/office/powerpoint/2010/main" val="1172967193"/>
              </p:ext>
            </p:extLst>
          </p:nvPr>
        </p:nvGraphicFramePr>
        <p:xfrm>
          <a:off x="251905" y="1088570"/>
          <a:ext cx="11678838" cy="5311967"/>
        </p:xfrm>
        <a:graphic>
          <a:graphicData uri="http://schemas.openxmlformats.org/drawingml/2006/table">
            <a:tbl>
              <a:tblPr firstRow="1" bandRow="1">
                <a:tableStyleId>{5C22544A-7EE6-4342-B048-85BDC9FD1C3A}</a:tableStyleId>
              </a:tblPr>
              <a:tblGrid>
                <a:gridCol w="3754038"/>
                <a:gridCol w="7924800"/>
              </a:tblGrid>
              <a:tr h="587591">
                <a:tc>
                  <a:txBody>
                    <a:bodyPr/>
                    <a:lstStyle/>
                    <a:p>
                      <a:pPr algn="ctr"/>
                      <a:r>
                        <a:rPr lang="en-US" sz="2400" dirty="0" smtClean="0">
                          <a:solidFill>
                            <a:schemeClr val="tx1"/>
                          </a:solidFill>
                          <a:latin typeface="Arial Narrow" panose="020B0606020202030204" pitchFamily="34" charset="0"/>
                        </a:rPr>
                        <a:t>Occurrence</a:t>
                      </a:r>
                      <a:r>
                        <a:rPr lang="en-US" sz="2400" baseline="0" dirty="0" smtClean="0">
                          <a:solidFill>
                            <a:schemeClr val="tx1"/>
                          </a:solidFill>
                          <a:latin typeface="Arial Narrow" panose="020B0606020202030204" pitchFamily="34" charset="0"/>
                        </a:rPr>
                        <a:t> Countermeasure</a:t>
                      </a:r>
                      <a:endParaRPr lang="en-IN" sz="2400" dirty="0">
                        <a:solidFill>
                          <a:schemeClr val="tx1"/>
                        </a:solidFill>
                        <a:latin typeface="Arial Narrow" panose="020B0606020202030204" pitchFamily="34" charset="0"/>
                      </a:endParaRPr>
                    </a:p>
                  </a:txBody>
                  <a:tcPr marT="45708" marB="4570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algn="ctr"/>
                      <a:r>
                        <a:rPr lang="en-US" sz="2400" dirty="0" smtClean="0">
                          <a:solidFill>
                            <a:schemeClr val="tx1"/>
                          </a:solidFill>
                          <a:latin typeface="Arial Narrow" panose="020B0606020202030204" pitchFamily="34" charset="0"/>
                        </a:rPr>
                        <a:t>Illustration</a:t>
                      </a:r>
                      <a:endParaRPr lang="en-IN" sz="2400" dirty="0">
                        <a:solidFill>
                          <a:schemeClr val="tx1"/>
                        </a:solidFill>
                        <a:latin typeface="Arial Narrow" panose="020B0606020202030204" pitchFamily="34" charset="0"/>
                      </a:endParaRPr>
                    </a:p>
                  </a:txBody>
                  <a:tcPr marT="45708" marB="4570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r>
              <a:tr h="4260182">
                <a:tc>
                  <a:txBody>
                    <a:bodyPr/>
                    <a:lstStyle/>
                    <a:p>
                      <a:pPr marL="171450" indent="-171450">
                        <a:buFont typeface="Wingdings" panose="05000000000000000000" pitchFamily="2" charset="2"/>
                        <a:buChar char="§"/>
                      </a:pPr>
                      <a:endParaRPr lang="en-US" sz="1600" dirty="0" smtClean="0">
                        <a:solidFill>
                          <a:schemeClr val="tx1"/>
                        </a:solidFill>
                        <a:latin typeface="Arial Narrow" panose="020B0606020202030204" pitchFamily="34" charset="0"/>
                      </a:endParaRPr>
                    </a:p>
                    <a:p>
                      <a:pPr marL="171450" indent="-171450">
                        <a:buFont typeface="Wingdings" panose="05000000000000000000" pitchFamily="2" charset="2"/>
                        <a:buChar char="§"/>
                      </a:pPr>
                      <a:endParaRPr lang="en-US" sz="1600" dirty="0" smtClean="0">
                        <a:solidFill>
                          <a:schemeClr val="tx1"/>
                        </a:solidFill>
                        <a:latin typeface="Arial Narrow" panose="020B0606020202030204" pitchFamily="34" charset="0"/>
                      </a:endParaRPr>
                    </a:p>
                    <a:p>
                      <a:pPr marL="171450" indent="-171450">
                        <a:buFont typeface="Wingdings" panose="05000000000000000000" pitchFamily="2" charset="2"/>
                        <a:buChar char="§"/>
                      </a:pPr>
                      <a:endParaRPr lang="en-US" sz="1600" dirty="0" smtClean="0">
                        <a:solidFill>
                          <a:schemeClr val="tx1"/>
                        </a:solidFill>
                        <a:latin typeface="Arial Narrow" panose="020B0606020202030204" pitchFamily="34" charset="0"/>
                      </a:endParaRPr>
                    </a:p>
                    <a:p>
                      <a:pPr marL="171450" indent="-171450">
                        <a:buFont typeface="Wingdings" panose="05000000000000000000" pitchFamily="2" charset="2"/>
                        <a:buChar char="§"/>
                      </a:pPr>
                      <a:endParaRPr lang="en-US" sz="1600" dirty="0" smtClean="0">
                        <a:solidFill>
                          <a:schemeClr val="tx1"/>
                        </a:solidFill>
                        <a:latin typeface="Arial Narrow" panose="020B0606020202030204" pitchFamily="34" charset="0"/>
                      </a:endParaRPr>
                    </a:p>
                    <a:p>
                      <a:pPr marL="171450" indent="-171450">
                        <a:buFont typeface="Wingdings" panose="05000000000000000000" pitchFamily="2" charset="2"/>
                        <a:buChar char="§"/>
                      </a:pPr>
                      <a:endParaRPr lang="en-US" sz="1600" dirty="0" smtClean="0">
                        <a:solidFill>
                          <a:schemeClr val="tx1"/>
                        </a:solidFill>
                        <a:latin typeface="Arial Narrow" panose="020B0606020202030204" pitchFamily="34" charset="0"/>
                      </a:endParaRPr>
                    </a:p>
                    <a:p>
                      <a:pPr marL="171450" indent="-171450">
                        <a:buFont typeface="Wingdings" panose="05000000000000000000" pitchFamily="2" charset="2"/>
                        <a:buChar char="§"/>
                      </a:pPr>
                      <a:endParaRPr lang="en-US" sz="1600" dirty="0" smtClean="0">
                        <a:solidFill>
                          <a:schemeClr val="tx1"/>
                        </a:solidFill>
                        <a:latin typeface="Arial Narrow" panose="020B0606020202030204" pitchFamily="34" charset="0"/>
                      </a:endParaRPr>
                    </a:p>
                    <a:p>
                      <a:pPr marL="171450" indent="-171450">
                        <a:buFont typeface="Wingdings" panose="05000000000000000000" pitchFamily="2" charset="2"/>
                        <a:buChar char="§"/>
                      </a:pPr>
                      <a:r>
                        <a:rPr lang="en-US" sz="1600" dirty="0" smtClean="0">
                          <a:solidFill>
                            <a:schemeClr val="tx1"/>
                          </a:solidFill>
                          <a:latin typeface="Arial Narrow" panose="020B0606020202030204" pitchFamily="34" charset="0"/>
                        </a:rPr>
                        <a:t>PFMEA</a:t>
                      </a:r>
                      <a:r>
                        <a:rPr lang="en-US" sz="1600" baseline="0" dirty="0" smtClean="0">
                          <a:solidFill>
                            <a:schemeClr val="tx1"/>
                          </a:solidFill>
                          <a:latin typeface="Arial Narrow" panose="020B0606020202030204" pitchFamily="34" charset="0"/>
                        </a:rPr>
                        <a:t> updated for claw width oversize at one claw .</a:t>
                      </a:r>
                      <a:r>
                        <a:rPr lang="en-US" sz="1600" baseline="0" dirty="0" smtClean="0">
                          <a:solidFill>
                            <a:srgbClr val="00B050"/>
                          </a:solidFill>
                          <a:latin typeface="Arial Narrow" panose="020B0606020202030204" pitchFamily="34" charset="0"/>
                        </a:rPr>
                        <a:t>Done </a:t>
                      </a:r>
                      <a:r>
                        <a:rPr lang="en-US" sz="1600" baseline="0" dirty="0" smtClean="0">
                          <a:solidFill>
                            <a:srgbClr val="00B050"/>
                          </a:solidFill>
                          <a:latin typeface="Arial Narrow" panose="020B0606020202030204" pitchFamily="34" charset="0"/>
                        </a:rPr>
                        <a:t>2.11.2023</a:t>
                      </a:r>
                      <a:endParaRPr lang="en-US" sz="1600" baseline="0" dirty="0" smtClean="0">
                        <a:solidFill>
                          <a:srgbClr val="00B050"/>
                        </a:solidFill>
                        <a:latin typeface="Arial Narrow" panose="020B0606020202030204" pitchFamily="34" charset="0"/>
                      </a:endParaRPr>
                    </a:p>
                    <a:p>
                      <a:pPr marL="171450" indent="-171450">
                        <a:buFont typeface="Wingdings" panose="05000000000000000000" pitchFamily="2" charset="2"/>
                        <a:buChar char="§"/>
                      </a:pPr>
                      <a:endParaRPr lang="en-US" sz="1600" baseline="0" dirty="0" smtClean="0">
                        <a:solidFill>
                          <a:schemeClr val="tx1"/>
                        </a:solidFill>
                        <a:latin typeface="Arial Narrow" panose="020B0606020202030204" pitchFamily="34" charset="0"/>
                      </a:endParaRPr>
                    </a:p>
                    <a:p>
                      <a:pPr marL="171450" indent="-171450">
                        <a:buFont typeface="Wingdings" panose="05000000000000000000" pitchFamily="2" charset="2"/>
                        <a:buChar char="§"/>
                      </a:pPr>
                      <a:endParaRPr lang="en-US" sz="1600" baseline="0" dirty="0" smtClean="0">
                        <a:solidFill>
                          <a:schemeClr val="tx1"/>
                        </a:solidFill>
                        <a:latin typeface="Arial Narrow" panose="020B0606020202030204" pitchFamily="34" charset="0"/>
                      </a:endParaRPr>
                    </a:p>
                    <a:p>
                      <a:pPr marL="0" indent="0">
                        <a:buFont typeface="Wingdings" panose="05000000000000000000" pitchFamily="2" charset="2"/>
                        <a:buNone/>
                      </a:pPr>
                      <a:endParaRPr lang="en-US" sz="1600" baseline="0" dirty="0" smtClean="0">
                        <a:solidFill>
                          <a:schemeClr val="tx1"/>
                        </a:solidFill>
                        <a:latin typeface="Arial Narrow" panose="020B0606020202030204" pitchFamily="34" charset="0"/>
                      </a:endParaRPr>
                    </a:p>
                    <a:p>
                      <a:pPr marL="0" indent="0">
                        <a:buFont typeface="Wingdings" panose="05000000000000000000" pitchFamily="2" charset="2"/>
                        <a:buNone/>
                      </a:pPr>
                      <a:endParaRPr lang="en-US" sz="1600" baseline="0" dirty="0" smtClean="0">
                        <a:solidFill>
                          <a:schemeClr val="tx1"/>
                        </a:solidFill>
                        <a:latin typeface="Arial Narrow" panose="020B0606020202030204" pitchFamily="34" charset="0"/>
                      </a:endParaRPr>
                    </a:p>
                    <a:p>
                      <a:pPr marL="0" indent="0">
                        <a:buFont typeface="Wingdings" panose="05000000000000000000" pitchFamily="2" charset="2"/>
                        <a:buNone/>
                      </a:pPr>
                      <a:endParaRPr lang="en-US" sz="1600" baseline="0" dirty="0" smtClean="0">
                        <a:solidFill>
                          <a:schemeClr val="tx1"/>
                        </a:solidFill>
                        <a:latin typeface="Arial Narrow" panose="020B0606020202030204" pitchFamily="34" charset="0"/>
                      </a:endParaRPr>
                    </a:p>
                    <a:p>
                      <a:pPr marL="0" indent="0">
                        <a:buFont typeface="Wingdings" panose="05000000000000000000" pitchFamily="2" charset="2"/>
                        <a:buNone/>
                      </a:pPr>
                      <a:endParaRPr lang="en-US" sz="1600" baseline="0" dirty="0" smtClean="0">
                        <a:solidFill>
                          <a:schemeClr val="tx1"/>
                        </a:solidFill>
                        <a:latin typeface="Arial Narrow" panose="020B0606020202030204" pitchFamily="34" charset="0"/>
                      </a:endParaRPr>
                    </a:p>
                    <a:p>
                      <a:pPr marL="0" indent="0">
                        <a:buFont typeface="Wingdings" panose="05000000000000000000" pitchFamily="2" charset="2"/>
                        <a:buNone/>
                      </a:pPr>
                      <a:endParaRPr lang="en-US" sz="1600" baseline="0" dirty="0" smtClean="0">
                        <a:solidFill>
                          <a:schemeClr val="tx1"/>
                        </a:solidFill>
                        <a:latin typeface="Arial Narrow" panose="020B0606020202030204" pitchFamily="34" charset="0"/>
                      </a:endParaRPr>
                    </a:p>
                    <a:p>
                      <a:pPr marL="0" indent="0">
                        <a:buFont typeface="Wingdings" panose="05000000000000000000" pitchFamily="2" charset="2"/>
                        <a:buNone/>
                      </a:pPr>
                      <a:endParaRPr lang="en-US" sz="1600" baseline="0" dirty="0" smtClean="0">
                        <a:solidFill>
                          <a:schemeClr val="tx1"/>
                        </a:solidFill>
                        <a:latin typeface="Arial Narrow" panose="020B0606020202030204" pitchFamily="34" charset="0"/>
                      </a:endParaRPr>
                    </a:p>
                    <a:p>
                      <a:pPr marL="0" indent="0">
                        <a:buFont typeface="Wingdings" panose="05000000000000000000" pitchFamily="2" charset="2"/>
                        <a:buNone/>
                      </a:pPr>
                      <a:endParaRPr lang="en-US" sz="1600" baseline="0" dirty="0" smtClean="0">
                        <a:solidFill>
                          <a:schemeClr val="tx1"/>
                        </a:solidFill>
                        <a:latin typeface="Arial Narrow" panose="020B0606020202030204" pitchFamily="34" charset="0"/>
                      </a:endParaRPr>
                    </a:p>
                    <a:p>
                      <a:pPr marL="0" indent="0">
                        <a:buFont typeface="Wingdings" panose="05000000000000000000" pitchFamily="2" charset="2"/>
                        <a:buNone/>
                      </a:pPr>
                      <a:endParaRPr lang="en-US" sz="1600" baseline="0" dirty="0" smtClean="0">
                        <a:solidFill>
                          <a:schemeClr val="tx1"/>
                        </a:solidFill>
                        <a:latin typeface="Arial Narrow" panose="020B0606020202030204" pitchFamily="34" charset="0"/>
                      </a:endParaRPr>
                    </a:p>
                    <a:p>
                      <a:pPr marL="0" indent="0">
                        <a:buFont typeface="Wingdings" panose="05000000000000000000" pitchFamily="2" charset="2"/>
                        <a:buNone/>
                      </a:pPr>
                      <a:endParaRPr lang="en-US" sz="1600" baseline="0" dirty="0" smtClean="0">
                        <a:solidFill>
                          <a:schemeClr val="tx1"/>
                        </a:solidFill>
                        <a:latin typeface="Arial Narrow" panose="020B0606020202030204" pitchFamily="34" charset="0"/>
                      </a:endParaRPr>
                    </a:p>
                  </a:txBody>
                  <a:tcPr marT="45708" marB="4570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IN" sz="1200" dirty="0">
                        <a:solidFill>
                          <a:schemeClr val="tx1"/>
                        </a:solidFill>
                        <a:latin typeface="Arial Narrow" panose="020B0606020202030204" pitchFamily="34" charset="0"/>
                      </a:endParaRPr>
                    </a:p>
                  </a:txBody>
                  <a:tcPr marT="45708" marB="4570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bl>
          </a:graphicData>
        </a:graphic>
      </p:graphicFrame>
      <p:sp>
        <p:nvSpPr>
          <p:cNvPr id="9" name="TextBox 8"/>
          <p:cNvSpPr txBox="1"/>
          <p:nvPr/>
        </p:nvSpPr>
        <p:spPr>
          <a:xfrm>
            <a:off x="4512605" y="1778486"/>
            <a:ext cx="856004" cy="369332"/>
          </a:xfrm>
          <a:prstGeom prst="rect">
            <a:avLst/>
          </a:prstGeom>
          <a:solidFill>
            <a:srgbClr val="FFFF00"/>
          </a:solidFill>
        </p:spPr>
        <p:txBody>
          <a:bodyPr wrap="none" rtlCol="0">
            <a:spAutoFit/>
          </a:bodyPr>
          <a:lstStyle/>
          <a:p>
            <a:r>
              <a:rPr lang="en-US" dirty="0" smtClean="0"/>
              <a:t>Before </a:t>
            </a:r>
            <a:endParaRPr lang="en-IN" dirty="0"/>
          </a:p>
        </p:txBody>
      </p:sp>
      <p:sp>
        <p:nvSpPr>
          <p:cNvPr id="10" name="TextBox 9"/>
          <p:cNvSpPr txBox="1"/>
          <p:nvPr/>
        </p:nvSpPr>
        <p:spPr>
          <a:xfrm>
            <a:off x="4125420" y="3914535"/>
            <a:ext cx="658257" cy="369332"/>
          </a:xfrm>
          <a:prstGeom prst="rect">
            <a:avLst/>
          </a:prstGeom>
          <a:solidFill>
            <a:srgbClr val="00B050"/>
          </a:solidFill>
        </p:spPr>
        <p:txBody>
          <a:bodyPr wrap="none" rtlCol="0">
            <a:spAutoFit/>
          </a:bodyPr>
          <a:lstStyle/>
          <a:p>
            <a:r>
              <a:rPr lang="en-US" dirty="0" smtClean="0"/>
              <a:t>After</a:t>
            </a:r>
            <a:endParaRPr lang="en-IN" dirty="0"/>
          </a:p>
        </p:txBody>
      </p:sp>
      <p:sp>
        <p:nvSpPr>
          <p:cNvPr id="18" name="Rounded Rectangle 17"/>
          <p:cNvSpPr/>
          <p:nvPr/>
        </p:nvSpPr>
        <p:spPr>
          <a:xfrm>
            <a:off x="251906" y="6371772"/>
            <a:ext cx="10223763" cy="4572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en-US" sz="2400" b="1" dirty="0" smtClean="0">
                <a:solidFill>
                  <a:schemeClr val="tx1"/>
                </a:solidFill>
              </a:rPr>
              <a:t>Benefit </a:t>
            </a:r>
            <a:r>
              <a:rPr lang="en-US" sz="2400" b="1" dirty="0">
                <a:solidFill>
                  <a:schemeClr val="tx1"/>
                </a:solidFill>
              </a:rPr>
              <a:t>: </a:t>
            </a:r>
            <a:r>
              <a:rPr lang="en-US" sz="2400" b="1" dirty="0" smtClean="0">
                <a:solidFill>
                  <a:schemeClr val="tx1"/>
                </a:solidFill>
              </a:rPr>
              <a:t>RPN reduced from 80 to 40</a:t>
            </a:r>
            <a:endParaRPr lang="en-IN" sz="2400" b="1" dirty="0">
              <a:solidFill>
                <a:schemeClr val="tx1"/>
              </a:solidFill>
            </a:endParaRPr>
          </a:p>
        </p:txBody>
      </p:sp>
      <p:sp>
        <p:nvSpPr>
          <p:cNvPr id="15" name="TextBox 14"/>
          <p:cNvSpPr txBox="1"/>
          <p:nvPr/>
        </p:nvSpPr>
        <p:spPr>
          <a:xfrm>
            <a:off x="4218454" y="5552497"/>
            <a:ext cx="5787091" cy="584775"/>
          </a:xfrm>
          <a:prstGeom prst="rect">
            <a:avLst/>
          </a:prstGeom>
          <a:solidFill>
            <a:srgbClr val="00B050"/>
          </a:solidFill>
        </p:spPr>
        <p:txBody>
          <a:bodyPr wrap="square" rtlCol="0">
            <a:spAutoFit/>
          </a:bodyPr>
          <a:lstStyle/>
          <a:p>
            <a:r>
              <a:rPr lang="en-US" sz="1600" dirty="0" smtClean="0"/>
              <a:t>Claw width at 8 places oversize possibility covered in PFMEA at Trimming 1&amp; 2 and adhered(RPN reduced)</a:t>
            </a:r>
            <a:endParaRPr lang="en-IN" sz="1600" dirty="0"/>
          </a:p>
        </p:txBody>
      </p:sp>
      <p:sp>
        <p:nvSpPr>
          <p:cNvPr id="22" name="TextBox 21"/>
          <p:cNvSpPr txBox="1"/>
          <p:nvPr/>
        </p:nvSpPr>
        <p:spPr>
          <a:xfrm>
            <a:off x="4698616" y="3218939"/>
            <a:ext cx="5644622" cy="338554"/>
          </a:xfrm>
          <a:prstGeom prst="rect">
            <a:avLst/>
          </a:prstGeom>
          <a:solidFill>
            <a:srgbClr val="FFFF00"/>
          </a:solidFill>
        </p:spPr>
        <p:txBody>
          <a:bodyPr wrap="none" rtlCol="0">
            <a:spAutoFit/>
          </a:bodyPr>
          <a:lstStyle/>
          <a:p>
            <a:r>
              <a:rPr lang="en-US" sz="1600" dirty="0" smtClean="0"/>
              <a:t>Claw width oversize possibility not covered in PFMEA and adhered</a:t>
            </a:r>
            <a:endParaRPr lang="en-IN" sz="16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1442" y="1778486"/>
            <a:ext cx="3835758" cy="1357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2128" y="3557493"/>
            <a:ext cx="4102380" cy="1863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3" name="Chart 12"/>
          <p:cNvGraphicFramePr>
            <a:graphicFrameLocks/>
          </p:cNvGraphicFramePr>
          <p:nvPr>
            <p:extLst>
              <p:ext uri="{D42A27DB-BD31-4B8C-83A1-F6EECF244321}">
                <p14:modId xmlns:p14="http://schemas.microsoft.com/office/powerpoint/2010/main" val="1653720132"/>
              </p:ext>
            </p:extLst>
          </p:nvPr>
        </p:nvGraphicFramePr>
        <p:xfrm>
          <a:off x="9225069" y="3709639"/>
          <a:ext cx="2531502" cy="1559487"/>
        </p:xfrm>
        <a:graphic>
          <a:graphicData uri="http://schemas.openxmlformats.org/drawingml/2006/chart">
            <c:chart xmlns:c="http://schemas.openxmlformats.org/drawingml/2006/chart" xmlns:r="http://schemas.openxmlformats.org/officeDocument/2006/relationships" r:id="rId4"/>
          </a:graphicData>
        </a:graphic>
      </p:graphicFrame>
      <p:cxnSp>
        <p:nvCxnSpPr>
          <p:cNvPr id="3" name="Straight Arrow Connector 2"/>
          <p:cNvCxnSpPr/>
          <p:nvPr/>
        </p:nvCxnSpPr>
        <p:spPr>
          <a:xfrm>
            <a:off x="10299696" y="4099201"/>
            <a:ext cx="542475" cy="184666"/>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6052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906" y="238650"/>
            <a:ext cx="6860094" cy="584775"/>
          </a:xfrm>
          <a:prstGeom prst="rect">
            <a:avLst/>
          </a:prstGeom>
          <a:solidFill>
            <a:srgbClr val="C00000"/>
          </a:solidFill>
          <a:ln>
            <a:noFill/>
          </a:ln>
        </p:spPr>
        <p:txBody>
          <a:bodyPr wrap="square" lIns="91440" tIns="45720" rIns="91440" bIns="45720">
            <a:spAutoFit/>
          </a:bodyPr>
          <a:lstStyle/>
          <a:p>
            <a:pPr algn="ctr"/>
            <a:r>
              <a:rPr lang="en-US" sz="32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Out Flow Countermeasure</a:t>
            </a:r>
            <a:endParaRPr lang="en-US" sz="3200" b="1" cap="none" spc="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graphicFrame>
        <p:nvGraphicFramePr>
          <p:cNvPr id="5" name="Table 4"/>
          <p:cNvGraphicFramePr>
            <a:graphicFrameLocks noGrp="1"/>
          </p:cNvGraphicFramePr>
          <p:nvPr>
            <p:extLst>
              <p:ext uri="{D42A27DB-BD31-4B8C-83A1-F6EECF244321}">
                <p14:modId xmlns:p14="http://schemas.microsoft.com/office/powerpoint/2010/main" val="898410646"/>
              </p:ext>
            </p:extLst>
          </p:nvPr>
        </p:nvGraphicFramePr>
        <p:xfrm>
          <a:off x="251906" y="944928"/>
          <a:ext cx="10677351" cy="5126138"/>
        </p:xfrm>
        <a:graphic>
          <a:graphicData uri="http://schemas.openxmlformats.org/drawingml/2006/table">
            <a:tbl>
              <a:tblPr firstRow="1" bandRow="1">
                <a:tableStyleId>{5C22544A-7EE6-4342-B048-85BDC9FD1C3A}</a:tableStyleId>
              </a:tblPr>
              <a:tblGrid>
                <a:gridCol w="4720685"/>
                <a:gridCol w="5956666"/>
              </a:tblGrid>
              <a:tr h="409539">
                <a:tc>
                  <a:txBody>
                    <a:bodyPr/>
                    <a:lstStyle/>
                    <a:p>
                      <a:pPr algn="ctr"/>
                      <a:r>
                        <a:rPr lang="en-US" sz="2400" baseline="0" dirty="0" smtClean="0">
                          <a:solidFill>
                            <a:schemeClr val="tx1"/>
                          </a:solidFill>
                          <a:latin typeface="Arial Narrow" panose="020B0606020202030204" pitchFamily="34" charset="0"/>
                        </a:rPr>
                        <a:t>Outflow Countermeasure</a:t>
                      </a:r>
                      <a:endParaRPr lang="en-IN" sz="2400" dirty="0">
                        <a:solidFill>
                          <a:schemeClr val="tx1"/>
                        </a:solidFill>
                        <a:latin typeface="Arial Narrow" panose="020B0606020202030204" pitchFamily="34" charset="0"/>
                      </a:endParaRPr>
                    </a:p>
                  </a:txBody>
                  <a:tcPr marT="45708" marB="4570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algn="ctr"/>
                      <a:r>
                        <a:rPr lang="en-US" sz="2400" dirty="0" smtClean="0">
                          <a:solidFill>
                            <a:schemeClr val="tx1"/>
                          </a:solidFill>
                          <a:latin typeface="Arial Narrow" panose="020B0606020202030204" pitchFamily="34" charset="0"/>
                        </a:rPr>
                        <a:t>Illustration</a:t>
                      </a:r>
                      <a:endParaRPr lang="en-IN" sz="2400" dirty="0">
                        <a:solidFill>
                          <a:schemeClr val="tx1"/>
                        </a:solidFill>
                        <a:latin typeface="Arial Narrow" panose="020B0606020202030204" pitchFamily="34" charset="0"/>
                      </a:endParaRPr>
                    </a:p>
                  </a:txBody>
                  <a:tcPr marT="45708" marB="4570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r>
              <a:tr h="4668962">
                <a:tc>
                  <a:txBody>
                    <a:bodyPr/>
                    <a:lstStyle/>
                    <a:p>
                      <a:pPr marL="171450" indent="-171450">
                        <a:buFont typeface="Wingdings" panose="05000000000000000000" pitchFamily="2" charset="2"/>
                        <a:buChar char="§"/>
                      </a:pPr>
                      <a:endParaRPr lang="en-US" sz="1600" baseline="0" dirty="0" smtClean="0">
                        <a:solidFill>
                          <a:schemeClr val="tx1"/>
                        </a:solidFill>
                        <a:latin typeface="Arial Narrow" panose="020B0606020202030204" pitchFamily="34" charset="0"/>
                      </a:endParaRPr>
                    </a:p>
                    <a:p>
                      <a:pPr marL="171450" indent="-171450">
                        <a:buFont typeface="Wingdings" panose="05000000000000000000" pitchFamily="2" charset="2"/>
                        <a:buChar char="§"/>
                      </a:pPr>
                      <a:endParaRPr lang="en-US" sz="1600" baseline="0" dirty="0" smtClean="0">
                        <a:solidFill>
                          <a:schemeClr val="tx1"/>
                        </a:solidFill>
                        <a:latin typeface="Arial Narrow" panose="020B0606020202030204" pitchFamily="34" charset="0"/>
                      </a:endParaRPr>
                    </a:p>
                    <a:p>
                      <a:pPr marL="171450" indent="-171450">
                        <a:buFont typeface="Wingdings" panose="05000000000000000000" pitchFamily="2" charset="2"/>
                        <a:buChar char="§"/>
                      </a:pPr>
                      <a:endParaRPr lang="en-US" sz="1600" baseline="0" dirty="0" smtClean="0">
                        <a:solidFill>
                          <a:schemeClr val="tx1"/>
                        </a:solidFill>
                        <a:latin typeface="Arial Narrow" panose="020B0606020202030204" pitchFamily="34" charset="0"/>
                      </a:endParaRPr>
                    </a:p>
                    <a:p>
                      <a:pPr marL="171450" indent="-171450">
                        <a:buFont typeface="Wingdings" panose="05000000000000000000" pitchFamily="2" charset="2"/>
                        <a:buChar char="§"/>
                      </a:pPr>
                      <a:endParaRPr lang="en-US" sz="1600" baseline="0" dirty="0" smtClean="0">
                        <a:solidFill>
                          <a:schemeClr val="tx1"/>
                        </a:solidFill>
                        <a:latin typeface="Arial Narrow" panose="020B0606020202030204" pitchFamily="34" charset="0"/>
                      </a:endParaRPr>
                    </a:p>
                    <a:p>
                      <a:pPr marL="171450" indent="-171450">
                        <a:buFont typeface="Wingdings" panose="05000000000000000000" pitchFamily="2" charset="2"/>
                        <a:buChar char="§"/>
                      </a:pPr>
                      <a:endParaRPr lang="en-US" sz="1600" baseline="0" dirty="0" smtClean="0">
                        <a:solidFill>
                          <a:schemeClr val="tx1"/>
                        </a:solidFill>
                        <a:latin typeface="Arial Narrow" panose="020B0606020202030204" pitchFamily="34" charset="0"/>
                      </a:endParaRPr>
                    </a:p>
                    <a:p>
                      <a:pPr marL="171450" indent="-171450">
                        <a:buFont typeface="Wingdings" panose="05000000000000000000" pitchFamily="2" charset="2"/>
                        <a:buChar char="§"/>
                      </a:pPr>
                      <a:endParaRPr lang="en-US" sz="1600" baseline="0" dirty="0" smtClean="0">
                        <a:solidFill>
                          <a:schemeClr val="tx1"/>
                        </a:solidFill>
                        <a:latin typeface="Arial Narrow" panose="020B0606020202030204" pitchFamily="34" charset="0"/>
                      </a:endParaRPr>
                    </a:p>
                    <a:p>
                      <a:pPr marL="171450" indent="-171450">
                        <a:buFont typeface="Wingdings" panose="05000000000000000000" pitchFamily="2" charset="2"/>
                        <a:buChar char="§"/>
                      </a:pPr>
                      <a:r>
                        <a:rPr lang="en-US" sz="1600" baseline="0" dirty="0" smtClean="0">
                          <a:solidFill>
                            <a:schemeClr val="tx1"/>
                          </a:solidFill>
                          <a:latin typeface="Arial Narrow" panose="020B0606020202030204" pitchFamily="34" charset="0"/>
                        </a:rPr>
                        <a:t>Inspection method to be improved –</a:t>
                      </a:r>
                      <a:r>
                        <a:rPr lang="en-US" sz="1600" baseline="0" dirty="0" smtClean="0">
                          <a:solidFill>
                            <a:srgbClr val="00B050"/>
                          </a:solidFill>
                          <a:latin typeface="Arial Narrow" panose="020B0606020202030204" pitchFamily="34" charset="0"/>
                        </a:rPr>
                        <a:t>Done(2.11.2023)</a:t>
                      </a:r>
                      <a:endParaRPr lang="en-US" sz="1600" baseline="0" dirty="0" smtClean="0">
                        <a:solidFill>
                          <a:srgbClr val="00B050"/>
                        </a:solidFill>
                        <a:latin typeface="Arial Narrow" panose="020B0606020202030204" pitchFamily="34" charset="0"/>
                      </a:endParaRPr>
                    </a:p>
                    <a:p>
                      <a:pPr marL="171450" indent="-171450">
                        <a:buFont typeface="Wingdings" panose="05000000000000000000" pitchFamily="2" charset="2"/>
                        <a:buChar char="§"/>
                      </a:pPr>
                      <a:endParaRPr lang="en-US" sz="1600" baseline="0" dirty="0" smtClean="0">
                        <a:solidFill>
                          <a:schemeClr val="tx1"/>
                        </a:solidFill>
                        <a:latin typeface="Arial Narrow" panose="020B0606020202030204" pitchFamily="34" charset="0"/>
                      </a:endParaRPr>
                    </a:p>
                    <a:p>
                      <a:pPr marL="171450" indent="-171450">
                        <a:buFont typeface="Wingdings" panose="05000000000000000000" pitchFamily="2" charset="2"/>
                        <a:buChar char="§"/>
                      </a:pPr>
                      <a:endParaRPr lang="en-US" sz="1600" baseline="0" dirty="0" smtClean="0">
                        <a:solidFill>
                          <a:schemeClr val="tx1"/>
                        </a:solidFill>
                        <a:latin typeface="Arial Narrow" panose="020B0606020202030204" pitchFamily="34" charset="0"/>
                      </a:endParaRPr>
                    </a:p>
                    <a:p>
                      <a:pPr marL="171450" indent="-171450">
                        <a:buFont typeface="Wingdings" panose="05000000000000000000" pitchFamily="2" charset="2"/>
                        <a:buChar char="§"/>
                      </a:pPr>
                      <a:endParaRPr lang="en-US" sz="1600" baseline="0" dirty="0" smtClean="0">
                        <a:solidFill>
                          <a:schemeClr val="tx1"/>
                        </a:solidFill>
                        <a:latin typeface="Arial Narrow" panose="020B0606020202030204" pitchFamily="34" charset="0"/>
                      </a:endParaRPr>
                    </a:p>
                    <a:p>
                      <a:pPr marL="171450" indent="-171450">
                        <a:buFont typeface="Wingdings" panose="05000000000000000000" pitchFamily="2" charset="2"/>
                        <a:buChar char="§"/>
                      </a:pPr>
                      <a:endParaRPr lang="en-US" sz="1600" baseline="0" dirty="0" smtClean="0">
                        <a:solidFill>
                          <a:schemeClr val="tx1"/>
                        </a:solidFill>
                        <a:latin typeface="Arial Narrow" panose="020B0606020202030204" pitchFamily="34" charset="0"/>
                      </a:endParaRPr>
                    </a:p>
                    <a:p>
                      <a:pPr marL="171450" indent="-171450">
                        <a:buFont typeface="Wingdings" panose="05000000000000000000" pitchFamily="2" charset="2"/>
                        <a:buChar char="§"/>
                      </a:pPr>
                      <a:endParaRPr lang="en-US" sz="1600" baseline="0" dirty="0" smtClean="0">
                        <a:solidFill>
                          <a:schemeClr val="tx1"/>
                        </a:solidFill>
                        <a:latin typeface="Arial Narrow" panose="020B0606020202030204" pitchFamily="34" charset="0"/>
                      </a:endParaRPr>
                    </a:p>
                    <a:p>
                      <a:pPr marL="171450" indent="-171450">
                        <a:buFont typeface="Wingdings" panose="05000000000000000000" pitchFamily="2" charset="2"/>
                        <a:buChar char="§"/>
                      </a:pPr>
                      <a:endParaRPr lang="en-US" sz="1600" baseline="0" dirty="0" smtClean="0">
                        <a:solidFill>
                          <a:schemeClr val="tx1"/>
                        </a:solidFill>
                        <a:latin typeface="Arial Narrow" panose="020B0606020202030204" pitchFamily="34" charset="0"/>
                      </a:endParaRPr>
                    </a:p>
                    <a:p>
                      <a:pPr marL="171450" indent="-171450">
                        <a:buFont typeface="Wingdings" panose="05000000000000000000" pitchFamily="2" charset="2"/>
                        <a:buChar char="§"/>
                      </a:pPr>
                      <a:endParaRPr lang="en-US" sz="1600" baseline="0" dirty="0" smtClean="0">
                        <a:solidFill>
                          <a:schemeClr val="tx1"/>
                        </a:solidFill>
                        <a:latin typeface="Arial Narrow" panose="020B0606020202030204" pitchFamily="34" charset="0"/>
                      </a:endParaRPr>
                    </a:p>
                    <a:p>
                      <a:pPr marL="0" indent="0">
                        <a:buFont typeface="Wingdings" panose="05000000000000000000" pitchFamily="2" charset="2"/>
                        <a:buNone/>
                      </a:pPr>
                      <a:endParaRPr lang="en-US" sz="1600" baseline="0" dirty="0" smtClean="0">
                        <a:solidFill>
                          <a:schemeClr val="tx1"/>
                        </a:solidFill>
                        <a:latin typeface="Arial Narrow" panose="020B0606020202030204" pitchFamily="34" charset="0"/>
                      </a:endParaRPr>
                    </a:p>
                    <a:p>
                      <a:pPr marL="0" indent="0">
                        <a:buFont typeface="Wingdings" panose="05000000000000000000" pitchFamily="2" charset="2"/>
                        <a:buNone/>
                      </a:pPr>
                      <a:endParaRPr lang="en-US" sz="1600" baseline="0" dirty="0" smtClean="0">
                        <a:solidFill>
                          <a:schemeClr val="tx1"/>
                        </a:solidFill>
                        <a:latin typeface="Arial Narrow" panose="020B0606020202030204" pitchFamily="34" charset="0"/>
                      </a:endParaRPr>
                    </a:p>
                    <a:p>
                      <a:pPr marL="0" indent="0">
                        <a:buFont typeface="Wingdings" panose="05000000000000000000" pitchFamily="2" charset="2"/>
                        <a:buNone/>
                      </a:pPr>
                      <a:endParaRPr lang="en-US" sz="1600" baseline="0" dirty="0" smtClean="0">
                        <a:solidFill>
                          <a:schemeClr val="tx1"/>
                        </a:solidFill>
                        <a:latin typeface="Arial Narrow" panose="020B0606020202030204" pitchFamily="34" charset="0"/>
                      </a:endParaRPr>
                    </a:p>
                    <a:p>
                      <a:pPr marL="0" indent="0">
                        <a:buFont typeface="Wingdings" panose="05000000000000000000" pitchFamily="2" charset="2"/>
                        <a:buNone/>
                      </a:pPr>
                      <a:endParaRPr lang="en-US" sz="1600" baseline="0" dirty="0" smtClean="0">
                        <a:solidFill>
                          <a:schemeClr val="tx1"/>
                        </a:solidFill>
                        <a:latin typeface="Arial Narrow" panose="020B0606020202030204" pitchFamily="34" charset="0"/>
                      </a:endParaRPr>
                    </a:p>
                  </a:txBody>
                  <a:tcPr marT="45708" marB="4570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IN" sz="1200" dirty="0">
                        <a:solidFill>
                          <a:schemeClr val="tx1"/>
                        </a:solidFill>
                        <a:latin typeface="Arial Narrow" panose="020B0606020202030204" pitchFamily="34" charset="0"/>
                      </a:endParaRPr>
                    </a:p>
                  </a:txBody>
                  <a:tcPr marT="45708" marB="4570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bl>
          </a:graphicData>
        </a:graphic>
      </p:graphicFrame>
      <p:sp>
        <p:nvSpPr>
          <p:cNvPr id="9" name="TextBox 8"/>
          <p:cNvSpPr txBox="1"/>
          <p:nvPr/>
        </p:nvSpPr>
        <p:spPr>
          <a:xfrm>
            <a:off x="5840925" y="1459178"/>
            <a:ext cx="856004" cy="369332"/>
          </a:xfrm>
          <a:prstGeom prst="rect">
            <a:avLst/>
          </a:prstGeom>
          <a:solidFill>
            <a:srgbClr val="FFFF00"/>
          </a:solidFill>
        </p:spPr>
        <p:txBody>
          <a:bodyPr wrap="none" rtlCol="0">
            <a:spAutoFit/>
          </a:bodyPr>
          <a:lstStyle/>
          <a:p>
            <a:r>
              <a:rPr lang="en-US" dirty="0" smtClean="0"/>
              <a:t>Before </a:t>
            </a:r>
            <a:endParaRPr lang="en-IN" dirty="0"/>
          </a:p>
        </p:txBody>
      </p:sp>
      <p:sp>
        <p:nvSpPr>
          <p:cNvPr id="10" name="TextBox 9"/>
          <p:cNvSpPr txBox="1"/>
          <p:nvPr/>
        </p:nvSpPr>
        <p:spPr>
          <a:xfrm>
            <a:off x="8905992" y="1429851"/>
            <a:ext cx="658257" cy="369332"/>
          </a:xfrm>
          <a:prstGeom prst="rect">
            <a:avLst/>
          </a:prstGeom>
          <a:solidFill>
            <a:srgbClr val="00B050"/>
          </a:solidFill>
        </p:spPr>
        <p:txBody>
          <a:bodyPr wrap="none" rtlCol="0">
            <a:spAutoFit/>
          </a:bodyPr>
          <a:lstStyle/>
          <a:p>
            <a:r>
              <a:rPr lang="en-US" dirty="0" smtClean="0"/>
              <a:t>After</a:t>
            </a:r>
            <a:endParaRPr lang="en-IN" dirty="0"/>
          </a:p>
        </p:txBody>
      </p:sp>
      <p:pic>
        <p:nvPicPr>
          <p:cNvPr id="6" name="Picture 5" descr="WhatsApp Image 2021-11-19 at 3.55.22 PM (1).jpeg"/>
          <p:cNvPicPr>
            <a:picLocks noChangeAspect="1"/>
          </p:cNvPicPr>
          <p:nvPr/>
        </p:nvPicPr>
        <p:blipFill>
          <a:blip r:embed="rId2"/>
          <a:srcRect l="12248" t="6840" r="6472" b="34370"/>
          <a:stretch>
            <a:fillRect/>
          </a:stretch>
        </p:blipFill>
        <p:spPr>
          <a:xfrm>
            <a:off x="8069943" y="1855115"/>
            <a:ext cx="2555624" cy="13960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descr="A picture containing text, person, holding, person&#10;&#10;Description automatically generated">
            <a:extLst>
              <a:ext uri="{FF2B5EF4-FFF2-40B4-BE49-F238E27FC236}">
                <a16:creationId xmlns:a16="http://schemas.microsoft.com/office/drawing/2014/main" xmlns="" id="{0B709DFE-9DDB-4B27-A17E-4E177D32082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750"/>
          <a:stretch/>
        </p:blipFill>
        <p:spPr>
          <a:xfrm rot="16200000">
            <a:off x="5589964" y="1496935"/>
            <a:ext cx="1497685" cy="22140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extBox 1"/>
          <p:cNvSpPr txBox="1"/>
          <p:nvPr/>
        </p:nvSpPr>
        <p:spPr>
          <a:xfrm>
            <a:off x="5032520" y="3396357"/>
            <a:ext cx="2699656" cy="646331"/>
          </a:xfrm>
          <a:prstGeom prst="rect">
            <a:avLst/>
          </a:prstGeom>
          <a:solidFill>
            <a:srgbClr val="FFFF00"/>
          </a:solidFill>
        </p:spPr>
        <p:txBody>
          <a:bodyPr wrap="square" rtlCol="0">
            <a:spAutoFit/>
          </a:bodyPr>
          <a:lstStyle/>
          <a:p>
            <a:r>
              <a:rPr lang="en-US" sz="1200" dirty="0" smtClean="0"/>
              <a:t>Lug width checked by </a:t>
            </a:r>
            <a:r>
              <a:rPr lang="en-US" sz="1200" dirty="0" err="1" smtClean="0"/>
              <a:t>vernier</a:t>
            </a:r>
            <a:r>
              <a:rPr lang="en-US" sz="1200" dirty="0" smtClean="0"/>
              <a:t> caliper 1 pc after 2 </a:t>
            </a:r>
            <a:r>
              <a:rPr lang="en-US" sz="1200" dirty="0" err="1" smtClean="0"/>
              <a:t>hrs</a:t>
            </a:r>
            <a:r>
              <a:rPr lang="en-US" sz="1200" dirty="0" smtClean="0"/>
              <a:t> ,chance of defected parts bypass</a:t>
            </a:r>
            <a:endParaRPr lang="en-IN" sz="1200" dirty="0"/>
          </a:p>
        </p:txBody>
      </p:sp>
      <p:sp>
        <p:nvSpPr>
          <p:cNvPr id="12" name="TextBox 11"/>
          <p:cNvSpPr txBox="1"/>
          <p:nvPr/>
        </p:nvSpPr>
        <p:spPr>
          <a:xfrm>
            <a:off x="8069943" y="3386308"/>
            <a:ext cx="2699656" cy="461665"/>
          </a:xfrm>
          <a:prstGeom prst="rect">
            <a:avLst/>
          </a:prstGeom>
          <a:solidFill>
            <a:srgbClr val="00B050"/>
          </a:solidFill>
        </p:spPr>
        <p:txBody>
          <a:bodyPr wrap="square" rtlCol="0">
            <a:spAutoFit/>
          </a:bodyPr>
          <a:lstStyle/>
          <a:p>
            <a:r>
              <a:rPr lang="en-US" sz="1200" dirty="0" smtClean="0"/>
              <a:t>Indexing Gauge made and adhered to detect lug width oversize .</a:t>
            </a:r>
            <a:endParaRPr lang="en-IN" sz="1200" dirty="0"/>
          </a:p>
        </p:txBody>
      </p:sp>
      <p:sp>
        <p:nvSpPr>
          <p:cNvPr id="13" name="Rounded Rectangle 12"/>
          <p:cNvSpPr/>
          <p:nvPr/>
        </p:nvSpPr>
        <p:spPr>
          <a:xfrm>
            <a:off x="251906" y="6371772"/>
            <a:ext cx="10223763" cy="4572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en-US" sz="2400" b="1" dirty="0" smtClean="0">
                <a:solidFill>
                  <a:schemeClr val="tx1"/>
                </a:solidFill>
              </a:rPr>
              <a:t>Benefit : Claw width issue easy to detect during inspection </a:t>
            </a:r>
            <a:endParaRPr lang="en-IN" sz="2400" b="1" dirty="0">
              <a:solidFill>
                <a:schemeClr val="tx1"/>
              </a:solidFill>
            </a:endParaRPr>
          </a:p>
        </p:txBody>
      </p:sp>
      <p:sp>
        <p:nvSpPr>
          <p:cNvPr id="3" name="TextBox 2"/>
          <p:cNvSpPr txBox="1"/>
          <p:nvPr/>
        </p:nvSpPr>
        <p:spPr>
          <a:xfrm>
            <a:off x="8345714" y="4043011"/>
            <a:ext cx="2129955" cy="923330"/>
          </a:xfrm>
          <a:prstGeom prst="rect">
            <a:avLst/>
          </a:prstGeom>
          <a:noFill/>
        </p:spPr>
        <p:txBody>
          <a:bodyPr wrap="square" rtlCol="0">
            <a:spAutoFit/>
          </a:bodyPr>
          <a:lstStyle/>
          <a:p>
            <a:r>
              <a:rPr lang="en-US" dirty="0" smtClean="0"/>
              <a:t>Inspection started by indexing gauge 20 </a:t>
            </a:r>
            <a:r>
              <a:rPr lang="en-US" dirty="0" err="1" smtClean="0"/>
              <a:t>nos</a:t>
            </a:r>
            <a:r>
              <a:rPr lang="en-US" dirty="0" smtClean="0"/>
              <a:t>/</a:t>
            </a:r>
            <a:r>
              <a:rPr lang="en-US" dirty="0" err="1" smtClean="0"/>
              <a:t>hr</a:t>
            </a:r>
            <a:endParaRPr lang="en-IN" dirty="0"/>
          </a:p>
        </p:txBody>
      </p:sp>
    </p:spTree>
    <p:extLst>
      <p:ext uri="{BB962C8B-B14F-4D97-AF65-F5344CB8AC3E}">
        <p14:creationId xmlns:p14="http://schemas.microsoft.com/office/powerpoint/2010/main" val="33192394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906" y="238650"/>
            <a:ext cx="6860094" cy="584775"/>
          </a:xfrm>
          <a:prstGeom prst="rect">
            <a:avLst/>
          </a:prstGeom>
          <a:solidFill>
            <a:srgbClr val="C00000"/>
          </a:solidFill>
          <a:ln>
            <a:noFill/>
          </a:ln>
        </p:spPr>
        <p:txBody>
          <a:bodyPr wrap="square" lIns="91440" tIns="45720" rIns="91440" bIns="45720">
            <a:spAutoFit/>
          </a:bodyPr>
          <a:lstStyle/>
          <a:p>
            <a:pPr algn="ctr"/>
            <a:r>
              <a:rPr lang="en-US" sz="32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Out Flow Countermeasure</a:t>
            </a:r>
            <a:endParaRPr lang="en-US" sz="3200" b="1" cap="none" spc="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graphicFrame>
        <p:nvGraphicFramePr>
          <p:cNvPr id="5" name="Table 4"/>
          <p:cNvGraphicFramePr>
            <a:graphicFrameLocks noGrp="1"/>
          </p:cNvGraphicFramePr>
          <p:nvPr>
            <p:extLst>
              <p:ext uri="{D42A27DB-BD31-4B8C-83A1-F6EECF244321}">
                <p14:modId xmlns:p14="http://schemas.microsoft.com/office/powerpoint/2010/main" val="3274841183"/>
              </p:ext>
            </p:extLst>
          </p:nvPr>
        </p:nvGraphicFramePr>
        <p:xfrm>
          <a:off x="251906" y="944928"/>
          <a:ext cx="10677351" cy="5126138"/>
        </p:xfrm>
        <a:graphic>
          <a:graphicData uri="http://schemas.openxmlformats.org/drawingml/2006/table">
            <a:tbl>
              <a:tblPr firstRow="1" bandRow="1">
                <a:tableStyleId>{5C22544A-7EE6-4342-B048-85BDC9FD1C3A}</a:tableStyleId>
              </a:tblPr>
              <a:tblGrid>
                <a:gridCol w="4720685"/>
                <a:gridCol w="5956666"/>
              </a:tblGrid>
              <a:tr h="409539">
                <a:tc>
                  <a:txBody>
                    <a:bodyPr/>
                    <a:lstStyle/>
                    <a:p>
                      <a:pPr algn="ctr"/>
                      <a:r>
                        <a:rPr lang="en-US" sz="2400" baseline="0" dirty="0" smtClean="0">
                          <a:solidFill>
                            <a:schemeClr val="tx1"/>
                          </a:solidFill>
                          <a:latin typeface="Arial Narrow" panose="020B0606020202030204" pitchFamily="34" charset="0"/>
                        </a:rPr>
                        <a:t>Outflow Countermeasure</a:t>
                      </a:r>
                      <a:endParaRPr lang="en-IN" sz="2400" dirty="0">
                        <a:solidFill>
                          <a:schemeClr val="tx1"/>
                        </a:solidFill>
                        <a:latin typeface="Arial Narrow" panose="020B0606020202030204" pitchFamily="34" charset="0"/>
                      </a:endParaRPr>
                    </a:p>
                  </a:txBody>
                  <a:tcPr marT="45708" marB="4570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algn="ctr"/>
                      <a:r>
                        <a:rPr lang="en-US" sz="2400" dirty="0" smtClean="0">
                          <a:solidFill>
                            <a:schemeClr val="tx1"/>
                          </a:solidFill>
                          <a:latin typeface="Arial Narrow" panose="020B0606020202030204" pitchFamily="34" charset="0"/>
                        </a:rPr>
                        <a:t>Illustration</a:t>
                      </a:r>
                      <a:endParaRPr lang="en-IN" sz="2400" dirty="0">
                        <a:solidFill>
                          <a:schemeClr val="tx1"/>
                        </a:solidFill>
                        <a:latin typeface="Arial Narrow" panose="020B0606020202030204" pitchFamily="34" charset="0"/>
                      </a:endParaRPr>
                    </a:p>
                  </a:txBody>
                  <a:tcPr marT="45708" marB="4570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r>
              <a:tr h="4668962">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lang="en-US" sz="1600" baseline="0" dirty="0" smtClean="0">
                        <a:solidFill>
                          <a:schemeClr val="tx1"/>
                        </a:solidFill>
                        <a:latin typeface="Arial Narrow" panose="020B0606020202030204" pitchFamily="34" charset="0"/>
                      </a:endParaRPr>
                    </a:p>
                    <a:p>
                      <a:pPr marL="171450" indent="-171450">
                        <a:buFont typeface="Wingdings" panose="05000000000000000000" pitchFamily="2" charset="2"/>
                        <a:buChar char="§"/>
                      </a:pPr>
                      <a:endParaRPr lang="en-US" sz="1600" baseline="0" dirty="0" smtClean="0">
                        <a:solidFill>
                          <a:schemeClr val="tx1"/>
                        </a:solidFill>
                        <a:latin typeface="Arial Narrow" panose="020B0606020202030204" pitchFamily="34" charset="0"/>
                      </a:endParaRPr>
                    </a:p>
                    <a:p>
                      <a:pPr marL="0" indent="0">
                        <a:buFont typeface="Wingdings" panose="05000000000000000000" pitchFamily="2" charset="2"/>
                        <a:buNone/>
                      </a:pPr>
                      <a:endParaRPr lang="en-US" sz="1600" baseline="0" dirty="0" smtClean="0">
                        <a:solidFill>
                          <a:schemeClr val="tx1"/>
                        </a:solidFill>
                        <a:latin typeface="Arial Narrow" panose="020B0606020202030204" pitchFamily="34" charset="0"/>
                      </a:endParaRPr>
                    </a:p>
                    <a:p>
                      <a:pPr marL="171450" indent="-171450">
                        <a:buFont typeface="Wingdings" panose="05000000000000000000" pitchFamily="2" charset="2"/>
                        <a:buChar char="§"/>
                      </a:pPr>
                      <a:r>
                        <a:rPr lang="en-US" sz="1600" baseline="0" dirty="0" smtClean="0">
                          <a:solidFill>
                            <a:schemeClr val="tx1"/>
                          </a:solidFill>
                          <a:latin typeface="Arial Narrow" panose="020B0606020202030204" pitchFamily="34" charset="0"/>
                        </a:rPr>
                        <a:t>Poison test to be done to verify the effectiveness of inspection- </a:t>
                      </a:r>
                      <a:r>
                        <a:rPr lang="en-US" sz="1600" baseline="0" dirty="0" smtClean="0">
                          <a:solidFill>
                            <a:srgbClr val="00B050"/>
                          </a:solidFill>
                          <a:latin typeface="Arial Narrow" panose="020B0606020202030204" pitchFamily="34" charset="0"/>
                        </a:rPr>
                        <a:t>Done(2.11.2023)</a:t>
                      </a:r>
                      <a:endParaRPr lang="en-US" sz="1600" baseline="0" dirty="0" smtClean="0">
                        <a:solidFill>
                          <a:srgbClr val="00B050"/>
                        </a:solidFill>
                        <a:latin typeface="Arial Narrow" panose="020B0606020202030204" pitchFamily="34" charset="0"/>
                      </a:endParaRPr>
                    </a:p>
                    <a:p>
                      <a:pPr marL="0" indent="0">
                        <a:buFont typeface="Wingdings" panose="05000000000000000000" pitchFamily="2" charset="2"/>
                        <a:buNone/>
                      </a:pPr>
                      <a:endParaRPr lang="en-US" sz="1600" baseline="0" dirty="0" smtClean="0">
                        <a:solidFill>
                          <a:schemeClr val="tx1"/>
                        </a:solidFill>
                        <a:latin typeface="Arial Narrow" panose="020B0606020202030204" pitchFamily="34" charset="0"/>
                      </a:endParaRPr>
                    </a:p>
                    <a:p>
                      <a:pPr marL="0" indent="0">
                        <a:buFont typeface="Wingdings" panose="05000000000000000000" pitchFamily="2" charset="2"/>
                        <a:buNone/>
                      </a:pPr>
                      <a:endParaRPr lang="en-US" sz="1600" baseline="0" dirty="0" smtClean="0">
                        <a:solidFill>
                          <a:schemeClr val="tx1"/>
                        </a:solidFill>
                        <a:latin typeface="Arial Narrow" panose="020B0606020202030204" pitchFamily="34" charset="0"/>
                      </a:endParaRPr>
                    </a:p>
                    <a:p>
                      <a:pPr marL="0" indent="0">
                        <a:buFont typeface="Wingdings" panose="05000000000000000000" pitchFamily="2" charset="2"/>
                        <a:buNone/>
                      </a:pPr>
                      <a:endParaRPr lang="en-US" sz="1600" baseline="0" dirty="0" smtClean="0">
                        <a:solidFill>
                          <a:schemeClr val="tx1"/>
                        </a:solidFill>
                        <a:latin typeface="Arial Narrow" panose="020B0606020202030204" pitchFamily="34" charset="0"/>
                      </a:endParaRPr>
                    </a:p>
                    <a:p>
                      <a:pPr marL="0" indent="0">
                        <a:buFont typeface="Wingdings" panose="05000000000000000000" pitchFamily="2" charset="2"/>
                        <a:buNone/>
                      </a:pPr>
                      <a:endParaRPr lang="en-US" sz="1600" baseline="0" dirty="0" smtClean="0">
                        <a:solidFill>
                          <a:schemeClr val="tx1"/>
                        </a:solidFill>
                        <a:latin typeface="Arial Narrow" panose="020B0606020202030204" pitchFamily="34" charset="0"/>
                      </a:endParaRPr>
                    </a:p>
                    <a:p>
                      <a:pPr marL="0" indent="0">
                        <a:buFont typeface="Wingdings" panose="05000000000000000000" pitchFamily="2" charset="2"/>
                        <a:buNone/>
                      </a:pPr>
                      <a:endParaRPr lang="en-US" sz="1600" baseline="0" dirty="0" smtClean="0">
                        <a:solidFill>
                          <a:schemeClr val="tx1"/>
                        </a:solidFill>
                        <a:latin typeface="Arial Narrow" panose="020B0606020202030204" pitchFamily="34" charset="0"/>
                      </a:endParaRPr>
                    </a:p>
                  </a:txBody>
                  <a:tcPr marT="45708" marB="4570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IN" sz="1200" dirty="0">
                        <a:solidFill>
                          <a:schemeClr val="tx1"/>
                        </a:solidFill>
                        <a:latin typeface="Arial Narrow" panose="020B0606020202030204" pitchFamily="34" charset="0"/>
                      </a:endParaRPr>
                    </a:p>
                  </a:txBody>
                  <a:tcPr marT="45708" marB="4570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bl>
          </a:graphicData>
        </a:graphic>
      </p:graphicFrame>
      <p:sp>
        <p:nvSpPr>
          <p:cNvPr id="13" name="Rounded Rectangle 12"/>
          <p:cNvSpPr/>
          <p:nvPr/>
        </p:nvSpPr>
        <p:spPr>
          <a:xfrm>
            <a:off x="251906" y="6230260"/>
            <a:ext cx="10223763" cy="4572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en-US" sz="2400" b="1" dirty="0" smtClean="0">
                <a:solidFill>
                  <a:schemeClr val="tx1"/>
                </a:solidFill>
              </a:rPr>
              <a:t>Benefit : Effectiveness  improve of inspection</a:t>
            </a:r>
            <a:endParaRPr lang="en-IN" sz="2400" b="1" dirty="0">
              <a:solidFill>
                <a:schemeClr val="tx1"/>
              </a:solidFill>
            </a:endParaRPr>
          </a:p>
        </p:txBody>
      </p:sp>
      <p:sp>
        <p:nvSpPr>
          <p:cNvPr id="11" name="TextBox 10"/>
          <p:cNvSpPr txBox="1"/>
          <p:nvPr/>
        </p:nvSpPr>
        <p:spPr>
          <a:xfrm>
            <a:off x="5840925" y="1459178"/>
            <a:ext cx="856004" cy="369332"/>
          </a:xfrm>
          <a:prstGeom prst="rect">
            <a:avLst/>
          </a:prstGeom>
          <a:solidFill>
            <a:srgbClr val="FFFF00"/>
          </a:solidFill>
        </p:spPr>
        <p:txBody>
          <a:bodyPr wrap="none" rtlCol="0">
            <a:spAutoFit/>
          </a:bodyPr>
          <a:lstStyle/>
          <a:p>
            <a:r>
              <a:rPr lang="en-US" dirty="0" smtClean="0"/>
              <a:t>Before </a:t>
            </a:r>
            <a:endParaRPr lang="en-IN" dirty="0"/>
          </a:p>
        </p:txBody>
      </p:sp>
      <p:sp>
        <p:nvSpPr>
          <p:cNvPr id="14" name="TextBox 13"/>
          <p:cNvSpPr txBox="1"/>
          <p:nvPr/>
        </p:nvSpPr>
        <p:spPr>
          <a:xfrm>
            <a:off x="8905992" y="1429851"/>
            <a:ext cx="658257" cy="369332"/>
          </a:xfrm>
          <a:prstGeom prst="rect">
            <a:avLst/>
          </a:prstGeom>
          <a:solidFill>
            <a:srgbClr val="00B050"/>
          </a:solidFill>
        </p:spPr>
        <p:txBody>
          <a:bodyPr wrap="none" rtlCol="0">
            <a:spAutoFit/>
          </a:bodyPr>
          <a:lstStyle/>
          <a:p>
            <a:r>
              <a:rPr lang="en-US" dirty="0" smtClean="0"/>
              <a:t>After</a:t>
            </a:r>
            <a:endParaRPr lang="en-IN" dirty="0"/>
          </a:p>
        </p:txBody>
      </p:sp>
      <p:sp>
        <p:nvSpPr>
          <p:cNvPr id="17" name="TextBox 16"/>
          <p:cNvSpPr txBox="1"/>
          <p:nvPr/>
        </p:nvSpPr>
        <p:spPr>
          <a:xfrm>
            <a:off x="5020697" y="4359996"/>
            <a:ext cx="2699656" cy="276999"/>
          </a:xfrm>
          <a:prstGeom prst="rect">
            <a:avLst/>
          </a:prstGeom>
          <a:solidFill>
            <a:srgbClr val="FFFF00"/>
          </a:solidFill>
        </p:spPr>
        <p:txBody>
          <a:bodyPr wrap="square" rtlCol="0">
            <a:spAutoFit/>
          </a:bodyPr>
          <a:lstStyle/>
          <a:p>
            <a:r>
              <a:rPr lang="en-US" sz="1200" dirty="0" smtClean="0"/>
              <a:t>Poison test mechanism not available</a:t>
            </a:r>
            <a:endParaRPr lang="en-IN" sz="1200" dirty="0"/>
          </a:p>
        </p:txBody>
      </p:sp>
      <p:sp>
        <p:nvSpPr>
          <p:cNvPr id="18" name="TextBox 17"/>
          <p:cNvSpPr txBox="1"/>
          <p:nvPr/>
        </p:nvSpPr>
        <p:spPr>
          <a:xfrm>
            <a:off x="7944789" y="4344245"/>
            <a:ext cx="2699656" cy="461665"/>
          </a:xfrm>
          <a:prstGeom prst="rect">
            <a:avLst/>
          </a:prstGeom>
          <a:solidFill>
            <a:srgbClr val="00B050"/>
          </a:solidFill>
        </p:spPr>
        <p:txBody>
          <a:bodyPr wrap="square" rtlCol="0">
            <a:spAutoFit/>
          </a:bodyPr>
          <a:lstStyle/>
          <a:p>
            <a:r>
              <a:rPr lang="en-US" sz="1200" dirty="0" smtClean="0"/>
              <a:t>Procedure made and adhered for poison test </a:t>
            </a:r>
            <a:endParaRPr lang="en-IN" sz="1200" dirty="0"/>
          </a:p>
        </p:txBody>
      </p:sp>
      <p:sp>
        <p:nvSpPr>
          <p:cNvPr id="3" name="Rectangle 2"/>
          <p:cNvSpPr/>
          <p:nvPr/>
        </p:nvSpPr>
        <p:spPr>
          <a:xfrm>
            <a:off x="5297713" y="2148113"/>
            <a:ext cx="2090057" cy="12917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Rectangle 6"/>
          <p:cNvSpPr/>
          <p:nvPr/>
        </p:nvSpPr>
        <p:spPr>
          <a:xfrm rot="19621895">
            <a:off x="5719345" y="2566666"/>
            <a:ext cx="1326004" cy="338554"/>
          </a:xfrm>
          <a:prstGeom prst="rect">
            <a:avLst/>
          </a:prstGeom>
          <a:noFill/>
        </p:spPr>
        <p:txBody>
          <a:bodyPr wrap="none" lIns="91440" tIns="45720" rIns="91440" bIns="45720">
            <a:spAutoFit/>
          </a:bodyPr>
          <a:lstStyle/>
          <a:p>
            <a:pPr algn="ctr"/>
            <a:r>
              <a:rPr lang="en-US" sz="16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rPr>
              <a:t>Not Available</a:t>
            </a:r>
            <a:endParaRPr lang="en-US" sz="1600"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pic>
        <p:nvPicPr>
          <p:cNvPr id="2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3900" y="1887350"/>
            <a:ext cx="1336950" cy="204725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50418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8238</TotalTime>
  <Words>653</Words>
  <Application>Microsoft Office PowerPoint</Application>
  <PresentationFormat>Custom</PresentationFormat>
  <Paragraphs>160</Paragraphs>
  <Slides>8</Slides>
  <Notes>1</Notes>
  <HiddenSlides>0</HiddenSlides>
  <MMClips>0</MMClips>
  <ScaleCrop>false</ScaleCrop>
  <HeadingPairs>
    <vt:vector size="4" baseType="variant">
      <vt:variant>
        <vt:lpstr>Theme</vt:lpstr>
      </vt:variant>
      <vt:variant>
        <vt:i4>4</vt:i4>
      </vt:variant>
      <vt:variant>
        <vt:lpstr>Slide Titles</vt:lpstr>
      </vt:variant>
      <vt:variant>
        <vt:i4>8</vt:i4>
      </vt:variant>
    </vt:vector>
  </HeadingPairs>
  <TitlesOfParts>
    <vt:vector size="12" baseType="lpstr">
      <vt:lpstr>Office Theme</vt:lpstr>
      <vt:lpstr>Custom Design</vt:lpstr>
      <vt:lpstr>1_Custom Design</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 PROJECT INDIA</dc:title>
  <dc:creator>Lokesh</dc:creator>
  <cp:lastModifiedBy>pc</cp:lastModifiedBy>
  <cp:revision>1042</cp:revision>
  <cp:lastPrinted>2021-09-29T11:24:41Z</cp:lastPrinted>
  <dcterms:created xsi:type="dcterms:W3CDTF">2018-05-26T15:56:04Z</dcterms:created>
  <dcterms:modified xsi:type="dcterms:W3CDTF">2023-11-17T06:01:13Z</dcterms:modified>
</cp:coreProperties>
</file>