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5469" r:id="rId2"/>
  </p:sldMasterIdLst>
  <p:notesMasterIdLst>
    <p:notesMasterId r:id="rId15"/>
  </p:notesMasterIdLst>
  <p:handoutMasterIdLst>
    <p:handoutMasterId r:id="rId16"/>
  </p:handoutMasterIdLst>
  <p:sldIdLst>
    <p:sldId id="294" r:id="rId3"/>
    <p:sldId id="387" r:id="rId4"/>
    <p:sldId id="395" r:id="rId5"/>
    <p:sldId id="392" r:id="rId6"/>
    <p:sldId id="398" r:id="rId7"/>
    <p:sldId id="400" r:id="rId8"/>
    <p:sldId id="402" r:id="rId9"/>
    <p:sldId id="391" r:id="rId10"/>
    <p:sldId id="401" r:id="rId11"/>
    <p:sldId id="394" r:id="rId12"/>
    <p:sldId id="399" r:id="rId13"/>
    <p:sldId id="301" r:id="rId14"/>
  </p:sldIdLst>
  <p:sldSz cx="9144000" cy="6858000" type="screen4x3"/>
  <p:notesSz cx="7102475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ab Sen" initials="AS" lastIdx="1" clrIdx="0">
    <p:extLst>
      <p:ext uri="{19B8F6BF-5375-455C-9EA6-DF929625EA0E}">
        <p15:presenceInfo xmlns:p15="http://schemas.microsoft.com/office/powerpoint/2012/main" userId="78a1db4756b598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009900"/>
    <a:srgbClr val="FF6600"/>
    <a:srgbClr val="00FF00"/>
    <a:srgbClr val="FF3399"/>
    <a:srgbClr val="FF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1" autoAdjust="0"/>
    <p:restoredTop sz="98420" autoAdjust="0"/>
  </p:normalViewPr>
  <p:slideViewPr>
    <p:cSldViewPr>
      <p:cViewPr varScale="1">
        <p:scale>
          <a:sx n="72" d="100"/>
          <a:sy n="72" d="100"/>
        </p:scale>
        <p:origin x="14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3225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AE7ACBA-A035-474C-9A66-568C13B81D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78353" cy="5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0" tIns="46700" rIns="93400" bIns="4670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515A7E0-B746-4681-BE1F-D21A043CAE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448" y="3"/>
            <a:ext cx="3078352" cy="5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0" tIns="46700" rIns="93400" bIns="467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54F277-1C79-4E4C-AF8B-922139B94532}" type="datetime1">
              <a:rPr lang="en-US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F986C197-B509-40D1-A53E-9BCDF195F7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720824"/>
            <a:ext cx="3078353" cy="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0" tIns="46700" rIns="93400" bIns="4670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C428C080-EE4B-4F04-9BBE-C5D5F534FD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448" y="9720824"/>
            <a:ext cx="3078352" cy="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0" tIns="46700" rIns="93400" bIns="467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C17EFC4-EBA0-4763-9036-74E952BE9B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95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FFC7FF5-B7E7-4D78-BC19-D7F537F2E3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78353" cy="5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0" tIns="46700" rIns="93400" bIns="4670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4DA7DB1-1C42-475D-A00F-99FEFABD8F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448" y="3"/>
            <a:ext cx="3078352" cy="5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0" tIns="46700" rIns="93400" bIns="46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EC2F76-C3BB-4F9A-8A81-70B044257BBC}" type="datetime1">
              <a:rPr lang="en-US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8FBE14A-6F0B-40D5-BE2A-DC0867C74BF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CD60F8E8-7976-4DAD-BBE1-5C144AA8C94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47" y="4861238"/>
            <a:ext cx="5682984" cy="460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0" tIns="46700" rIns="93400" bIns="46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A2EF73B1-2859-4620-8AB9-3E8F3991FE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0824"/>
            <a:ext cx="3078353" cy="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0" tIns="46700" rIns="93400" bIns="4670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A26D6A86-F546-43BE-AFF1-00E2FAA4BB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448" y="9720824"/>
            <a:ext cx="3078352" cy="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0" tIns="46700" rIns="93400" bIns="46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40F072-FCB5-45B5-8DFC-6EBD636B9C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0250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9BF776B-210E-4381-BE5B-CC1FC07AE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A1E9812-1998-422B-978C-523E73A59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0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76CC37A-D7DD-4E99-8B15-FDC9D06D46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8467DCD-882D-4CF7-9484-E65ECE5EC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C61BA16-EA4D-4894-9AF1-D1D414A92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5628" indent="-2983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3275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0584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7896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520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251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9827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13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E2E42C-9208-4C6D-A51A-5BD3F8E1DB48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783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76CC37A-D7DD-4E99-8B15-FDC9D06D46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8467DCD-882D-4CF7-9484-E65ECE5EC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C61BA16-EA4D-4894-9AF1-D1D414A92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5628" indent="-2983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3275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0584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7896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520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251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9827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13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E2E42C-9208-4C6D-A51A-5BD3F8E1DB48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17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76CC37A-D7DD-4E99-8B15-FDC9D06D46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8467DCD-882D-4CF7-9484-E65ECE5EC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C61BA16-EA4D-4894-9AF1-D1D414A92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5628" indent="-2983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3275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0584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7896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520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251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9827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13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E2E42C-9208-4C6D-A51A-5BD3F8E1DB4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1540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76CC37A-D7DD-4E99-8B15-FDC9D06D46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8467DCD-882D-4CF7-9484-E65ECE5EC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C61BA16-EA4D-4894-9AF1-D1D414A92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5628" indent="-2983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3275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0584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7896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520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251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9827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13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E2E42C-9208-4C6D-A51A-5BD3F8E1DB48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9655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76CC37A-D7DD-4E99-8B15-FDC9D06D46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8467DCD-882D-4CF7-9484-E65ECE5EC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C61BA16-EA4D-4894-9AF1-D1D414A92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5628" indent="-2983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3275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0584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7896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520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251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9827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13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E2E42C-9208-4C6D-A51A-5BD3F8E1DB48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9668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76CC37A-D7DD-4E99-8B15-FDC9D06D46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8467DCD-882D-4CF7-9484-E65ECE5EC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C61BA16-EA4D-4894-9AF1-D1D414A92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5628" indent="-2983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3275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0584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7896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520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251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9827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13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E2E42C-9208-4C6D-A51A-5BD3F8E1DB48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3467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76CC37A-D7DD-4E99-8B15-FDC9D06D46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8467DCD-882D-4CF7-9484-E65ECE5EC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C61BA16-EA4D-4894-9AF1-D1D414A92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5628" indent="-29831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3275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0584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7896" indent="-23865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520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251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9827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136" indent="-2386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E2E42C-9208-4C6D-A51A-5BD3F8E1DB48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79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01C9BB-251E-4B45-84A7-BC2C90D86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49837-BE9F-4245-9BC1-BDF681837C94}" type="datetime1">
              <a:rPr lang="en-US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14F0FC-716D-4FA0-8FAE-E3DC6AC84F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76D821-1C77-4D9F-9D14-5E21DD8C2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C28E8-B3EF-4123-A02D-91F8C7F9F9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919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5A0CEC-B74E-4345-A1DB-82554D66C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E690D-C4C3-433E-B0D4-62B6DE8E920A}" type="datetime1">
              <a:rPr lang="en-US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068BD7-1778-4227-9572-498E90947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C73058-B602-44F5-A9D0-BB0044FDF5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8AE87-45D2-495E-84E9-AC2ECF9B0D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249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C629A4-4743-4E64-8CD6-61835544F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3B569-C563-4FC5-B7F6-0639744BE566}" type="datetime1">
              <a:rPr lang="en-US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72F8CE-BA51-408B-8F73-4A0F06F40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FA6AF9-A642-4A90-973D-F3E6F06EE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564E9-AD47-45D3-B6E3-4D7DE09486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8271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0E9C3-6E45-47E9-9D71-646C655BAC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8A17D-7D71-48A0-B724-401E299AB454}" type="datetime1">
              <a:rPr lang="en-US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4696B-23D1-4E89-A8B4-E8F44AA5EF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4D9FD-2E13-44C3-9EB7-BDA24D654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609BF-3E85-44BA-96AE-331D35621F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437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D5C078-6126-4CCC-A51C-EA3D49E44D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CF110-2D1B-45F4-B2D1-010C8525587F}" type="datetime1">
              <a:rPr lang="en-US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152E81-8782-48D4-BE4D-D965C5BAD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9CCB8B-85DA-42D3-B806-38832564FD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8D5ED-16A1-43C6-AA02-D29FC89CA9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3046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121349-5BEE-4940-9584-7E802F960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9C8A0-A9ED-4650-B79A-07B16E8247AA}" type="datetime1">
              <a:rPr lang="en-US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AF42FD-BC25-453A-8E5A-AC0086A8E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FD9FE0-D5FB-4FA7-A2E6-58D6F7B8D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A48AB-FF58-49A8-88A2-17A4B902BE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3053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839B5328-7D94-4DFA-A68D-524B99F40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9CE167-CA7E-47A4-8973-3EB29B93AB45}"/>
              </a:ext>
            </a:extLst>
          </p:cNvPr>
          <p:cNvCxnSpPr/>
          <p:nvPr/>
        </p:nvCxnSpPr>
        <p:spPr>
          <a:xfrm rot="5400000">
            <a:off x="1676401" y="2971800"/>
            <a:ext cx="3352800" cy="31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98831BA1-BB80-477E-ACD8-F199856282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87738"/>
            <a:ext cx="1905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DBD3B9E-8E2F-48BA-BB3A-6DCC212B721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667000" y="6600825"/>
            <a:ext cx="3962400" cy="3667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dirty="0">
                <a:latin typeface="Gill Sans MT" pitchFamily="34" charset="0"/>
              </a:rPr>
              <a:t>© 2012 IFB Industries Ltd -  Confidential &amp; Proprietary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906044"/>
            <a:ext cx="5791200" cy="1981200"/>
          </a:xfrm>
        </p:spPr>
        <p:txBody>
          <a:bodyPr>
            <a:normAutofit/>
          </a:bodyPr>
          <a:lstStyle>
            <a:lvl1pPr algn="r">
              <a:defRPr sz="3600" baseline="0">
                <a:latin typeface="Gill Sans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7230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B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C414BEC-D6BF-444D-98CC-0B0F2BE5CA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965FD00-60D0-4A2B-B8A4-F57B9468EFE8}"/>
              </a:ext>
            </a:extLst>
          </p:cNvPr>
          <p:cNvSpPr txBox="1">
            <a:spLocks/>
          </p:cNvSpPr>
          <p:nvPr userDrawn="1"/>
        </p:nvSpPr>
        <p:spPr>
          <a:xfrm>
            <a:off x="-28575" y="6624638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417B03D-060B-4EF0-8F49-36F808AE94DA}" type="slidenum">
              <a:rPr lang="en-US" altLang="en-US" sz="800" smtClean="0">
                <a:latin typeface="Gill Sans MT" pitchFamily="34" charset="0"/>
              </a:rPr>
              <a:pPr eaLnBrk="1" hangingPunct="1">
                <a:defRPr/>
              </a:pPr>
              <a:t>‹#›</a:t>
            </a:fld>
            <a:endParaRPr lang="en-US" altLang="en-US" sz="800" dirty="0">
              <a:latin typeface="Gill Sans MT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A4A87B7-C9E0-41FE-87C6-CF121F7DE73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514600" y="6627813"/>
            <a:ext cx="3962400" cy="366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 eaLnBrk="1" hangingPunct="1">
              <a:defRPr/>
            </a:pPr>
            <a:r>
              <a:rPr lang="en-US" sz="800" dirty="0">
                <a:cs typeface="+mn-cs"/>
              </a:rPr>
              <a:t>© 2012 IFB Industries Ltd -  Confidential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>
            <a:lvl1pPr>
              <a:defRPr sz="2000">
                <a:latin typeface="Gill Sans MT" pitchFamily="34" charset="0"/>
              </a:defRPr>
            </a:lvl1pPr>
            <a:lvl2pPr>
              <a:defRPr sz="1800">
                <a:latin typeface="Gill Sans MT" pitchFamily="34" charset="0"/>
              </a:defRPr>
            </a:lvl2pPr>
            <a:lvl3pPr>
              <a:defRPr sz="1600">
                <a:latin typeface="Gill Sans MT" pitchFamily="34" charset="0"/>
              </a:defRPr>
            </a:lvl3pPr>
            <a:lvl4pPr>
              <a:defRPr sz="1400">
                <a:latin typeface="Gill Sans MT" pitchFamily="34" charset="0"/>
              </a:defRPr>
            </a:lvl4pPr>
            <a:lvl5pPr>
              <a:defRPr sz="1200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71499" cy="914400"/>
          </a:xfrm>
        </p:spPr>
        <p:txBody>
          <a:bodyPr>
            <a:normAutofit/>
          </a:bodyPr>
          <a:lstStyle>
            <a:lvl1pPr algn="l">
              <a:defRPr sz="3200">
                <a:latin typeface="Gill Sans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32837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FE2AA66F-3A71-43F8-BED2-06E3B7700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2542E0-1155-4C0C-B2ED-72F6DFB747EE}"/>
              </a:ext>
            </a:extLst>
          </p:cNvPr>
          <p:cNvCxnSpPr/>
          <p:nvPr/>
        </p:nvCxnSpPr>
        <p:spPr>
          <a:xfrm rot="5400000">
            <a:off x="1676401" y="2971800"/>
            <a:ext cx="3352800" cy="31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52FD1D24-5B39-46F6-BE32-08172776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24088"/>
            <a:ext cx="27432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02094E7-1D95-4DB2-8520-4297A61992D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514600" y="6627813"/>
            <a:ext cx="3962400" cy="366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 eaLnBrk="1" hangingPunct="1">
              <a:defRPr/>
            </a:pPr>
            <a:r>
              <a:rPr lang="en-US" sz="800" dirty="0">
                <a:cs typeface="+mn-cs"/>
              </a:rPr>
              <a:t>© 2012 IFB Industries Ltd - 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447800"/>
            <a:ext cx="5791200" cy="1981200"/>
          </a:xfrm>
        </p:spPr>
        <p:txBody>
          <a:bodyPr>
            <a:normAutofit/>
          </a:bodyPr>
          <a:lstStyle>
            <a:lvl1pPr algn="r">
              <a:defRPr sz="3200" b="1">
                <a:latin typeface="Gill Sans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3183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49837-BE9F-4245-9BC1-BDF681837C94}" type="datetime1">
              <a:rPr lang="en-US" smtClean="0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C28E8-B3EF-4123-A02D-91F8C7F9F9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1638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24FAB-CFE9-41BF-9D04-A4A515D258A2}" type="datetime1">
              <a:rPr lang="en-US" smtClean="0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8B550-1B9F-4F38-817B-4BCAE09A6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890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0DFE5F-1E86-4DFE-BA21-A183020AA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4FAB-CFE9-41BF-9D04-A4A515D258A2}" type="datetime1">
              <a:rPr lang="en-US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EE3CE-6EC3-4C8F-B2A6-8DFF37090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52D602-E95E-4514-BBFB-A42432DCB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8B550-1B9F-4F38-817B-4BCAE09A6A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7865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E9169-C75E-49AB-88E0-EC91DFE1F318}" type="datetime1">
              <a:rPr lang="en-US" smtClean="0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437AD-57E5-4152-9F0C-4F500DE80C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3835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A07A3-D821-436A-A772-EDB5DC2795E7}" type="datetime1">
              <a:rPr lang="en-US" smtClean="0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56070-8A13-4AEC-A0B0-F0C4A08C6C9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0054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48DFB9-2CE8-4C42-908C-5ABC5D7A9BD9}" type="datetime1">
              <a:rPr lang="en-US" smtClean="0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B4587-9044-4D73-BD19-CDA7760A55A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5875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8DB0E-3A87-47CE-A7B6-E5F5B44E60A7}" type="datetime1">
              <a:rPr lang="en-US" smtClean="0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7AA45-67FF-49BA-A412-93FE4071797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818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ECC5F1-9A24-47DF-A352-965CE3C1E791}" type="datetime1">
              <a:rPr lang="en-US" smtClean="0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12246-AE51-4A57-AE5F-E1FE9995565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608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17E880-EDAE-4830-836B-69DEB9AE5BDA}" type="datetime1">
              <a:rPr lang="en-US" smtClean="0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39A8F-FF77-4C2B-B005-8D044329549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6985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A11597-43DA-4263-B43E-3127CFD886A8}" type="datetime1">
              <a:rPr lang="en-US" smtClean="0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0E07B-0BE5-4BED-8845-783AE474A08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4731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0E690D-C4C3-433E-B0D4-62B6DE8E920A}" type="datetime1">
              <a:rPr lang="en-US" smtClean="0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8AE87-45D2-495E-84E9-AC2ECF9B0D5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9185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3B569-C563-4FC5-B7F6-0639744BE566}" type="datetime1">
              <a:rPr lang="en-US" smtClean="0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564E9-AD47-45D3-B6E3-4D7DE094869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131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839B5328-7D94-4DFA-A68D-524B99F40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9CE167-CA7E-47A4-8973-3EB29B93AB45}"/>
              </a:ext>
            </a:extLst>
          </p:cNvPr>
          <p:cNvCxnSpPr/>
          <p:nvPr/>
        </p:nvCxnSpPr>
        <p:spPr>
          <a:xfrm rot="5400000">
            <a:off x="1676401" y="2971800"/>
            <a:ext cx="3352800" cy="31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98831BA1-BB80-477E-ACD8-F199856282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87738"/>
            <a:ext cx="1905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DBD3B9E-8E2F-48BA-BB3A-6DCC212B721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667000" y="6600825"/>
            <a:ext cx="3962400" cy="3667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dirty="0">
                <a:latin typeface="Gill Sans MT" pitchFamily="34" charset="0"/>
              </a:rPr>
              <a:t>© 2012 IFB Industries Ltd -  Confidential &amp; Proprietary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906044"/>
            <a:ext cx="5791200" cy="1981200"/>
          </a:xfrm>
        </p:spPr>
        <p:txBody>
          <a:bodyPr>
            <a:normAutofit/>
          </a:bodyPr>
          <a:lstStyle>
            <a:lvl1pPr algn="r">
              <a:defRPr sz="3600" baseline="0">
                <a:latin typeface="Gill Sans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8563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DCB481-22D3-4EC6-B0CC-1F864A1CC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E9169-C75E-49AB-88E0-EC91DFE1F318}" type="datetime1">
              <a:rPr lang="en-US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1BC62-8360-4409-8D78-4274FB24D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B54FF7-93FC-4E59-8783-CDA2F1B93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437AD-57E5-4152-9F0C-4F500DE80C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2703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Content B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C414BEC-D6BF-444D-98CC-0B0F2BE5CA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965FD00-60D0-4A2B-B8A4-F57B9468EFE8}"/>
              </a:ext>
            </a:extLst>
          </p:cNvPr>
          <p:cNvSpPr txBox="1">
            <a:spLocks/>
          </p:cNvSpPr>
          <p:nvPr userDrawn="1"/>
        </p:nvSpPr>
        <p:spPr>
          <a:xfrm>
            <a:off x="-28575" y="6624638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417B03D-060B-4EF0-8F49-36F808AE94DA}" type="slidenum">
              <a:rPr lang="en-US" altLang="en-US" sz="800" smtClean="0">
                <a:latin typeface="Gill Sans MT" pitchFamily="34" charset="0"/>
              </a:rPr>
              <a:pPr eaLnBrk="1" hangingPunct="1">
                <a:defRPr/>
              </a:pPr>
              <a:t>‹#›</a:t>
            </a:fld>
            <a:endParaRPr lang="en-US" altLang="en-US" sz="800" dirty="0">
              <a:latin typeface="Gill Sans MT" pitchFamily="34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A4A87B7-C9E0-41FE-87C6-CF121F7DE73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514600" y="6627813"/>
            <a:ext cx="3962400" cy="366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 eaLnBrk="1" hangingPunct="1">
              <a:defRPr/>
            </a:pPr>
            <a:r>
              <a:rPr lang="en-US" sz="800" dirty="0">
                <a:cs typeface="+mn-cs"/>
              </a:rPr>
              <a:t>© 2012 IFB Industries Ltd -  Confidential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>
            <a:lvl1pPr>
              <a:defRPr sz="2000">
                <a:latin typeface="Gill Sans MT" pitchFamily="34" charset="0"/>
              </a:defRPr>
            </a:lvl1pPr>
            <a:lvl2pPr>
              <a:defRPr sz="1800">
                <a:latin typeface="Gill Sans MT" pitchFamily="34" charset="0"/>
              </a:defRPr>
            </a:lvl2pPr>
            <a:lvl3pPr>
              <a:defRPr sz="1600">
                <a:latin typeface="Gill Sans MT" pitchFamily="34" charset="0"/>
              </a:defRPr>
            </a:lvl3pPr>
            <a:lvl4pPr>
              <a:defRPr sz="1400">
                <a:latin typeface="Gill Sans MT" pitchFamily="34" charset="0"/>
              </a:defRPr>
            </a:lvl4pPr>
            <a:lvl5pPr>
              <a:defRPr sz="1200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71499" cy="914400"/>
          </a:xfrm>
        </p:spPr>
        <p:txBody>
          <a:bodyPr>
            <a:normAutofit/>
          </a:bodyPr>
          <a:lstStyle>
            <a:lvl1pPr algn="l">
              <a:defRPr sz="3200">
                <a:latin typeface="Gill Sans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538031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FE2AA66F-3A71-43F8-BED2-06E3B7700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2542E0-1155-4C0C-B2ED-72F6DFB747EE}"/>
              </a:ext>
            </a:extLst>
          </p:cNvPr>
          <p:cNvCxnSpPr/>
          <p:nvPr/>
        </p:nvCxnSpPr>
        <p:spPr>
          <a:xfrm rot="5400000">
            <a:off x="1676401" y="2971800"/>
            <a:ext cx="3352800" cy="31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52FD1D24-5B39-46F6-BE32-08172776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24088"/>
            <a:ext cx="27432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02094E7-1D95-4DB2-8520-4297A61992D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514600" y="6627813"/>
            <a:ext cx="3962400" cy="366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 eaLnBrk="1" hangingPunct="1">
              <a:defRPr/>
            </a:pPr>
            <a:r>
              <a:rPr lang="en-US" sz="800" dirty="0">
                <a:cs typeface="+mn-cs"/>
              </a:rPr>
              <a:t>© 2012 IFB Industries Ltd - 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447800"/>
            <a:ext cx="5791200" cy="1981200"/>
          </a:xfrm>
        </p:spPr>
        <p:txBody>
          <a:bodyPr>
            <a:normAutofit/>
          </a:bodyPr>
          <a:lstStyle>
            <a:lvl1pPr algn="r">
              <a:defRPr sz="3200" b="1">
                <a:latin typeface="Gill Sans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2978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DB91CA-888F-42B5-8BF8-CF86ADE2D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A07A3-D821-436A-A772-EDB5DC2795E7}" type="datetime1">
              <a:rPr lang="en-US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0270AA-6E39-4F7D-8893-61FB008668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1D9D72-1BB6-415A-ADF7-945F5C701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6070-8A13-4AEC-A0B0-F0C4A08C6C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974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93D2F02-908E-4ADF-858D-ADE3A20A2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DFB9-2CE8-4C42-908C-5ABC5D7A9BD9}" type="datetime1">
              <a:rPr lang="en-US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B43814C-9A88-4469-AF0A-05A3C77AF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A0176A2-77A8-433F-9049-CFCA6B0113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B4587-9044-4D73-BD19-CDA7760A55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650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BBFD16-6303-44EF-90D5-5E8B89BEB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8DB0E-3A87-47CE-A7B6-E5F5B44E60A7}" type="datetime1">
              <a:rPr lang="en-US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8795E0-7580-4664-BC75-EE447F3AE8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9A8DE3-2303-4348-B657-E0A03D3ACF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7AA45-67FF-49BA-A412-93FE407179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751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53CA77-D513-4474-B147-344CF7C30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CC5F1-9A24-47DF-A352-965CE3C1E791}" type="datetime1">
              <a:rPr lang="en-US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AD176D-02E5-4BC2-929B-5F9ADB161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4C437B-F7E7-4E8B-9DA6-42876F71E0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12246-AE51-4A57-AE5F-E1FE999556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792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149F2-F5BE-4B97-A12A-7896CF94C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7E880-EDAE-4830-836B-69DEB9AE5BDA}" type="datetime1">
              <a:rPr lang="en-US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C8C5DD-431B-4893-86BA-1DF06E095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BAEBE-5E30-41A9-8D40-87FBE50E5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9A8F-FF77-4C2B-B005-8D04432954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941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6CC2D4-9BC9-4D9F-86C0-ECD8C0692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11597-43DA-4263-B43E-3127CFD886A8}" type="datetime1">
              <a:rPr lang="en-US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9CA2F-3752-4CFE-AEA4-9986F6835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CB9CD2-0A6D-4D1C-BD3C-B56214A2C1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E07B-0BE5-4BED-8845-783AE474A0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819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05EEE4-739A-419B-B53F-A1BA1048F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088066-E6EC-4D11-832B-03CC3591B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EB26FC2A-8916-4F3E-BC57-1D0849D15B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B27264-760E-4E86-A01A-55D9BBD31B83}" type="datetime1">
              <a:rPr lang="en-US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A2622EC6-0C32-48E7-B3E3-A0DCFBC973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0DB0D232-A7C6-424F-9248-3C7B3204A2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C5A5631-1C98-42D9-A3F6-DE15B14198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2" r:id="rId1"/>
    <p:sldLayoutId id="2147485453" r:id="rId2"/>
    <p:sldLayoutId id="2147485454" r:id="rId3"/>
    <p:sldLayoutId id="2147485455" r:id="rId4"/>
    <p:sldLayoutId id="2147485456" r:id="rId5"/>
    <p:sldLayoutId id="2147485457" r:id="rId6"/>
    <p:sldLayoutId id="2147485458" r:id="rId7"/>
    <p:sldLayoutId id="2147485459" r:id="rId8"/>
    <p:sldLayoutId id="2147485460" r:id="rId9"/>
    <p:sldLayoutId id="2147485461" r:id="rId10"/>
    <p:sldLayoutId id="2147485462" r:id="rId11"/>
    <p:sldLayoutId id="2147485463" r:id="rId12"/>
    <p:sldLayoutId id="2147485464" r:id="rId13"/>
    <p:sldLayoutId id="2147485465" r:id="rId14"/>
    <p:sldLayoutId id="2147485466" r:id="rId15"/>
    <p:sldLayoutId id="2147485467" r:id="rId16"/>
    <p:sldLayoutId id="2147485468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B27264-760E-4E86-A01A-55D9BBD31B83}" type="datetime1">
              <a:rPr lang="en-US" smtClean="0"/>
              <a:pPr>
                <a:defRPr/>
              </a:pPr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5A5631-1C98-42D9-A3F6-DE15B141985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437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0" r:id="rId1"/>
    <p:sldLayoutId id="2147485471" r:id="rId2"/>
    <p:sldLayoutId id="2147485472" r:id="rId3"/>
    <p:sldLayoutId id="2147485473" r:id="rId4"/>
    <p:sldLayoutId id="2147485474" r:id="rId5"/>
    <p:sldLayoutId id="2147485475" r:id="rId6"/>
    <p:sldLayoutId id="2147485476" r:id="rId7"/>
    <p:sldLayoutId id="2147485477" r:id="rId8"/>
    <p:sldLayoutId id="2147485478" r:id="rId9"/>
    <p:sldLayoutId id="2147485479" r:id="rId10"/>
    <p:sldLayoutId id="2147485480" r:id="rId11"/>
    <p:sldLayoutId id="2147485481" r:id="rId12"/>
    <p:sldLayoutId id="2147485482" r:id="rId13"/>
    <p:sldLayoutId id="214748548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0101D04-AD83-4714-AE99-00881283F1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05200" y="838200"/>
            <a:ext cx="5257800" cy="4238164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Defect Analysis Report </a:t>
            </a:r>
            <a:br>
              <a:rPr lang="en-GB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W/O- 967/0 (K19)</a:t>
            </a:r>
            <a:br>
              <a:rPr lang="en-GB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Name: Plate Clutch</a:t>
            </a:r>
            <a:br>
              <a:rPr lang="en-GB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Number: </a:t>
            </a:r>
            <a:r>
              <a:rPr lang="en-IN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C2JT042020</a:t>
            </a:r>
            <a:br>
              <a:rPr lang="en-IN" dirty="0"/>
            </a:br>
            <a:br>
              <a:rPr lang="en-IN" dirty="0"/>
            </a:br>
            <a:r>
              <a:rPr lang="en-IN" b="1" u="sng" dirty="0"/>
              <a:t>Issue detail: Teeth ID not OK- Fitment Issue</a:t>
            </a:r>
            <a:br>
              <a:rPr lang="en-GB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Action Plan      </a:t>
            </a:r>
            <a:endParaRPr lang="en-IN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D2A31DC-4056-454D-9382-9DC286B90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4" r="-1" b="30426"/>
          <a:stretch/>
        </p:blipFill>
        <p:spPr>
          <a:xfrm>
            <a:off x="8432912" y="66848"/>
            <a:ext cx="634888" cy="2379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DE49110-1A46-4434-9A71-C3550C4FFB3E}"/>
              </a:ext>
            </a:extLst>
          </p:cNvPr>
          <p:cNvSpPr/>
          <p:nvPr/>
        </p:nvSpPr>
        <p:spPr>
          <a:xfrm>
            <a:off x="0" y="1143000"/>
            <a:ext cx="9067800" cy="49960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1&gt; 100 % ID checking gauge to be made for Ovality checking in component</a:t>
            </a:r>
            <a:r>
              <a:rPr lang="en-GB" dirty="0">
                <a:sym typeface="Wingdings" panose="05000000000000000000" pitchFamily="2" charset="2"/>
              </a:rPr>
              <a:t> Under process </a:t>
            </a:r>
            <a:r>
              <a:rPr lang="en-GB" dirty="0" err="1">
                <a:sym typeface="Wingdings" panose="05000000000000000000" pitchFamily="2" charset="2"/>
              </a:rPr>
              <a:t>T.Date</a:t>
            </a:r>
            <a:r>
              <a:rPr lang="en-GB" dirty="0">
                <a:sym typeface="Wingdings" panose="05000000000000000000" pitchFamily="2" charset="2"/>
              </a:rPr>
              <a:t>- 7-07-2023</a:t>
            </a:r>
            <a:endParaRPr lang="en-GB" dirty="0"/>
          </a:p>
          <a:p>
            <a:endParaRPr lang="en-GB" dirty="0"/>
          </a:p>
          <a:p>
            <a:r>
              <a:rPr lang="en-GB" dirty="0"/>
              <a:t>2&gt; Component stacking system to be change from rolling to stacking</a:t>
            </a:r>
            <a:r>
              <a:rPr lang="en-GB" dirty="0">
                <a:sym typeface="Wingdings" panose="05000000000000000000" pitchFamily="2" charset="2"/>
              </a:rPr>
              <a:t> OPL to be made Done</a:t>
            </a:r>
            <a:endParaRPr lang="en-GB" dirty="0"/>
          </a:p>
          <a:p>
            <a:endParaRPr lang="en-GB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650664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Action Plan      </a:t>
            </a:r>
            <a:endParaRPr lang="en-IN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D2A31DC-4056-454D-9382-9DC286B90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4" r="-1" b="30426"/>
          <a:stretch/>
        </p:blipFill>
        <p:spPr>
          <a:xfrm>
            <a:off x="8432912" y="66848"/>
            <a:ext cx="634888" cy="237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0" y="614082"/>
            <a:ext cx="42672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9173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83E48F8C-9B39-416F-9BAA-184E11F7D1D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29000" y="2438400"/>
            <a:ext cx="5715000" cy="182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b="1" dirty="0">
                <a:latin typeface="CommercialScript BT" panose="03030803040807090C04" pitchFamily="66" charset="0"/>
              </a:rPr>
              <a:t>Thank you 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1181100"/>
            <a:ext cx="38100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252"/>
            <a:ext cx="9144000" cy="609600"/>
          </a:xfrm>
        </p:spPr>
        <p:txBody>
          <a:bodyPr/>
          <a:lstStyle/>
          <a:p>
            <a:pPr algn="ctr"/>
            <a:r>
              <a:rPr lang="en-US" dirty="0"/>
              <a:t>Detail of defect  </a:t>
            </a:r>
            <a:endParaRPr lang="en-IN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D2A31DC-4056-454D-9382-9DC286B90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4" r="-1" b="30426"/>
          <a:stretch/>
        </p:blipFill>
        <p:spPr>
          <a:xfrm>
            <a:off x="8432912" y="66848"/>
            <a:ext cx="634888" cy="23795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EB16463-7C9F-35DD-141B-B8467BB3B5DA}"/>
              </a:ext>
            </a:extLst>
          </p:cNvPr>
          <p:cNvSpPr/>
          <p:nvPr/>
        </p:nvSpPr>
        <p:spPr>
          <a:xfrm>
            <a:off x="4724400" y="1600200"/>
            <a:ext cx="838200" cy="1828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C40C151-E3CE-857B-E670-D956802D506B}"/>
              </a:ext>
            </a:extLst>
          </p:cNvPr>
          <p:cNvSpPr/>
          <p:nvPr/>
        </p:nvSpPr>
        <p:spPr>
          <a:xfrm>
            <a:off x="6150591" y="1111819"/>
            <a:ext cx="2590800" cy="1371600"/>
          </a:xfrm>
          <a:prstGeom prst="wedgeRoundRectCallout">
            <a:avLst>
              <a:gd name="adj1" fmla="val -78168"/>
              <a:gd name="adj2" fmla="val 6697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Fitment issue</a:t>
            </a:r>
            <a:endParaRPr lang="en-IN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252"/>
            <a:ext cx="9144000" cy="609600"/>
          </a:xfrm>
        </p:spPr>
        <p:txBody>
          <a:bodyPr/>
          <a:lstStyle/>
          <a:p>
            <a:pPr algn="ctr"/>
            <a:r>
              <a:rPr lang="en-US" dirty="0"/>
              <a:t>Process Flow Chart    </a:t>
            </a:r>
            <a:endParaRPr lang="en-IN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D2A31DC-4056-454D-9382-9DC286B90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4" r="-1" b="30426"/>
          <a:stretch/>
        </p:blipFill>
        <p:spPr>
          <a:xfrm>
            <a:off x="8432912" y="66848"/>
            <a:ext cx="634888" cy="23795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6873E8-492B-D19F-39B6-271631EF801A}"/>
              </a:ext>
            </a:extLst>
          </p:cNvPr>
          <p:cNvSpPr/>
          <p:nvPr/>
        </p:nvSpPr>
        <p:spPr>
          <a:xfrm>
            <a:off x="69574" y="970722"/>
            <a:ext cx="1752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RM Inspection </a:t>
            </a:r>
            <a:endParaRPr lang="en-IN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39E067E-A224-1AB9-69E8-2916143F6C26}"/>
              </a:ext>
            </a:extLst>
          </p:cNvPr>
          <p:cNvSpPr/>
          <p:nvPr/>
        </p:nvSpPr>
        <p:spPr>
          <a:xfrm>
            <a:off x="2514601" y="970722"/>
            <a:ext cx="1752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Fine Blanking </a:t>
            </a:r>
            <a:endParaRPr lang="en-IN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595550-78A2-9F37-2063-9B57F5394922}"/>
              </a:ext>
            </a:extLst>
          </p:cNvPr>
          <p:cNvSpPr/>
          <p:nvPr/>
        </p:nvSpPr>
        <p:spPr>
          <a:xfrm>
            <a:off x="7315200" y="970722"/>
            <a:ext cx="1752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Barelling</a:t>
            </a:r>
            <a:r>
              <a:rPr lang="en-GB" dirty="0"/>
              <a:t> </a:t>
            </a:r>
            <a:endParaRPr lang="en-IN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DA2258C-7EBA-1DF4-10FD-51224D6F2607}"/>
              </a:ext>
            </a:extLst>
          </p:cNvPr>
          <p:cNvSpPr/>
          <p:nvPr/>
        </p:nvSpPr>
        <p:spPr>
          <a:xfrm>
            <a:off x="4959628" y="983974"/>
            <a:ext cx="1752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Linishing</a:t>
            </a:r>
            <a:endParaRPr lang="en-IN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D66990-1AEE-610F-67B8-CFD979B4A0B1}"/>
              </a:ext>
            </a:extLst>
          </p:cNvPr>
          <p:cNvSpPr/>
          <p:nvPr/>
        </p:nvSpPr>
        <p:spPr>
          <a:xfrm>
            <a:off x="7315200" y="2819400"/>
            <a:ext cx="1752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Transport to IFB-GRP plant in Metal Bin </a:t>
            </a:r>
            <a:endParaRPr lang="en-IN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23ECA3-DF85-9A22-9433-425CA8153E8E}"/>
              </a:ext>
            </a:extLst>
          </p:cNvPr>
          <p:cNvSpPr/>
          <p:nvPr/>
        </p:nvSpPr>
        <p:spPr>
          <a:xfrm>
            <a:off x="4896678" y="2819400"/>
            <a:ext cx="1752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Straightning</a:t>
            </a:r>
            <a:r>
              <a:rPr lang="en-GB" dirty="0"/>
              <a:t> </a:t>
            </a:r>
            <a:endParaRPr lang="en-IN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401A3B-F3F7-550F-23C1-64BAF7D47E5C}"/>
              </a:ext>
            </a:extLst>
          </p:cNvPr>
          <p:cNvSpPr/>
          <p:nvPr/>
        </p:nvSpPr>
        <p:spPr>
          <a:xfrm>
            <a:off x="2514601" y="2819400"/>
            <a:ext cx="1752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Sandering</a:t>
            </a:r>
            <a:r>
              <a:rPr lang="en-GB" dirty="0"/>
              <a:t> </a:t>
            </a:r>
            <a:endParaRPr lang="en-IN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3F53CD-E09C-841F-8158-DB12DE126842}"/>
              </a:ext>
            </a:extLst>
          </p:cNvPr>
          <p:cNvSpPr/>
          <p:nvPr/>
        </p:nvSpPr>
        <p:spPr>
          <a:xfrm>
            <a:off x="69574" y="2819400"/>
            <a:ext cx="1752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Straightning</a:t>
            </a:r>
            <a:endParaRPr lang="en-IN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D2EB2E2-119C-845D-64BE-979351C7B988}"/>
              </a:ext>
            </a:extLst>
          </p:cNvPr>
          <p:cNvSpPr/>
          <p:nvPr/>
        </p:nvSpPr>
        <p:spPr>
          <a:xfrm>
            <a:off x="69574" y="4744279"/>
            <a:ext cx="1752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Oil Cleaning </a:t>
            </a:r>
            <a:endParaRPr lang="en-IN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122A18-1ED7-BAF3-D146-F62C9C4FE610}"/>
              </a:ext>
            </a:extLst>
          </p:cNvPr>
          <p:cNvSpPr/>
          <p:nvPr/>
        </p:nvSpPr>
        <p:spPr>
          <a:xfrm>
            <a:off x="2514601" y="4744279"/>
            <a:ext cx="1752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Gap Gauge checking </a:t>
            </a:r>
            <a:endParaRPr lang="en-IN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5530E2-150A-B63E-A1D7-6A5F8C9F944E}"/>
              </a:ext>
            </a:extLst>
          </p:cNvPr>
          <p:cNvSpPr/>
          <p:nvPr/>
        </p:nvSpPr>
        <p:spPr>
          <a:xfrm>
            <a:off x="4896678" y="4744279"/>
            <a:ext cx="1752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Visual Checking</a:t>
            </a:r>
            <a:endParaRPr lang="en-IN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3E6122B-7736-5953-C828-D8EC8CD10A1E}"/>
              </a:ext>
            </a:extLst>
          </p:cNvPr>
          <p:cNvSpPr/>
          <p:nvPr/>
        </p:nvSpPr>
        <p:spPr>
          <a:xfrm>
            <a:off x="7321826" y="4744279"/>
            <a:ext cx="1752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Packing </a:t>
            </a:r>
            <a:endParaRPr lang="en-IN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90291C0-A986-0384-A368-E4AE32CF094F}"/>
              </a:ext>
            </a:extLst>
          </p:cNvPr>
          <p:cNvSpPr/>
          <p:nvPr/>
        </p:nvSpPr>
        <p:spPr>
          <a:xfrm>
            <a:off x="1822174" y="1219200"/>
            <a:ext cx="54002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CF1EFC9-4B92-3815-D9B6-FD6C44580200}"/>
              </a:ext>
            </a:extLst>
          </p:cNvPr>
          <p:cNvSpPr/>
          <p:nvPr/>
        </p:nvSpPr>
        <p:spPr>
          <a:xfrm>
            <a:off x="4267201" y="1250674"/>
            <a:ext cx="54002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47FB75D-5333-4CCC-32C3-A50D57E65289}"/>
              </a:ext>
            </a:extLst>
          </p:cNvPr>
          <p:cNvSpPr/>
          <p:nvPr/>
        </p:nvSpPr>
        <p:spPr>
          <a:xfrm>
            <a:off x="6712228" y="1242391"/>
            <a:ext cx="54002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A2476E5-344F-7096-4B16-8ABEF26A1A19}"/>
              </a:ext>
            </a:extLst>
          </p:cNvPr>
          <p:cNvSpPr/>
          <p:nvPr/>
        </p:nvSpPr>
        <p:spPr>
          <a:xfrm>
            <a:off x="8077200" y="1745974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D030B51B-5F0B-2894-26CB-D4E3AF5B62F2}"/>
              </a:ext>
            </a:extLst>
          </p:cNvPr>
          <p:cNvSpPr/>
          <p:nvPr/>
        </p:nvSpPr>
        <p:spPr>
          <a:xfrm>
            <a:off x="6858000" y="3048000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50CC1FAF-3593-661A-2FA5-2CE575E6CE46}"/>
              </a:ext>
            </a:extLst>
          </p:cNvPr>
          <p:cNvSpPr/>
          <p:nvPr/>
        </p:nvSpPr>
        <p:spPr>
          <a:xfrm>
            <a:off x="4419601" y="3033919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D8598D0D-B9B2-DE05-8A22-2F4D6B3D1E63}"/>
              </a:ext>
            </a:extLst>
          </p:cNvPr>
          <p:cNvSpPr/>
          <p:nvPr/>
        </p:nvSpPr>
        <p:spPr>
          <a:xfrm>
            <a:off x="2057401" y="3049657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0F8647B-E964-23C5-3D92-CC6771A932DE}"/>
              </a:ext>
            </a:extLst>
          </p:cNvPr>
          <p:cNvSpPr/>
          <p:nvPr/>
        </p:nvSpPr>
        <p:spPr>
          <a:xfrm>
            <a:off x="1830457" y="4972879"/>
            <a:ext cx="54002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A6E410C-C659-B8A0-1571-94A5A743675D}"/>
              </a:ext>
            </a:extLst>
          </p:cNvPr>
          <p:cNvSpPr/>
          <p:nvPr/>
        </p:nvSpPr>
        <p:spPr>
          <a:xfrm>
            <a:off x="4247323" y="4972879"/>
            <a:ext cx="54002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0EB7522-3353-2EC4-BD89-B90B980F2A6E}"/>
              </a:ext>
            </a:extLst>
          </p:cNvPr>
          <p:cNvSpPr/>
          <p:nvPr/>
        </p:nvSpPr>
        <p:spPr>
          <a:xfrm>
            <a:off x="6665843" y="4959627"/>
            <a:ext cx="54002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90D68E3-3DA0-B4E7-3C05-88B0E4D80597}"/>
              </a:ext>
            </a:extLst>
          </p:cNvPr>
          <p:cNvSpPr/>
          <p:nvPr/>
        </p:nvSpPr>
        <p:spPr>
          <a:xfrm>
            <a:off x="7134738" y="2425149"/>
            <a:ext cx="2050773" cy="160682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8B619081-27CD-31A1-5F24-D0359FAB1890}"/>
              </a:ext>
            </a:extLst>
          </p:cNvPr>
          <p:cNvSpPr/>
          <p:nvPr/>
        </p:nvSpPr>
        <p:spPr>
          <a:xfrm>
            <a:off x="717274" y="358140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90D68E3-3DA0-B4E7-3C05-88B0E4D80597}"/>
              </a:ext>
            </a:extLst>
          </p:cNvPr>
          <p:cNvSpPr/>
          <p:nvPr/>
        </p:nvSpPr>
        <p:spPr>
          <a:xfrm>
            <a:off x="4716996" y="2425149"/>
            <a:ext cx="2050773" cy="160682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90D68E3-3DA0-B4E7-3C05-88B0E4D80597}"/>
              </a:ext>
            </a:extLst>
          </p:cNvPr>
          <p:cNvSpPr/>
          <p:nvPr/>
        </p:nvSpPr>
        <p:spPr>
          <a:xfrm>
            <a:off x="-13249" y="2321859"/>
            <a:ext cx="2050773" cy="160682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79477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n-US" dirty="0"/>
              <a:t>Containment  Action detail    </a:t>
            </a:r>
            <a:endParaRPr lang="en-IN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D2A31DC-4056-454D-9382-9DC286B90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4" r="-1" b="30426"/>
          <a:stretch/>
        </p:blipFill>
        <p:spPr>
          <a:xfrm>
            <a:off x="8432912" y="66848"/>
            <a:ext cx="634888" cy="23795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603154"/>
              </p:ext>
            </p:extLst>
          </p:nvPr>
        </p:nvGraphicFramePr>
        <p:xfrm>
          <a:off x="914400" y="875472"/>
          <a:ext cx="7315200" cy="2476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Component Name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Total checking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Fitment issue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PLATE CLUTCH K19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4000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PLATE CLUTCH K19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3800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PLATE CLUTCH K19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4000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PLATE CLUTCH K19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5700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PLATE CLUTCH K19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6000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PLATE CLUTCH K19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6000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PLATE CLUTCH K19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6000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3657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Total Ware house stock and transit stock inspection running as per fitment part</a:t>
            </a:r>
          </a:p>
        </p:txBody>
      </p:sp>
    </p:spTree>
    <p:extLst>
      <p:ext uri="{BB962C8B-B14F-4D97-AF65-F5344CB8AC3E}">
        <p14:creationId xmlns:p14="http://schemas.microsoft.com/office/powerpoint/2010/main" val="272364961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FD3951-CE99-4E4F-B85D-65917B044976}"/>
              </a:ext>
            </a:extLst>
          </p:cNvPr>
          <p:cNvSpPr/>
          <p:nvPr/>
        </p:nvSpPr>
        <p:spPr>
          <a:xfrm>
            <a:off x="1600200" y="152400"/>
            <a:ext cx="59436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Cause of Generation</a:t>
            </a:r>
            <a:endParaRPr lang="en-IN" sz="24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D86028-D7E4-4010-B134-2ECDD21215DE}"/>
              </a:ext>
            </a:extLst>
          </p:cNvPr>
          <p:cNvSpPr/>
          <p:nvPr/>
        </p:nvSpPr>
        <p:spPr>
          <a:xfrm>
            <a:off x="411481" y="5897881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12015"/>
            <a:ext cx="3738363" cy="2369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587" y="842682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Inter plant Material movement in bin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589929" y="1238033"/>
            <a:ext cx="3048000" cy="1295400"/>
          </a:xfrm>
          <a:prstGeom prst="wedgeRectCallout">
            <a:avLst>
              <a:gd name="adj1" fmla="val -101127"/>
              <a:gd name="adj2" fmla="val 41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Possibility of material bend during transportation</a:t>
            </a:r>
            <a:r>
              <a:rPr lang="en-GB" sz="1400" dirty="0">
                <a:sym typeface="Wingdings" panose="05000000000000000000" pitchFamily="2" charset="2"/>
              </a:rPr>
              <a:t> After getting bend same material getting straight in next straightening operation but ovality will generate at ID and OD </a:t>
            </a:r>
            <a:endParaRPr lang="en-IN" sz="1400" dirty="0"/>
          </a:p>
          <a:p>
            <a:pPr algn="ctr"/>
            <a:endParaRPr lang="en-IN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39270" y="3981234"/>
            <a:ext cx="7790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Action plan:- Material will be stack in bin and loose material should not be kept over.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612" y="4627565"/>
            <a:ext cx="2830820" cy="2058778"/>
          </a:xfrm>
          <a:prstGeom prst="rect">
            <a:avLst/>
          </a:prstGeom>
        </p:spPr>
      </p:pic>
      <p:sp>
        <p:nvSpPr>
          <p:cNvPr id="22" name="Rectangular Callout 21"/>
          <p:cNvSpPr/>
          <p:nvPr/>
        </p:nvSpPr>
        <p:spPr>
          <a:xfrm>
            <a:off x="4724400" y="4602481"/>
            <a:ext cx="3048000" cy="1295400"/>
          </a:xfrm>
          <a:prstGeom prst="wedgeRectCallout">
            <a:avLst>
              <a:gd name="adj1" fmla="val -101127"/>
              <a:gd name="adj2" fmla="val 41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Possibility of material bend during transportation</a:t>
            </a:r>
            <a:r>
              <a:rPr lang="en-GB" sz="1400" dirty="0">
                <a:sym typeface="Wingdings" panose="05000000000000000000" pitchFamily="2" charset="2"/>
              </a:rPr>
              <a:t> Eliminated</a:t>
            </a:r>
            <a:endParaRPr lang="en-IN" sz="1400" dirty="0"/>
          </a:p>
          <a:p>
            <a:pPr algn="ctr"/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29642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FD3951-CE99-4E4F-B85D-65917B044976}"/>
              </a:ext>
            </a:extLst>
          </p:cNvPr>
          <p:cNvSpPr/>
          <p:nvPr/>
        </p:nvSpPr>
        <p:spPr>
          <a:xfrm>
            <a:off x="1600200" y="152400"/>
            <a:ext cx="59436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Cause of Outflow</a:t>
            </a:r>
            <a:endParaRPr lang="en-IN" sz="24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D86028-D7E4-4010-B134-2ECDD21215DE}"/>
              </a:ext>
            </a:extLst>
          </p:cNvPr>
          <p:cNvSpPr/>
          <p:nvPr/>
        </p:nvSpPr>
        <p:spPr>
          <a:xfrm>
            <a:off x="411481" y="5897881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295400"/>
            <a:ext cx="8839200" cy="3505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029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 control given in control plan for bend component</a:t>
            </a:r>
          </a:p>
        </p:txBody>
      </p:sp>
    </p:spTree>
    <p:extLst>
      <p:ext uri="{BB962C8B-B14F-4D97-AF65-F5344CB8AC3E}">
        <p14:creationId xmlns:p14="http://schemas.microsoft.com/office/powerpoint/2010/main" val="424900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FD3951-CE99-4E4F-B85D-65917B044976}"/>
              </a:ext>
            </a:extLst>
          </p:cNvPr>
          <p:cNvSpPr/>
          <p:nvPr/>
        </p:nvSpPr>
        <p:spPr>
          <a:xfrm>
            <a:off x="1600200" y="152400"/>
            <a:ext cx="59436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Cause of Outflow</a:t>
            </a:r>
            <a:endParaRPr lang="en-IN" sz="24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D86028-D7E4-4010-B134-2ECDD21215DE}"/>
              </a:ext>
            </a:extLst>
          </p:cNvPr>
          <p:cNvSpPr/>
          <p:nvPr/>
        </p:nvSpPr>
        <p:spPr>
          <a:xfrm>
            <a:off x="411481" y="5897881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914400" y="1143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New type gauge design made and 100 % inspection started in next lot production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659" y="2094131"/>
            <a:ext cx="6477000" cy="3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0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n-US" dirty="0"/>
              <a:t>Why-Why Analysis- Generation      </a:t>
            </a:r>
            <a:endParaRPr lang="en-IN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D2A31DC-4056-454D-9382-9DC286B90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4" r="-1" b="30426"/>
          <a:stretch/>
        </p:blipFill>
        <p:spPr>
          <a:xfrm>
            <a:off x="8432912" y="66848"/>
            <a:ext cx="634888" cy="2379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1B7A8E-7AC6-4490-A7F4-1FC65A1DE3FF}"/>
              </a:ext>
            </a:extLst>
          </p:cNvPr>
          <p:cNvSpPr/>
          <p:nvPr/>
        </p:nvSpPr>
        <p:spPr>
          <a:xfrm>
            <a:off x="228600" y="838200"/>
            <a:ext cx="86106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Why? Component not qualify at corresponding fitment part</a:t>
            </a:r>
          </a:p>
          <a:p>
            <a:endParaRPr lang="en-IN" dirty="0"/>
          </a:p>
          <a:p>
            <a:r>
              <a:rPr lang="en-IN" dirty="0"/>
              <a:t>Why? Component found oval</a:t>
            </a:r>
          </a:p>
          <a:p>
            <a:endParaRPr lang="en-IN" dirty="0"/>
          </a:p>
          <a:p>
            <a:r>
              <a:rPr lang="en-IN" dirty="0"/>
              <a:t>Why? Component storage by OD resting</a:t>
            </a:r>
          </a:p>
          <a:p>
            <a:endParaRPr lang="en-IN" dirty="0"/>
          </a:p>
          <a:p>
            <a:r>
              <a:rPr lang="en-IN" dirty="0"/>
              <a:t>Why? No standard defined for storage of material in bin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Action- OPL made and displayed over machine. Status- Done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758570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n-US" dirty="0"/>
              <a:t>Why-Why Analysis- Outflow      </a:t>
            </a:r>
            <a:endParaRPr lang="en-IN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D2A31DC-4056-454D-9382-9DC286B90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4" r="-1" b="30426"/>
          <a:stretch/>
        </p:blipFill>
        <p:spPr>
          <a:xfrm>
            <a:off x="8432912" y="66848"/>
            <a:ext cx="634888" cy="2379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1B7A8E-7AC6-4490-A7F4-1FC65A1DE3FF}"/>
              </a:ext>
            </a:extLst>
          </p:cNvPr>
          <p:cNvSpPr/>
          <p:nvPr/>
        </p:nvSpPr>
        <p:spPr>
          <a:xfrm>
            <a:off x="228600" y="838200"/>
            <a:ext cx="8610600" cy="548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Why? Bend component found at customer end</a:t>
            </a:r>
          </a:p>
          <a:p>
            <a:endParaRPr lang="en-IN" dirty="0"/>
          </a:p>
          <a:p>
            <a:r>
              <a:rPr lang="en-IN" dirty="0"/>
              <a:t>Why? No inspection system defined in Control plan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Action Plan:- New type gauge need to be design and made for detection at final stage</a:t>
            </a:r>
            <a:r>
              <a:rPr lang="en-IN" dirty="0">
                <a:sym typeface="Wingdings" panose="05000000000000000000" pitchFamily="2" charset="2"/>
              </a:rPr>
              <a:t> Status- Under process and will be implement by 8-7-2023</a:t>
            </a:r>
          </a:p>
          <a:p>
            <a:endParaRPr lang="en-IN" dirty="0">
              <a:sym typeface="Wingdings" panose="05000000000000000000" pitchFamily="2" charset="2"/>
            </a:endParaRPr>
          </a:p>
          <a:p>
            <a:endParaRPr lang="en-IN" dirty="0">
              <a:sym typeface="Wingdings" panose="05000000000000000000" pitchFamily="2" charset="2"/>
            </a:endParaRPr>
          </a:p>
          <a:p>
            <a:r>
              <a:rPr lang="en-IN" dirty="0">
                <a:sym typeface="Wingdings" panose="05000000000000000000" pitchFamily="2" charset="2"/>
              </a:rPr>
              <a:t>Temporary Action plan 100 % inspection by mating part started at Warehouse for in transit and warehouse stock and 100% inspection started at IFB end at final stage.</a:t>
            </a:r>
          </a:p>
          <a:p>
            <a:endParaRPr lang="en-IN" dirty="0">
              <a:sym typeface="Wingdings" panose="05000000000000000000" pitchFamily="2" charset="2"/>
            </a:endParaRPr>
          </a:p>
          <a:p>
            <a:endParaRPr lang="en-IN" dirty="0">
              <a:sym typeface="Wingdings" panose="05000000000000000000" pitchFamily="2" charset="2"/>
            </a:endParaRPr>
          </a:p>
          <a:p>
            <a:endParaRPr lang="en-IN" dirty="0">
              <a:sym typeface="Wingdings" panose="05000000000000000000" pitchFamily="2" charset="2"/>
            </a:endParaRPr>
          </a:p>
          <a:p>
            <a:endParaRPr lang="en-IN" dirty="0">
              <a:sym typeface="Wingdings" panose="05000000000000000000" pitchFamily="2" charset="2"/>
            </a:endParaRPr>
          </a:p>
          <a:p>
            <a:endParaRPr lang="en-IN" dirty="0">
              <a:sym typeface="Wingdings" panose="05000000000000000000" pitchFamily="2" charset="2"/>
            </a:endParaRPr>
          </a:p>
          <a:p>
            <a:endParaRPr lang="en-IN" dirty="0">
              <a:sym typeface="Wingdings" panose="05000000000000000000" pitchFamily="2" charset="2"/>
            </a:endParaRPr>
          </a:p>
          <a:p>
            <a:endParaRPr lang="en-IN" dirty="0">
              <a:sym typeface="Wingdings" panose="05000000000000000000" pitchFamily="2" charset="2"/>
            </a:endParaRPr>
          </a:p>
          <a:p>
            <a:endParaRPr lang="en-IN" dirty="0">
              <a:sym typeface="Wingdings" panose="05000000000000000000" pitchFamily="2" charset="2"/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4038600"/>
            <a:ext cx="2209800" cy="20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7093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29662</TotalTime>
  <Words>394</Words>
  <Application>Microsoft Office PowerPoint</Application>
  <PresentationFormat>On-screen Show (4:3)</PresentationFormat>
  <Paragraphs>94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CommercialScript BT</vt:lpstr>
      <vt:lpstr>Gill Sans MT</vt:lpstr>
      <vt:lpstr>Times New Roman</vt:lpstr>
      <vt:lpstr>Custom Design</vt:lpstr>
      <vt:lpstr>Office Theme</vt:lpstr>
      <vt:lpstr>Defect Analysis Report   W/O- 967/0 (K19) Part Name: Plate Clutch Part Number: C2JT042020  Issue detail: Teeth ID not OK- Fitment Issue </vt:lpstr>
      <vt:lpstr>Detail of defect  </vt:lpstr>
      <vt:lpstr>Process Flow Chart    </vt:lpstr>
      <vt:lpstr>Containment  Action detail    </vt:lpstr>
      <vt:lpstr>PowerPoint Presentation</vt:lpstr>
      <vt:lpstr>PowerPoint Presentation</vt:lpstr>
      <vt:lpstr>PowerPoint Presentation</vt:lpstr>
      <vt:lpstr>Why-Why Analysis- Generation      </vt:lpstr>
      <vt:lpstr>Why-Why Analysis- Outflow      </vt:lpstr>
      <vt:lpstr>Action Plan      </vt:lpstr>
      <vt:lpstr>Action Plan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PAWAR</dc:creator>
  <cp:lastModifiedBy>Arindam Basu</cp:lastModifiedBy>
  <cp:revision>1680</cp:revision>
  <cp:lastPrinted>2019-12-25T07:33:02Z</cp:lastPrinted>
  <dcterms:created xsi:type="dcterms:W3CDTF">1601-01-01T00:00:00Z</dcterms:created>
  <dcterms:modified xsi:type="dcterms:W3CDTF">2023-09-05T12:21:55Z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