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6" r:id="rId3"/>
    <p:sldId id="309" r:id="rId4"/>
    <p:sldId id="293" r:id="rId5"/>
    <p:sldId id="286" r:id="rId6"/>
    <p:sldId id="287" r:id="rId7"/>
    <p:sldId id="296" r:id="rId8"/>
    <p:sldId id="301" r:id="rId9"/>
    <p:sldId id="312" r:id="rId10"/>
    <p:sldId id="310" r:id="rId11"/>
    <p:sldId id="311" r:id="rId12"/>
    <p:sldId id="292" r:id="rId13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CFDEB0"/>
    <a:srgbClr val="E7A96B"/>
    <a:srgbClr val="FF6600"/>
    <a:srgbClr val="E17509"/>
    <a:srgbClr val="CF8E0B"/>
    <a:srgbClr val="AE72A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434" autoAdjust="0"/>
  </p:normalViewPr>
  <p:slideViewPr>
    <p:cSldViewPr>
      <p:cViewPr varScale="1">
        <p:scale>
          <a:sx n="66" d="100"/>
          <a:sy n="66" d="100"/>
        </p:scale>
        <p:origin x="15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7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4C6E0-235B-4505-BD1A-D32138549501}" type="slidenum">
              <a:rPr lang="en-IN" altLang="en-US" smtClean="0">
                <a:latin typeface="Calibri" pitchFamily="34" charset="0"/>
                <a:cs typeface="Arial" pitchFamily="34" charset="0"/>
              </a:rPr>
              <a:pPr/>
              <a:t>4</a:t>
            </a:fld>
            <a:endParaRPr lang="en-IN" altLang="en-US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7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2F8BB-0FEB-40EA-AAD9-21AE5946DB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8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5E7AA6-A91F-48D3-8AA7-C24D5A319E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D9FF-2529-4BF3-88D7-16EF50170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C17D-1E79-4C0B-896A-06B57737A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BF5F-B4D6-486A-997A-36E02FFDB33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A162-F582-41E2-8AE9-06CD88E02B1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49933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F4BF-7EE4-4B4A-8145-5E53099222A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5C06-8BD2-4729-95CD-290B5CA150E8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137045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7045-5C2F-4E26-8DAC-34CD9D0DB905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E4D7-CC2A-4DA4-B266-01A5525ADB59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73894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5D73-AF4A-466F-BCD8-BED9CF45B7B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DDA9-EFE1-418B-8199-1A0288A1E117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37208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B25F-8B45-442C-B9A0-4A5BA8542BD8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D457-5F3E-4992-8F32-8218F60C410A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7433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4B6A-C5F5-4741-9CE3-1F4095D87B36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604A-1B4E-4CDB-A39A-B91F9DCA2010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853615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B247-4E8F-4690-A57C-B69CC30AC828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207B-7764-40EE-9A05-EA6BF0744B0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50735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29BC-14E6-4DC5-B125-0260DADF6A8A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3A43-74D6-4F45-A16B-32B2E1E5A91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23544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4A67-68CE-4347-81B9-79B4FA92B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D01A-74BB-438A-997E-F8F7EBB8FC3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0EAF-94DC-42F5-A894-7CA5A36196FC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65369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20B4-0B42-48A5-B562-12E8D4FDF947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3066-5263-4097-BB95-E320B0680552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35329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3862-3EBD-4375-9A3B-099EEA1B3DC3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3F2C-50BD-42FF-B17D-342B0916B465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76072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FF0A3A-D6B2-4CF0-8194-E2894A9BE2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96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74AE-3F1D-4DFC-ACE6-40151F340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972F-D78E-4661-8894-568927A4E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C481-AF18-4E0D-8968-D88C11CA8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2FFA-6C97-431B-8955-84EAD9D12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C828-09FE-4C7C-88FA-9F2F914B4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8A3D-0062-4F72-BAC7-49F2149B3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DCBB-EDF5-497B-B150-2CE148C07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5E7AA6-A91F-48D3-8AA7-C24D5A319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88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1081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sp>
        <p:nvSpPr>
          <p:cNvPr id="1082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pic>
        <p:nvPicPr>
          <p:cNvPr id="1034" name="Picture 71" descr="pic0049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E86020-ACD3-4FA0-B9C8-F7FE6CA0FF8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03-07-2023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8B6CBC1-7E0F-46CC-BAD6-A1A65C92796C}" type="slidenum">
              <a:rPr lang="en-IN" altLang="en-US">
                <a:cs typeface="Arial" pitchFamily="34" charset="0"/>
              </a:rPr>
              <a:pPr>
                <a:defRPr/>
              </a:pPr>
              <a:t>‹#›</a:t>
            </a:fld>
            <a:endParaRPr lang="en-IN" altLang="en-US" dirty="0">
              <a:cs typeface="Arial" pitchFamily="34" charset="0"/>
            </a:endParaRPr>
          </a:p>
        </p:txBody>
      </p:sp>
      <p:sp>
        <p:nvSpPr>
          <p:cNvPr id="1031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rgbClr val="EEECE1"/>
              </a:solidFill>
              <a:latin typeface="GillSans"/>
              <a:cs typeface="Arial" pitchFamily="34" charset="0"/>
            </a:endParaRPr>
          </a:p>
        </p:txBody>
      </p:sp>
      <p:sp>
        <p:nvSpPr>
          <p:cNvPr id="1032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71" descr="pic0049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60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77" y="1295400"/>
            <a:ext cx="8839200" cy="1143000"/>
          </a:xfrm>
        </p:spPr>
        <p:txBody>
          <a:bodyPr/>
          <a:lstStyle/>
          <a:p>
            <a:br>
              <a:rPr lang="en-US" sz="2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plan</a:t>
            </a:r>
            <a:b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Dt.:28 Jun 2023</a:t>
            </a:r>
            <a:endParaRPr lang="en-I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E1BBF-E218-CD58-76FF-A105E9DFA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2945" r="30833" b="20356"/>
          <a:stretch/>
        </p:blipFill>
        <p:spPr>
          <a:xfrm>
            <a:off x="76200" y="1066800"/>
            <a:ext cx="3581400" cy="3127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7C188-3725-C386-3275-CA76AB555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7" t="14427" r="30833" b="23320"/>
          <a:stretch/>
        </p:blipFill>
        <p:spPr>
          <a:xfrm>
            <a:off x="3733800" y="1139252"/>
            <a:ext cx="3630118" cy="3127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4987ADED-D35F-C4CB-1C39-CA916868AD85}"/>
              </a:ext>
            </a:extLst>
          </p:cNvPr>
          <p:cNvSpPr txBox="1">
            <a:spLocks/>
          </p:cNvSpPr>
          <p:nvPr/>
        </p:nvSpPr>
        <p:spPr>
          <a:xfrm>
            <a:off x="50844" y="496971"/>
            <a:ext cx="1866217" cy="30777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ja-JP" dirty="0"/>
              <a:t>Training record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44536D-CDC0-54D1-9820-968627D497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1" t="15910" r="25833" b="20356"/>
          <a:stretch/>
        </p:blipFill>
        <p:spPr>
          <a:xfrm>
            <a:off x="3733800" y="4343400"/>
            <a:ext cx="3630118" cy="20347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5C91B-01FC-09DF-2521-1561151E18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00" t="17392" r="27500" b="17391"/>
          <a:stretch/>
        </p:blipFill>
        <p:spPr>
          <a:xfrm>
            <a:off x="76200" y="4343400"/>
            <a:ext cx="3581400" cy="20176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699AA0-090F-8504-8BFB-E0EB5EDC8E63}"/>
              </a:ext>
            </a:extLst>
          </p:cNvPr>
          <p:cNvSpPr txBox="1"/>
          <p:nvPr/>
        </p:nvSpPr>
        <p:spPr>
          <a:xfrm>
            <a:off x="7467600" y="1183957"/>
            <a:ext cx="1600200" cy="4616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Inspection Identification mark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C2135E-54BD-948F-58B9-647BA7FC460F}"/>
              </a:ext>
            </a:extLst>
          </p:cNvPr>
          <p:cNvSpPr txBox="1"/>
          <p:nvPr/>
        </p:nvSpPr>
        <p:spPr>
          <a:xfrm>
            <a:off x="234645" y="1014680"/>
            <a:ext cx="3090874" cy="2769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training for uneven gap for welding 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9E7DD6-0E48-1338-1817-DA185180DA71}"/>
              </a:ext>
            </a:extLst>
          </p:cNvPr>
          <p:cNvSpPr txBox="1"/>
          <p:nvPr/>
        </p:nvSpPr>
        <p:spPr>
          <a:xfrm>
            <a:off x="4003422" y="722385"/>
            <a:ext cx="3090874" cy="4616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training for weld line open after forming operation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084DB9-69C9-40DB-2278-72EC93198262}"/>
              </a:ext>
            </a:extLst>
          </p:cNvPr>
          <p:cNvSpPr txBox="1"/>
          <p:nvPr/>
        </p:nvSpPr>
        <p:spPr>
          <a:xfrm>
            <a:off x="152400" y="4042135"/>
            <a:ext cx="3425453" cy="2769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200 % Inspection weld crack ( Weld line open )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D25F6A-6CEE-BA6F-F7B6-AC652C3346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368" t="16535" r="43333" b="44653"/>
          <a:stretch/>
        </p:blipFill>
        <p:spPr>
          <a:xfrm>
            <a:off x="7467600" y="1708545"/>
            <a:ext cx="1600200" cy="14918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846161A-BC12-91D7-C5C6-135A10858598}"/>
              </a:ext>
            </a:extLst>
          </p:cNvPr>
          <p:cNvSpPr/>
          <p:nvPr/>
        </p:nvSpPr>
        <p:spPr>
          <a:xfrm>
            <a:off x="7772400" y="2286000"/>
            <a:ext cx="381000" cy="76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704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68313" y="28527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IN" altLang="en-US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84446" y="476250"/>
            <a:ext cx="393192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FOR OCCURRENCE</a:t>
            </a:r>
            <a:endParaRPr lang="en-US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6200" y="1023990"/>
            <a:ext cx="7239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ja-JP" altLang="en-US" sz="1600" dirty="0">
                <a:latin typeface="Verdana" panose="020B0604030504040204" pitchFamily="34" charset="0"/>
                <a:ea typeface="HGP創英角ｺﾞｼｯｸUB"/>
                <a:cs typeface="Verdana" panose="020B0604030504040204" pitchFamily="34" charset="0"/>
              </a:rPr>
              <a:t>● </a:t>
            </a:r>
            <a:r>
              <a:rPr lang="en-US" altLang="ja-JP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Phenomenon</a:t>
            </a: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Welding line open parts.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1035268"/>
            <a:ext cx="20574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Trouble content</a:t>
            </a:r>
            <a:endParaRPr kumimoji="1" lang="ja-JP" altLang="en-US" sz="1600" b="1" dirty="0">
              <a:solidFill>
                <a:schemeClr val="tx1"/>
              </a:solidFill>
              <a:latin typeface="Verdana" panose="020B0604030504040204" pitchFamily="34" charset="0"/>
              <a:ea typeface="HGP創英角ｺﾞｼｯｸUB" panose="020B0900000000000000" pitchFamily="50" charset="-128"/>
              <a:cs typeface="Verdana" panose="020B0604030504040204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10686" y="1409927"/>
            <a:ext cx="4495800" cy="1865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Supplier:</a:t>
            </a: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Endurance tech.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Model:</a:t>
            </a: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 </a:t>
            </a:r>
            <a:r>
              <a:rPr lang="en-IN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Kawasaki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Parts</a:t>
            </a:r>
            <a:r>
              <a:rPr lang="ja-JP" altLang="en-US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name: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Adjuster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 No.:  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S2AB04412O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Date of Occurrence: 28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.06.2023</a:t>
            </a:r>
          </a:p>
          <a:p>
            <a:pPr marL="0" indent="0"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Qty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NG: 2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000 Nos.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923176"/>
            <a:ext cx="3352800" cy="267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ja-JP" altLang="en-US" dirty="0">
                <a:ea typeface="HGP創英角ｺﾞｼｯｸUB" panose="020B0900000000000000" pitchFamily="50" charset="-128"/>
              </a:rPr>
              <a:t>●</a:t>
            </a:r>
            <a:r>
              <a:rPr lang="en-US" altLang="ja-JP" dirty="0">
                <a:ea typeface="HGP創英角ｺﾞｼｯｸUB" panose="020B0900000000000000" pitchFamily="50" charset="-128"/>
              </a:rPr>
              <a:t>Parts Stock check 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96956" y="4242338"/>
            <a:ext cx="1295400" cy="247168"/>
          </a:xfrm>
          <a:prstGeom prst="rect">
            <a:avLst/>
          </a:prstGeom>
          <a:solidFill>
            <a:srgbClr val="FFCC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Action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64121"/>
              </p:ext>
            </p:extLst>
          </p:nvPr>
        </p:nvGraphicFramePr>
        <p:xfrm>
          <a:off x="112246" y="4574964"/>
          <a:ext cx="8879354" cy="174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1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30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Stock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Checked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Checking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NG Qty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5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TL – K120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Visual check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All available stock qty</a:t>
                      </a:r>
                      <a:r>
                        <a:rPr lang="en-IN" sz="1200" baseline="0" dirty="0">
                          <a:solidFill>
                            <a:schemeClr val="tx1"/>
                          </a:solidFill>
                        </a:rPr>
                        <a:t>. Rejected 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73"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25702"/>
              </p:ext>
            </p:extLst>
          </p:nvPr>
        </p:nvGraphicFramePr>
        <p:xfrm>
          <a:off x="5181600" y="1371601"/>
          <a:ext cx="3733800" cy="2878290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NG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OK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472">
                <a:tc>
                  <a:txBody>
                    <a:bodyPr/>
                    <a:lstStyle/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105400" y="3940399"/>
            <a:ext cx="1905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GB" altLang="en-US" dirty="0"/>
              <a:t>Welding line Open</a:t>
            </a:r>
            <a:endParaRPr lang="en-IN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15351" y="3964755"/>
            <a:ext cx="15712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No weld line open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EB3FD-E274-4132-303E-173C16CCB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5" t="36020" r="38998" b="31989"/>
          <a:stretch/>
        </p:blipFill>
        <p:spPr>
          <a:xfrm>
            <a:off x="5257801" y="1749020"/>
            <a:ext cx="1715002" cy="10490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7DC9E5-2645-970B-3735-4480E219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90" y="1790287"/>
            <a:ext cx="1715002" cy="10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24EC4B3-EF5F-A511-A1FA-A4F9E7A27498}"/>
              </a:ext>
            </a:extLst>
          </p:cNvPr>
          <p:cNvSpPr/>
          <p:nvPr/>
        </p:nvSpPr>
        <p:spPr>
          <a:xfrm>
            <a:off x="7543800" y="1973433"/>
            <a:ext cx="775730" cy="86416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6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086600" y="1253894"/>
            <a:ext cx="381000" cy="3048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70798" y="476250"/>
            <a:ext cx="673200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OF ACTUAL CONDITION AND CONTROL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 bwMode="auto">
          <a:xfrm>
            <a:off x="2846504" y="1066800"/>
            <a:ext cx="2944696" cy="351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numCol="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</a:t>
            </a:r>
            <a:r>
              <a:rPr lang="en-US" alt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</a:t>
            </a:r>
            <a:endParaRPr lang="en-IN" alt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1189363"/>
            <a:ext cx="12192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/>
              <a:t>Possible defect occurrence area.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501" y="2057400"/>
            <a:ext cx="1341850" cy="7799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Raw Material Inward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619867" y="2152187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Sheet Shearing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92127" y="2133600"/>
            <a:ext cx="837073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U Bending 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220039" y="2144558"/>
            <a:ext cx="789729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First Rounding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249132" y="2152187"/>
            <a:ext cx="129600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Second Rounding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371600" y="22617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Right Arrow 25"/>
          <p:cNvSpPr/>
          <p:nvPr/>
        </p:nvSpPr>
        <p:spPr>
          <a:xfrm>
            <a:off x="2937259" y="22617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ight Arrow 26"/>
          <p:cNvSpPr/>
          <p:nvPr/>
        </p:nvSpPr>
        <p:spPr>
          <a:xfrm>
            <a:off x="5016627" y="22617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Right Arrow 28"/>
          <p:cNvSpPr/>
          <p:nvPr/>
        </p:nvSpPr>
        <p:spPr>
          <a:xfrm>
            <a:off x="7543800" y="22617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9" name="Rounded Rectangle 58"/>
          <p:cNvSpPr/>
          <p:nvPr/>
        </p:nvSpPr>
        <p:spPr>
          <a:xfrm>
            <a:off x="7800764" y="2152187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CO2 Welding</a:t>
            </a:r>
          </a:p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(Single Spot)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161725" y="2135591"/>
            <a:ext cx="837073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Blanking 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3986225" y="22617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ounded Rectangle 58">
            <a:extLst>
              <a:ext uri="{FF2B5EF4-FFF2-40B4-BE49-F238E27FC236}">
                <a16:creationId xmlns:a16="http://schemas.microsoft.com/office/drawing/2014/main" id="{82B33B52-4606-E419-50D6-7E4196C7BC31}"/>
              </a:ext>
            </a:extLst>
          </p:cNvPr>
          <p:cNvSpPr/>
          <p:nvPr/>
        </p:nvSpPr>
        <p:spPr>
          <a:xfrm>
            <a:off x="7822204" y="3077570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Co2 Welding </a:t>
            </a:r>
          </a:p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(Full Run)</a:t>
            </a:r>
          </a:p>
        </p:txBody>
      </p:sp>
      <p:sp>
        <p:nvSpPr>
          <p:cNvPr id="6" name="Right Arrow 28">
            <a:extLst>
              <a:ext uri="{FF2B5EF4-FFF2-40B4-BE49-F238E27FC236}">
                <a16:creationId xmlns:a16="http://schemas.microsoft.com/office/drawing/2014/main" id="{F0880BEB-A696-7085-837F-0624806F3FBE}"/>
              </a:ext>
            </a:extLst>
          </p:cNvPr>
          <p:cNvSpPr/>
          <p:nvPr/>
        </p:nvSpPr>
        <p:spPr>
          <a:xfrm rot="10800000">
            <a:off x="7513057" y="3295522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8B26C220-AAD7-AA91-992E-7A444D2EBB41}"/>
              </a:ext>
            </a:extLst>
          </p:cNvPr>
          <p:cNvSpPr/>
          <p:nvPr/>
        </p:nvSpPr>
        <p:spPr>
          <a:xfrm>
            <a:off x="6112903" y="3100885"/>
            <a:ext cx="1437259" cy="6163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Weld Bead Turning &amp; Grinding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28">
            <a:extLst>
              <a:ext uri="{FF2B5EF4-FFF2-40B4-BE49-F238E27FC236}">
                <a16:creationId xmlns:a16="http://schemas.microsoft.com/office/drawing/2014/main" id="{8C0F09BC-89C1-79F0-8C90-60BB65B65BF1}"/>
              </a:ext>
            </a:extLst>
          </p:cNvPr>
          <p:cNvSpPr/>
          <p:nvPr/>
        </p:nvSpPr>
        <p:spPr>
          <a:xfrm rot="10800000">
            <a:off x="5862302" y="3326205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ounded Rectangle 58">
            <a:extLst>
              <a:ext uri="{FF2B5EF4-FFF2-40B4-BE49-F238E27FC236}">
                <a16:creationId xmlns:a16="http://schemas.microsoft.com/office/drawing/2014/main" id="{5895C797-FC64-0C1A-A742-6272A8AA1071}"/>
              </a:ext>
            </a:extLst>
          </p:cNvPr>
          <p:cNvSpPr/>
          <p:nvPr/>
        </p:nvSpPr>
        <p:spPr>
          <a:xfrm>
            <a:off x="4816903" y="3133619"/>
            <a:ext cx="1073405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Buffing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58">
            <a:extLst>
              <a:ext uri="{FF2B5EF4-FFF2-40B4-BE49-F238E27FC236}">
                <a16:creationId xmlns:a16="http://schemas.microsoft.com/office/drawing/2014/main" id="{8B8CBCD8-9733-44B4-202B-B4F08B915617}"/>
              </a:ext>
            </a:extLst>
          </p:cNvPr>
          <p:cNvSpPr/>
          <p:nvPr/>
        </p:nvSpPr>
        <p:spPr>
          <a:xfrm>
            <a:off x="1605806" y="3133619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Single Notch </a:t>
            </a:r>
          </a:p>
        </p:txBody>
      </p:sp>
      <p:sp>
        <p:nvSpPr>
          <p:cNvPr id="11" name="Rounded Rectangle 58">
            <a:extLst>
              <a:ext uri="{FF2B5EF4-FFF2-40B4-BE49-F238E27FC236}">
                <a16:creationId xmlns:a16="http://schemas.microsoft.com/office/drawing/2014/main" id="{F9EA61B0-EF06-5983-84CC-38F03EB7200C}"/>
              </a:ext>
            </a:extLst>
          </p:cNvPr>
          <p:cNvSpPr/>
          <p:nvPr/>
        </p:nvSpPr>
        <p:spPr>
          <a:xfrm>
            <a:off x="1605806" y="4080346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Restracking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58">
            <a:extLst>
              <a:ext uri="{FF2B5EF4-FFF2-40B4-BE49-F238E27FC236}">
                <a16:creationId xmlns:a16="http://schemas.microsoft.com/office/drawing/2014/main" id="{B9E9D164-595A-D1CD-DC9D-3892B5C2F02E}"/>
              </a:ext>
            </a:extLst>
          </p:cNvPr>
          <p:cNvSpPr/>
          <p:nvPr/>
        </p:nvSpPr>
        <p:spPr>
          <a:xfrm>
            <a:off x="24401" y="3170817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First Flaring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58">
            <a:extLst>
              <a:ext uri="{FF2B5EF4-FFF2-40B4-BE49-F238E27FC236}">
                <a16:creationId xmlns:a16="http://schemas.microsoft.com/office/drawing/2014/main" id="{FDE89EF2-6C24-DAF7-91CB-2AED0F262B39}"/>
              </a:ext>
            </a:extLst>
          </p:cNvPr>
          <p:cNvSpPr/>
          <p:nvPr/>
        </p:nvSpPr>
        <p:spPr>
          <a:xfrm>
            <a:off x="3157049" y="3155190"/>
            <a:ext cx="1437257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Parting &amp; ID Chamfer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le 58">
            <a:extLst>
              <a:ext uri="{FF2B5EF4-FFF2-40B4-BE49-F238E27FC236}">
                <a16:creationId xmlns:a16="http://schemas.microsoft.com/office/drawing/2014/main" id="{94EC7635-CFF4-AF3B-B172-F22A6EE88DB4}"/>
              </a:ext>
            </a:extLst>
          </p:cNvPr>
          <p:cNvSpPr/>
          <p:nvPr/>
        </p:nvSpPr>
        <p:spPr>
          <a:xfrm>
            <a:off x="7139530" y="4072697"/>
            <a:ext cx="1947044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Buffing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ounded Rectangle 58">
            <a:extLst>
              <a:ext uri="{FF2B5EF4-FFF2-40B4-BE49-F238E27FC236}">
                <a16:creationId xmlns:a16="http://schemas.microsoft.com/office/drawing/2014/main" id="{34D86410-7496-8F7F-5350-99C14FF97C57}"/>
              </a:ext>
            </a:extLst>
          </p:cNvPr>
          <p:cNvSpPr/>
          <p:nvPr/>
        </p:nvSpPr>
        <p:spPr>
          <a:xfrm>
            <a:off x="57426" y="4066406"/>
            <a:ext cx="12960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Second Flaring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ight Arrow 28">
            <a:extLst>
              <a:ext uri="{FF2B5EF4-FFF2-40B4-BE49-F238E27FC236}">
                <a16:creationId xmlns:a16="http://schemas.microsoft.com/office/drawing/2014/main" id="{49022076-CBBE-C7DB-613A-DE97FBA4826D}"/>
              </a:ext>
            </a:extLst>
          </p:cNvPr>
          <p:cNvSpPr/>
          <p:nvPr/>
        </p:nvSpPr>
        <p:spPr>
          <a:xfrm rot="10800000">
            <a:off x="4594308" y="3337845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ight Arrow 28">
            <a:extLst>
              <a:ext uri="{FF2B5EF4-FFF2-40B4-BE49-F238E27FC236}">
                <a16:creationId xmlns:a16="http://schemas.microsoft.com/office/drawing/2014/main" id="{7ADD61DF-8458-739C-6452-B526636E5E58}"/>
              </a:ext>
            </a:extLst>
          </p:cNvPr>
          <p:cNvSpPr/>
          <p:nvPr/>
        </p:nvSpPr>
        <p:spPr>
          <a:xfrm rot="10800000">
            <a:off x="2869499" y="3343467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ight Arrow 28">
            <a:extLst>
              <a:ext uri="{FF2B5EF4-FFF2-40B4-BE49-F238E27FC236}">
                <a16:creationId xmlns:a16="http://schemas.microsoft.com/office/drawing/2014/main" id="{4E14E461-B1C2-C552-51F0-8EEDE6A29C56}"/>
              </a:ext>
            </a:extLst>
          </p:cNvPr>
          <p:cNvSpPr/>
          <p:nvPr/>
        </p:nvSpPr>
        <p:spPr>
          <a:xfrm rot="10800000">
            <a:off x="1357349" y="3359416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0" name="Right Arrow 28">
            <a:extLst>
              <a:ext uri="{FF2B5EF4-FFF2-40B4-BE49-F238E27FC236}">
                <a16:creationId xmlns:a16="http://schemas.microsoft.com/office/drawing/2014/main" id="{6F2C27A6-8465-127B-20D1-867E595154C6}"/>
              </a:ext>
            </a:extLst>
          </p:cNvPr>
          <p:cNvSpPr/>
          <p:nvPr/>
        </p:nvSpPr>
        <p:spPr>
          <a:xfrm rot="5400000">
            <a:off x="474384" y="3817216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Right Arrow 1">
            <a:extLst>
              <a:ext uri="{FF2B5EF4-FFF2-40B4-BE49-F238E27FC236}">
                <a16:creationId xmlns:a16="http://schemas.microsoft.com/office/drawing/2014/main" id="{2CFAEE1F-60B9-F266-F99D-5FBFEEC86846}"/>
              </a:ext>
            </a:extLst>
          </p:cNvPr>
          <p:cNvSpPr/>
          <p:nvPr/>
        </p:nvSpPr>
        <p:spPr>
          <a:xfrm>
            <a:off x="1371917" y="4202236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Right Arrow 25">
            <a:extLst>
              <a:ext uri="{FF2B5EF4-FFF2-40B4-BE49-F238E27FC236}">
                <a16:creationId xmlns:a16="http://schemas.microsoft.com/office/drawing/2014/main" id="{8F9E5840-ECD7-82D0-38BD-7DACBCBB30F2}"/>
              </a:ext>
            </a:extLst>
          </p:cNvPr>
          <p:cNvSpPr/>
          <p:nvPr/>
        </p:nvSpPr>
        <p:spPr>
          <a:xfrm>
            <a:off x="2913013" y="4226537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ounded Rectangle 58">
            <a:extLst>
              <a:ext uri="{FF2B5EF4-FFF2-40B4-BE49-F238E27FC236}">
                <a16:creationId xmlns:a16="http://schemas.microsoft.com/office/drawing/2014/main" id="{8E8CD219-C566-7549-FD31-9959948FD722}"/>
              </a:ext>
            </a:extLst>
          </p:cNvPr>
          <p:cNvSpPr/>
          <p:nvPr/>
        </p:nvSpPr>
        <p:spPr>
          <a:xfrm>
            <a:off x="5547895" y="4066406"/>
            <a:ext cx="1296000" cy="61630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Face Deburring</a:t>
            </a:r>
          </a:p>
        </p:txBody>
      </p:sp>
      <p:sp>
        <p:nvSpPr>
          <p:cNvPr id="24" name="Rounded Rectangle 58">
            <a:extLst>
              <a:ext uri="{FF2B5EF4-FFF2-40B4-BE49-F238E27FC236}">
                <a16:creationId xmlns:a16="http://schemas.microsoft.com/office/drawing/2014/main" id="{11A92FF8-6883-1772-DE87-C5DB1956F45B}"/>
              </a:ext>
            </a:extLst>
          </p:cNvPr>
          <p:cNvSpPr/>
          <p:nvPr/>
        </p:nvSpPr>
        <p:spPr>
          <a:xfrm>
            <a:off x="2438400" y="5043752"/>
            <a:ext cx="1889986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Packing/storing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ounded Rectangle 58">
            <a:extLst>
              <a:ext uri="{FF2B5EF4-FFF2-40B4-BE49-F238E27FC236}">
                <a16:creationId xmlns:a16="http://schemas.microsoft.com/office/drawing/2014/main" id="{F9BBD2C6-6B30-AD86-C5D9-6649F1D9BBDF}"/>
              </a:ext>
            </a:extLst>
          </p:cNvPr>
          <p:cNvSpPr/>
          <p:nvPr/>
        </p:nvSpPr>
        <p:spPr>
          <a:xfrm>
            <a:off x="3178432" y="4066406"/>
            <a:ext cx="2079367" cy="67017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OD Trimming &amp; 8 </a:t>
            </a:r>
            <a:r>
              <a:rPr lang="en-GB" sz="1400" kern="120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GB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Notching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Rounded Rectangle 58">
            <a:extLst>
              <a:ext uri="{FF2B5EF4-FFF2-40B4-BE49-F238E27FC236}">
                <a16:creationId xmlns:a16="http://schemas.microsoft.com/office/drawing/2014/main" id="{A9BFA0BE-618F-1CED-BE46-D18C18D4501E}"/>
              </a:ext>
            </a:extLst>
          </p:cNvPr>
          <p:cNvSpPr/>
          <p:nvPr/>
        </p:nvSpPr>
        <p:spPr>
          <a:xfrm>
            <a:off x="4572000" y="5034605"/>
            <a:ext cx="1654397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Final Inspection</a:t>
            </a:r>
            <a:endParaRPr lang="en-IN" sz="1400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ight Arrow 26">
            <a:extLst>
              <a:ext uri="{FF2B5EF4-FFF2-40B4-BE49-F238E27FC236}">
                <a16:creationId xmlns:a16="http://schemas.microsoft.com/office/drawing/2014/main" id="{D59D5232-0291-775B-AA7B-2498EFA13C4F}"/>
              </a:ext>
            </a:extLst>
          </p:cNvPr>
          <p:cNvSpPr/>
          <p:nvPr/>
        </p:nvSpPr>
        <p:spPr>
          <a:xfrm>
            <a:off x="5293252" y="4240477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Right Arrow 27">
            <a:extLst>
              <a:ext uri="{FF2B5EF4-FFF2-40B4-BE49-F238E27FC236}">
                <a16:creationId xmlns:a16="http://schemas.microsoft.com/office/drawing/2014/main" id="{CFB0460E-C98E-444A-3329-302ACC8504FB}"/>
              </a:ext>
            </a:extLst>
          </p:cNvPr>
          <p:cNvSpPr/>
          <p:nvPr/>
        </p:nvSpPr>
        <p:spPr>
          <a:xfrm>
            <a:off x="6857365" y="4213034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Rounded Rectangle 58">
            <a:extLst>
              <a:ext uri="{FF2B5EF4-FFF2-40B4-BE49-F238E27FC236}">
                <a16:creationId xmlns:a16="http://schemas.microsoft.com/office/drawing/2014/main" id="{3CC72E3C-04F5-625B-2A9B-E114C920DF79}"/>
              </a:ext>
            </a:extLst>
          </p:cNvPr>
          <p:cNvSpPr/>
          <p:nvPr/>
        </p:nvSpPr>
        <p:spPr>
          <a:xfrm>
            <a:off x="6477000" y="5016431"/>
            <a:ext cx="2438400" cy="6562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Fe Zn Plating</a:t>
            </a:r>
          </a:p>
        </p:txBody>
      </p:sp>
      <p:sp>
        <p:nvSpPr>
          <p:cNvPr id="35" name="Right Arrow 28">
            <a:extLst>
              <a:ext uri="{FF2B5EF4-FFF2-40B4-BE49-F238E27FC236}">
                <a16:creationId xmlns:a16="http://schemas.microsoft.com/office/drawing/2014/main" id="{4F50FBA9-9A2B-ECEF-9912-B173E28F0B25}"/>
              </a:ext>
            </a:extLst>
          </p:cNvPr>
          <p:cNvSpPr/>
          <p:nvPr/>
        </p:nvSpPr>
        <p:spPr>
          <a:xfrm rot="5400000">
            <a:off x="7696903" y="4737988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Right Arrow 28">
            <a:extLst>
              <a:ext uri="{FF2B5EF4-FFF2-40B4-BE49-F238E27FC236}">
                <a16:creationId xmlns:a16="http://schemas.microsoft.com/office/drawing/2014/main" id="{36B243DF-7399-AAAA-01C4-3BB5BB73EE92}"/>
              </a:ext>
            </a:extLst>
          </p:cNvPr>
          <p:cNvSpPr/>
          <p:nvPr/>
        </p:nvSpPr>
        <p:spPr>
          <a:xfrm rot="10800000">
            <a:off x="6226398" y="5220657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Right Arrow 28">
            <a:extLst>
              <a:ext uri="{FF2B5EF4-FFF2-40B4-BE49-F238E27FC236}">
                <a16:creationId xmlns:a16="http://schemas.microsoft.com/office/drawing/2014/main" id="{1BC92FC9-E01B-2FFE-85AC-FB0FE396CCA3}"/>
              </a:ext>
            </a:extLst>
          </p:cNvPr>
          <p:cNvSpPr/>
          <p:nvPr/>
        </p:nvSpPr>
        <p:spPr>
          <a:xfrm rot="10800000">
            <a:off x="4328387" y="5238831"/>
            <a:ext cx="250602" cy="2477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2" name="Right Arrow 28">
            <a:extLst>
              <a:ext uri="{FF2B5EF4-FFF2-40B4-BE49-F238E27FC236}">
                <a16:creationId xmlns:a16="http://schemas.microsoft.com/office/drawing/2014/main" id="{5EC9BBB8-1E26-AF93-60D3-FB81A722C3AB}"/>
              </a:ext>
            </a:extLst>
          </p:cNvPr>
          <p:cNvSpPr/>
          <p:nvPr/>
        </p:nvSpPr>
        <p:spPr>
          <a:xfrm>
            <a:off x="6019800" y="225483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3" name="Rounded Rectangle 39">
            <a:extLst>
              <a:ext uri="{FF2B5EF4-FFF2-40B4-BE49-F238E27FC236}">
                <a16:creationId xmlns:a16="http://schemas.microsoft.com/office/drawing/2014/main" id="{2AC55BE1-8D05-0D05-8C17-CD15D72DCEBF}"/>
              </a:ext>
            </a:extLst>
          </p:cNvPr>
          <p:cNvSpPr/>
          <p:nvPr/>
        </p:nvSpPr>
        <p:spPr>
          <a:xfrm>
            <a:off x="7772400" y="2997961"/>
            <a:ext cx="1428884" cy="829086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45" name="Right Arrow 28">
            <a:extLst>
              <a:ext uri="{FF2B5EF4-FFF2-40B4-BE49-F238E27FC236}">
                <a16:creationId xmlns:a16="http://schemas.microsoft.com/office/drawing/2014/main" id="{C7708350-F974-8F8E-4A5E-B4E17506F0E2}"/>
              </a:ext>
            </a:extLst>
          </p:cNvPr>
          <p:cNvSpPr/>
          <p:nvPr/>
        </p:nvSpPr>
        <p:spPr>
          <a:xfrm rot="5400000">
            <a:off x="8347037" y="2778162"/>
            <a:ext cx="222323" cy="30479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9">
            <a:extLst>
              <a:ext uri="{FF2B5EF4-FFF2-40B4-BE49-F238E27FC236}">
                <a16:creationId xmlns:a16="http://schemas.microsoft.com/office/drawing/2014/main" id="{91E65B79-D976-B734-FDCD-4033A61073C8}"/>
              </a:ext>
            </a:extLst>
          </p:cNvPr>
          <p:cNvSpPr/>
          <p:nvPr/>
        </p:nvSpPr>
        <p:spPr>
          <a:xfrm>
            <a:off x="6221641" y="2077790"/>
            <a:ext cx="1428884" cy="723468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47" name="Rounded Rectangle 39">
            <a:extLst>
              <a:ext uri="{FF2B5EF4-FFF2-40B4-BE49-F238E27FC236}">
                <a16:creationId xmlns:a16="http://schemas.microsoft.com/office/drawing/2014/main" id="{AADF94EC-0874-E1BA-4877-3ED7268674FE}"/>
              </a:ext>
            </a:extLst>
          </p:cNvPr>
          <p:cNvSpPr/>
          <p:nvPr/>
        </p:nvSpPr>
        <p:spPr>
          <a:xfrm>
            <a:off x="4505597" y="5000986"/>
            <a:ext cx="1755376" cy="723468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7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 txBox="1">
            <a:spLocks/>
          </p:cNvSpPr>
          <p:nvPr/>
        </p:nvSpPr>
        <p:spPr bwMode="auto">
          <a:xfrm>
            <a:off x="93663" y="503336"/>
            <a:ext cx="4431021" cy="307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UNDERSTANDING OF ACTUAL CONDITION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7150" y="1074738"/>
            <a:ext cx="588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●</a:t>
            </a:r>
            <a:r>
              <a:rPr lang="en-US" altLang="ja-JP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 Understanding the actual cause – </a:t>
            </a:r>
            <a:r>
              <a:rPr lang="en-US" altLang="ja-JP" sz="1400" b="1" dirty="0">
                <a:latin typeface="Verdana" pitchFamily="34" charset="0"/>
                <a:cs typeface="Verdana" pitchFamily="34" charset="0"/>
              </a:rPr>
              <a:t>(Factor analysis)</a:t>
            </a:r>
            <a:endParaRPr lang="en-US" altLang="en-US" sz="1400" b="1" dirty="0"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 flipV="1">
            <a:off x="583020" y="3830138"/>
            <a:ext cx="6111306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80025" y="1953904"/>
            <a:ext cx="822325" cy="1916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17738" y="1948194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70748" y="3869995"/>
            <a:ext cx="923925" cy="2038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20875" y="3881438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10"/>
          <p:cNvSpPr txBox="1">
            <a:spLocks noChangeArrowheads="1"/>
          </p:cNvSpPr>
          <p:nvPr/>
        </p:nvSpPr>
        <p:spPr bwMode="auto">
          <a:xfrm>
            <a:off x="1804647" y="1594622"/>
            <a:ext cx="697421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Man</a:t>
            </a:r>
            <a:endParaRPr lang="en-IN" altLang="en-US" dirty="0"/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710252" y="5965052"/>
            <a:ext cx="931863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Method</a:t>
            </a:r>
            <a:endParaRPr lang="en-IN" altLang="en-US" dirty="0"/>
          </a:p>
        </p:txBody>
      </p:sp>
      <p:sp>
        <p:nvSpPr>
          <p:cNvPr id="7182" name="TextBox 12"/>
          <p:cNvSpPr txBox="1">
            <a:spLocks noChangeArrowheads="1"/>
          </p:cNvSpPr>
          <p:nvPr/>
        </p:nvSpPr>
        <p:spPr bwMode="auto">
          <a:xfrm>
            <a:off x="4343400" y="5958627"/>
            <a:ext cx="1006475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Material</a:t>
            </a:r>
            <a:endParaRPr lang="en-IN" altLang="en-US" dirty="0"/>
          </a:p>
        </p:txBody>
      </p:sp>
      <p:sp>
        <p:nvSpPr>
          <p:cNvPr id="7184" name="TextBox 65"/>
          <p:cNvSpPr txBox="1">
            <a:spLocks noChangeArrowheads="1"/>
          </p:cNvSpPr>
          <p:nvPr/>
        </p:nvSpPr>
        <p:spPr bwMode="auto">
          <a:xfrm>
            <a:off x="4612384" y="1648615"/>
            <a:ext cx="1174750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Machine</a:t>
            </a:r>
            <a:endParaRPr lang="en-IN" altLang="en-US" sz="1400" b="1" dirty="0">
              <a:solidFill>
                <a:srgbClr val="9B2D2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11381" y="3581400"/>
            <a:ext cx="2293953" cy="5396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Welding Open after buffing operation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103199" y="2489033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75628" y="2906250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511187" y="2345940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F0DDCCF-AF4C-6402-F49F-0A58018A7D72}"/>
              </a:ext>
            </a:extLst>
          </p:cNvPr>
          <p:cNvSpPr txBox="1"/>
          <p:nvPr/>
        </p:nvSpPr>
        <p:spPr>
          <a:xfrm>
            <a:off x="645417" y="2593334"/>
            <a:ext cx="1539427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Awareness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9FF17-E341-6DE6-8B1C-C2EA627641FE}"/>
              </a:ext>
            </a:extLst>
          </p:cNvPr>
          <p:cNvSpPr txBox="1"/>
          <p:nvPr/>
        </p:nvSpPr>
        <p:spPr>
          <a:xfrm>
            <a:off x="5893554" y="2208464"/>
            <a:ext cx="2082914" cy="4308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en-US" sz="1100" kern="1200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Round Bending not uniform (Circular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89A76-9B06-FBC9-94D2-CEBD5B1F27C3}"/>
              </a:ext>
            </a:extLst>
          </p:cNvPr>
          <p:cNvSpPr txBox="1"/>
          <p:nvPr/>
        </p:nvSpPr>
        <p:spPr>
          <a:xfrm>
            <a:off x="6061460" y="2702214"/>
            <a:ext cx="1946301" cy="2616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Uneven Round Bending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D65A3C-6E23-BF8F-3309-26568C179E7E}"/>
              </a:ext>
            </a:extLst>
          </p:cNvPr>
          <p:cNvCxnSpPr/>
          <p:nvPr/>
        </p:nvCxnSpPr>
        <p:spPr>
          <a:xfrm>
            <a:off x="5494172" y="3275283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80141A-CB4F-0AC5-DAB2-07ACF85F6B35}"/>
              </a:ext>
            </a:extLst>
          </p:cNvPr>
          <p:cNvCxnSpPr/>
          <p:nvPr/>
        </p:nvCxnSpPr>
        <p:spPr>
          <a:xfrm flipH="1">
            <a:off x="5582346" y="2732386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B8894A-BCF6-4AFD-F515-AA743608D033}"/>
              </a:ext>
            </a:extLst>
          </p:cNvPr>
          <p:cNvSpPr txBox="1"/>
          <p:nvPr/>
        </p:nvSpPr>
        <p:spPr>
          <a:xfrm>
            <a:off x="6192457" y="3084742"/>
            <a:ext cx="1949935" cy="27699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Bending Gap uneven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285F5-B462-D931-A014-33FAD350CAAA}"/>
              </a:ext>
            </a:extLst>
          </p:cNvPr>
          <p:cNvSpPr txBox="1"/>
          <p:nvPr/>
        </p:nvSpPr>
        <p:spPr>
          <a:xfrm>
            <a:off x="3011818" y="2270721"/>
            <a:ext cx="2037043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 Bending Gap More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DCF84F-82E3-78DE-6E51-55673D62D250}"/>
              </a:ext>
            </a:extLst>
          </p:cNvPr>
          <p:cNvSpPr txBox="1"/>
          <p:nvPr/>
        </p:nvSpPr>
        <p:spPr>
          <a:xfrm>
            <a:off x="3040063" y="2713998"/>
            <a:ext cx="2192128" cy="2616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welding outside the Gap</a:t>
            </a:r>
            <a:endParaRPr lang="en-I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0F2E99-00D5-FAF0-B2CD-54C8FE796C44}"/>
              </a:ext>
            </a:extLst>
          </p:cNvPr>
          <p:cNvSpPr txBox="1"/>
          <p:nvPr/>
        </p:nvSpPr>
        <p:spPr>
          <a:xfrm>
            <a:off x="3508898" y="3122032"/>
            <a:ext cx="1985274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not filled by welding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4D3120-E1F8-51A9-FED6-F391DEE98234}"/>
              </a:ext>
            </a:extLst>
          </p:cNvPr>
          <p:cNvSpPr txBox="1"/>
          <p:nvPr/>
        </p:nvSpPr>
        <p:spPr>
          <a:xfrm>
            <a:off x="3148946" y="3536245"/>
            <a:ext cx="2491032" cy="2616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Buffing on welding area</a:t>
            </a:r>
            <a:endParaRPr lang="en-I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9D26CF-5BE4-5011-1025-5A7F97800683}"/>
              </a:ext>
            </a:extLst>
          </p:cNvPr>
          <p:cNvCxnSpPr/>
          <p:nvPr/>
        </p:nvCxnSpPr>
        <p:spPr>
          <a:xfrm>
            <a:off x="5667600" y="3659662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CF08A8-3A94-AECF-CB8D-F868A4B675D1}"/>
              </a:ext>
            </a:extLst>
          </p:cNvPr>
          <p:cNvCxnSpPr/>
          <p:nvPr/>
        </p:nvCxnSpPr>
        <p:spPr>
          <a:xfrm flipV="1">
            <a:off x="2184844" y="4648200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B76022C-350F-066E-E4F9-36CFCEB18311}"/>
              </a:ext>
            </a:extLst>
          </p:cNvPr>
          <p:cNvSpPr txBox="1"/>
          <p:nvPr/>
        </p:nvSpPr>
        <p:spPr>
          <a:xfrm>
            <a:off x="193912" y="4485203"/>
            <a:ext cx="1946915" cy="25391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Basis Inspection</a:t>
            </a:r>
            <a:endParaRPr lang="en-I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69" name="Straight Arrow Connector 7168">
            <a:extLst>
              <a:ext uri="{FF2B5EF4-FFF2-40B4-BE49-F238E27FC236}">
                <a16:creationId xmlns:a16="http://schemas.microsoft.com/office/drawing/2014/main" id="{5DA0C10F-EBAE-87B6-52C4-A7F9411180E7}"/>
              </a:ext>
            </a:extLst>
          </p:cNvPr>
          <p:cNvCxnSpPr/>
          <p:nvPr/>
        </p:nvCxnSpPr>
        <p:spPr>
          <a:xfrm flipH="1">
            <a:off x="5856673" y="3260532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Arrow Connector 7178">
            <a:extLst>
              <a:ext uri="{FF2B5EF4-FFF2-40B4-BE49-F238E27FC236}">
                <a16:creationId xmlns:a16="http://schemas.microsoft.com/office/drawing/2014/main" id="{3AFE484B-9624-8C3B-A605-F98AD6952B9B}"/>
              </a:ext>
            </a:extLst>
          </p:cNvPr>
          <p:cNvCxnSpPr>
            <a:cxnSpLocks/>
          </p:cNvCxnSpPr>
          <p:nvPr/>
        </p:nvCxnSpPr>
        <p:spPr>
          <a:xfrm>
            <a:off x="2259792" y="2742495"/>
            <a:ext cx="2533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BC4BC6-DCB2-858A-BD54-F51870D304C8}"/>
              </a:ext>
            </a:extLst>
          </p:cNvPr>
          <p:cNvSpPr txBox="1"/>
          <p:nvPr/>
        </p:nvSpPr>
        <p:spPr>
          <a:xfrm>
            <a:off x="6182897" y="1830257"/>
            <a:ext cx="1949935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Uneven welding 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F86B53-0E39-8200-8787-C137273B8240}"/>
              </a:ext>
            </a:extLst>
          </p:cNvPr>
          <p:cNvCxnSpPr/>
          <p:nvPr/>
        </p:nvCxnSpPr>
        <p:spPr>
          <a:xfrm flipH="1">
            <a:off x="5847113" y="2006047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61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07317"/>
              </p:ext>
            </p:extLst>
          </p:nvPr>
        </p:nvGraphicFramePr>
        <p:xfrm>
          <a:off x="93663" y="1143000"/>
          <a:ext cx="8897937" cy="525626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4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2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72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3M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PROBABLE CAUSES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FACTS VERIFICATION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Jud.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GB" alt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Less Awareness</a:t>
                      </a:r>
                      <a:endParaRPr lang="en-I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Operator and inspector not aware about the weld line open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MACHINE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alt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Round Bending not uniform (Circular)</a:t>
                      </a:r>
                      <a:endParaRPr lang="en-I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Round bending observe uniform ( Circular )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Uneven round bending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Height variation in both side as well as uneven gap </a:t>
                      </a:r>
                      <a:endParaRPr lang="en-I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 3"/>
                        </a:rPr>
                        <a:t>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945">
                <a:tc rowSpan="3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Round bending  gap uneven 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a few part observed uneven gap at top side less ( 0.54 mm )  and bottom side  more (1.44 mm )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 3"/>
                        </a:rPr>
                        <a:t>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184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Excess welding outside the gap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Excess buffing observed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653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Gap not filled by welding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Gap fully filled by welding operation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68694"/>
                  </a:ext>
                </a:extLst>
              </a:tr>
              <a:tr h="331947">
                <a:tc rowSpan="2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Gap not filled by welding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Gap fully filled by welding operation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55654"/>
                  </a:ext>
                </a:extLst>
              </a:tr>
              <a:tr h="314055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Excess buffing on welding bead area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Excess buffing on welding line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84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Excess buffing on welding bead area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Excess buffing on welding line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82807"/>
                  </a:ext>
                </a:extLst>
              </a:tr>
              <a:tr h="411543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Uneven Welding 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Welding run verified and observed evenly ( In straight line )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66203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Sample basis Inspection</a:t>
                      </a:r>
                      <a:endParaRPr lang="en-IN" alt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While welding and buffing operation only do the sample basis inspection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 3"/>
                        </a:rPr>
                        <a:t>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 bwMode="auto">
          <a:xfrm>
            <a:off x="93663" y="476250"/>
            <a:ext cx="2377440" cy="3651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FACTS VERIFICATION</a:t>
            </a:r>
          </a:p>
        </p:txBody>
      </p:sp>
    </p:spTree>
    <p:extLst>
      <p:ext uri="{BB962C8B-B14F-4D97-AF65-F5344CB8AC3E}">
        <p14:creationId xmlns:p14="http://schemas.microsoft.com/office/powerpoint/2010/main" val="1025941380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-2580" y="354023"/>
            <a:ext cx="9146580" cy="636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b="1" dirty="0">
                <a:solidFill>
                  <a:srgbClr val="0000FF"/>
                </a:solidFill>
                <a:latin typeface="Arial" pitchFamily="34" charset="0"/>
              </a:rPr>
              <a:t>ROOT CAUSE ESTABLISHMENT </a:t>
            </a:r>
            <a:br>
              <a:rPr lang="en-US" altLang="ja-JP" b="1" dirty="0">
                <a:solidFill>
                  <a:srgbClr val="0000FF"/>
                </a:solidFill>
                <a:latin typeface="Arial" pitchFamily="34" charset="0"/>
              </a:rPr>
            </a:br>
            <a:r>
              <a:rPr lang="en-US" altLang="ja-JP" sz="1400" b="1" dirty="0">
                <a:latin typeface="Arial" pitchFamily="34" charset="0"/>
              </a:rPr>
              <a:t>(W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HY-WHY ANALYSIS)</a:t>
            </a:r>
            <a:endParaRPr lang="en-US" altLang="ja-JP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27882"/>
              </p:ext>
            </p:extLst>
          </p:nvPr>
        </p:nvGraphicFramePr>
        <p:xfrm>
          <a:off x="84106" y="1676400"/>
          <a:ext cx="8948621" cy="2438400"/>
        </p:xfrm>
        <a:graphic>
          <a:graphicData uri="http://schemas.openxmlformats.org/drawingml/2006/table">
            <a:tbl>
              <a:tblPr/>
              <a:tblGrid>
                <a:gridCol w="29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1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 – 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WHY- 2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 -3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Why-6</a:t>
                      </a: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Occurrence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Welding Open after buffing operation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Uneven round bending / Round bending  gap uneven </a:t>
                      </a:r>
                      <a:endParaRPr lang="en-IN" altLang="en-US" sz="14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Ram entry less or raw material spring back 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Outflow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Welding Open </a:t>
                      </a:r>
                      <a:r>
                        <a:rPr lang="en-US" sz="1400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en-US" sz="14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buffing operation</a:t>
                      </a:r>
                      <a:endParaRPr lang="en-US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Inspection after the buffing operation </a:t>
                      </a: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51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580" y="502771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70" y="5486400"/>
            <a:ext cx="907253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Font typeface="Wingdings" pitchFamily="2" charset="2"/>
              <a:buChar char="q"/>
            </a:pPr>
            <a:r>
              <a:rPr lang="en-GB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Uneven round bending / Round bending  gap uneven</a:t>
            </a:r>
          </a:p>
          <a:p>
            <a:pPr>
              <a:buFont typeface="Wingdings" pitchFamily="2" charset="2"/>
              <a:buChar char="q"/>
            </a:pPr>
            <a:r>
              <a:rPr lang="en-US" sz="1400" kern="1200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Ram entry less or raw material spring back </a:t>
            </a:r>
            <a:endParaRPr lang="en-US" altLang="ja-JP" sz="1400" b="0" dirty="0">
              <a:solidFill>
                <a:schemeClr val="tx1"/>
              </a:solidFill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altLang="ja-JP" sz="1400" b="0" dirty="0">
                <a:solidFill>
                  <a:schemeClr val="tx1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No Inspection after the buffing operation </a:t>
            </a:r>
            <a:endParaRPr lang="en-IN" altLang="en-US" sz="1400" dirty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altLang="ja-JP" sz="1400" b="0" dirty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Inspection after the buffing operation </a:t>
            </a:r>
          </a:p>
          <a:p>
            <a:endParaRPr kumimoji="1" lang="en-US" altLang="ja-JP" sz="1400" dirty="0">
              <a:solidFill>
                <a:schemeClr val="tx1"/>
              </a:solidFill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6935346" cy="28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buFont typeface="Arial" pitchFamily="34" charset="0"/>
              <a:buNone/>
              <a:defRPr sz="1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ja-JP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altLang="ja-JP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Root cause establishment 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(Why-Why Analysis)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6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 txBox="1">
            <a:spLocks/>
          </p:cNvSpPr>
          <p:nvPr/>
        </p:nvSpPr>
        <p:spPr>
          <a:xfrm>
            <a:off x="9900" y="456027"/>
            <a:ext cx="3571500" cy="38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sz="2200" b="1" dirty="0">
                <a:latin typeface="+mn-lt"/>
                <a:ea typeface="HGP創英角ｺﾞｼｯｸUB"/>
                <a:cs typeface="HGP創英角ｺﾞｼｯｸUB"/>
              </a:rPr>
              <a:t>COUNTERMEASURES </a:t>
            </a:r>
          </a:p>
        </p:txBody>
      </p:sp>
      <p:graphicFrame>
        <p:nvGraphicFramePr>
          <p:cNvPr id="26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49925"/>
              </p:ext>
            </p:extLst>
          </p:nvPr>
        </p:nvGraphicFramePr>
        <p:xfrm>
          <a:off x="101900" y="1066800"/>
          <a:ext cx="8955556" cy="4549177"/>
        </p:xfrm>
        <a:graphic>
          <a:graphicData uri="http://schemas.openxmlformats.org/drawingml/2006/table">
            <a:tbl>
              <a:tblPr/>
              <a:tblGrid>
                <a:gridCol w="440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4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7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Cause 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Countermeasure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Tgt. Dt.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5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Supplier  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u="none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&lt;Occurrence &gt;</a:t>
                      </a:r>
                      <a:endParaRPr lang="en-US" altLang="ja-JP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Before Welding operation 100% inspection starts for uneven round bend.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 inspection starts after welding operation.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Draw route process to be introduce instead of welding process. ( Sample Submitted for final approval ) </a:t>
                      </a: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30-06-2023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30-06-2023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30-06-2023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Supplier / ETL 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&lt;Outflow&gt;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200% Inspection started along with marking at inner side at Final Inspection.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Q-Alert display at Final inspection and welding stage.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IN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Training given concern operator and inspector for uneven bending and welding open after the buffing process. </a:t>
                      </a: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30-06-2023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30-06-2023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30-06-2023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Completed</a:t>
                      </a: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val 1">
            <a:hlinkClick r:id="rId3" action="ppaction://hlinksldjump"/>
          </p:cNvPr>
          <p:cNvSpPr/>
          <p:nvPr/>
        </p:nvSpPr>
        <p:spPr>
          <a:xfrm>
            <a:off x="8378037" y="1801200"/>
            <a:ext cx="180000" cy="18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8406612" y="5410200"/>
            <a:ext cx="180000" cy="18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8378037" y="2447525"/>
            <a:ext cx="180000" cy="18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8406612" y="4876800"/>
            <a:ext cx="180000" cy="18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FB74B7E5-F14E-D61F-2E50-69A53114ED7C}"/>
              </a:ext>
            </a:extLst>
          </p:cNvPr>
          <p:cNvSpPr/>
          <p:nvPr/>
        </p:nvSpPr>
        <p:spPr>
          <a:xfrm>
            <a:off x="8406612" y="6096000"/>
            <a:ext cx="180000" cy="18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99E1A0-F494-E0EF-F810-BF1462C45BDE}"/>
              </a:ext>
            </a:extLst>
          </p:cNvPr>
          <p:cNvSpPr/>
          <p:nvPr/>
        </p:nvSpPr>
        <p:spPr>
          <a:xfrm>
            <a:off x="8305800" y="3124200"/>
            <a:ext cx="180000" cy="18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11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E320AA5-F5D3-E497-A0DC-4CF0C5B3282B}"/>
              </a:ext>
            </a:extLst>
          </p:cNvPr>
          <p:cNvSpPr txBox="1">
            <a:spLocks/>
          </p:cNvSpPr>
          <p:nvPr/>
        </p:nvSpPr>
        <p:spPr bwMode="auto">
          <a:xfrm>
            <a:off x="93663" y="503336"/>
            <a:ext cx="4418197" cy="307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Welding process and draw route process 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2E01A5-E70F-7ADF-7246-95E700C53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7767" r="10834" b="12945"/>
          <a:stretch/>
        </p:blipFill>
        <p:spPr>
          <a:xfrm>
            <a:off x="228600" y="1219200"/>
            <a:ext cx="8507730" cy="44196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CE41D09-6664-BB9F-02FF-2A93B031EDAD}"/>
              </a:ext>
            </a:extLst>
          </p:cNvPr>
          <p:cNvSpPr/>
          <p:nvPr/>
        </p:nvSpPr>
        <p:spPr>
          <a:xfrm>
            <a:off x="7467600" y="4812176"/>
            <a:ext cx="254731" cy="293224"/>
          </a:xfrm>
          <a:prstGeom prst="rightArrow">
            <a:avLst/>
          </a:prstGeom>
          <a:gradFill>
            <a:gsLst>
              <a:gs pos="0">
                <a:srgbClr val="13AAED"/>
              </a:gs>
              <a:gs pos="100000">
                <a:srgbClr val="1181C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463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4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CE3F7-2EF5-5542-AC44-9516BD27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11769"/>
            <a:ext cx="4419600" cy="52492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CF58C6-6F9E-D708-0259-D24FEDD97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1111770"/>
            <a:ext cx="4343401" cy="524925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0CA2A47-C9A8-7638-D168-CD32B31CCB3E}"/>
              </a:ext>
            </a:extLst>
          </p:cNvPr>
          <p:cNvSpPr txBox="1">
            <a:spLocks/>
          </p:cNvSpPr>
          <p:nvPr/>
        </p:nvSpPr>
        <p:spPr>
          <a:xfrm>
            <a:off x="50844" y="496971"/>
            <a:ext cx="3395481" cy="30777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ja-JP" dirty="0"/>
              <a:t>Q–Alert display at work places :</a:t>
            </a:r>
          </a:p>
        </p:txBody>
      </p:sp>
    </p:spTree>
    <p:extLst>
      <p:ext uri="{BB962C8B-B14F-4D97-AF65-F5344CB8AC3E}">
        <p14:creationId xmlns:p14="http://schemas.microsoft.com/office/powerpoint/2010/main" val="33831219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4978</TotalTime>
  <Words>632</Words>
  <Application>Microsoft Office PowerPoint</Application>
  <PresentationFormat>On-screen Show (4:3)</PresentationFormat>
  <Paragraphs>187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HGP創英角ｺﾞｼｯｸUB</vt:lpstr>
      <vt:lpstr>Arial</vt:lpstr>
      <vt:lpstr>Calibri</vt:lpstr>
      <vt:lpstr>GillSans</vt:lpstr>
      <vt:lpstr>Times New Roman</vt:lpstr>
      <vt:lpstr>Verdana</vt:lpstr>
      <vt:lpstr>Wingdings</vt:lpstr>
      <vt:lpstr>Default Design</vt:lpstr>
      <vt:lpstr>Office Theme</vt:lpstr>
      <vt:lpstr> Action plan Dt.:28 Jun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NITIN WAGADE</cp:lastModifiedBy>
  <cp:revision>761</cp:revision>
  <cp:lastPrinted>2018-02-10T12:20:32Z</cp:lastPrinted>
  <dcterms:created xsi:type="dcterms:W3CDTF">2013-06-15T06:58:35Z</dcterms:created>
  <dcterms:modified xsi:type="dcterms:W3CDTF">2023-07-03T09:13:48Z</dcterms:modified>
</cp:coreProperties>
</file>