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 snapToGrid="0">
      <p:cViewPr>
        <p:scale>
          <a:sx n="80" d="100"/>
          <a:sy n="80" d="100"/>
        </p:scale>
        <p:origin x="-11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BF59-4F65-467E-8A70-0BDFDDF143F2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5CA7-7DD9-45A0-BCD6-B669EA81AD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CA7-7DD9-45A0-BCD6-B669EA81ADC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15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9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64852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10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57100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13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64852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14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5710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72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44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949D-437C-4F1A-8579-7548C8AF5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6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01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18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9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4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11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8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1106-C054-4860-964C-7B0886A41013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2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8"/>
          <p:cNvSpPr txBox="1">
            <a:spLocks noChangeArrowheads="1"/>
          </p:cNvSpPr>
          <p:nvPr/>
        </p:nvSpPr>
        <p:spPr bwMode="auto">
          <a:xfrm>
            <a:off x="3645554" y="141500"/>
            <a:ext cx="5389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>
                <a:latin typeface="Arial Narrow" pitchFamily="34" charset="0"/>
              </a:rPr>
              <a:t>     Fishbone</a:t>
            </a:r>
            <a:endParaRPr lang="en-IN" altLang="en-US" sz="2000">
              <a:latin typeface="Arial Narrow" panose="020B0606020202030204" pitchFamily="34" charset="0"/>
            </a:endParaRPr>
          </a:p>
        </p:txBody>
      </p:sp>
      <p:sp>
        <p:nvSpPr>
          <p:cNvPr id="58375" name="TextBox 18"/>
          <p:cNvSpPr txBox="1">
            <a:spLocks noChangeArrowheads="1"/>
          </p:cNvSpPr>
          <p:nvPr/>
        </p:nvSpPr>
        <p:spPr bwMode="auto">
          <a:xfrm>
            <a:off x="500716" y="112926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 dirty="0">
                <a:latin typeface="Arial Narrow" pitchFamily="34" charset="0"/>
              </a:rPr>
              <a:t>    </a:t>
            </a:r>
            <a:endParaRPr lang="en-IN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049" y="198651"/>
            <a:ext cx="196850" cy="20002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693179" y="214525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2724"/>
              </p:ext>
            </p:extLst>
          </p:nvPr>
        </p:nvGraphicFramePr>
        <p:xfrm>
          <a:off x="177081" y="3335056"/>
          <a:ext cx="11805228" cy="101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4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8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3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0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5337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 / Outf.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Problem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Why-1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Why-2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Why-3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Why-4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Occurrence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Flatness Obs. 0.30mm Against 0.20mm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Improper</a:t>
                      </a:r>
                      <a:r>
                        <a:rPr lang="en-IN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Lug Matching Sequence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 Matching Sequence was Found Disturbed</a:t>
                      </a:r>
                      <a:endParaRPr lang="en-US" sz="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Due to improper material handling during heating 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Possibilities was not Considered in Heating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W.I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Outflow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Flatness Obs. 0.30mm Against 0.20mm</a:t>
                      </a:r>
                      <a:endParaRPr lang="en-US" sz="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Improper Inspection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Defected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Parts was Not Detected During Sampling Inspection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Sample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Collected From one Box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latin typeface="Arial Narrow" pitchFamily="34" charset="0"/>
                        </a:rPr>
                        <a:t>Check</a:t>
                      </a:r>
                      <a:r>
                        <a:rPr lang="en-IN" sz="800" baseline="0" dirty="0" smtClean="0">
                          <a:latin typeface="Arial Narrow" pitchFamily="34" charset="0"/>
                        </a:rPr>
                        <a:t> Point was not Available for Sample Collected from Multiple Boxes.</a:t>
                      </a:r>
                      <a:endParaRPr lang="en-IN" sz="800" dirty="0">
                        <a:latin typeface="Arial Narrow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42621" y="1360700"/>
            <a:ext cx="3564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85330" y="1343976"/>
            <a:ext cx="368208" cy="77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54967" y="722625"/>
            <a:ext cx="412045" cy="65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24724" y="626988"/>
            <a:ext cx="293845" cy="700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5" idx="0"/>
          </p:cNvCxnSpPr>
          <p:nvPr/>
        </p:nvCxnSpPr>
        <p:spPr>
          <a:xfrm flipH="1">
            <a:off x="5648763" y="1349538"/>
            <a:ext cx="272832" cy="114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417" name="TextBox 18"/>
          <p:cNvSpPr txBox="1">
            <a:spLocks noChangeArrowheads="1"/>
          </p:cNvSpPr>
          <p:nvPr/>
        </p:nvSpPr>
        <p:spPr bwMode="auto">
          <a:xfrm>
            <a:off x="2839854" y="438810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Man</a:t>
            </a:r>
          </a:p>
        </p:txBody>
      </p:sp>
      <p:sp>
        <p:nvSpPr>
          <p:cNvPr id="58420" name="TextBox 18"/>
          <p:cNvSpPr txBox="1">
            <a:spLocks noChangeArrowheads="1"/>
          </p:cNvSpPr>
          <p:nvPr/>
        </p:nvSpPr>
        <p:spPr bwMode="auto">
          <a:xfrm>
            <a:off x="5081985" y="10720"/>
            <a:ext cx="110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Machine</a:t>
            </a:r>
          </a:p>
        </p:txBody>
      </p:sp>
      <p:sp>
        <p:nvSpPr>
          <p:cNvPr id="58421" name="TextBox 18"/>
          <p:cNvSpPr txBox="1">
            <a:spLocks noChangeArrowheads="1"/>
          </p:cNvSpPr>
          <p:nvPr/>
        </p:nvSpPr>
        <p:spPr bwMode="auto">
          <a:xfrm>
            <a:off x="4970234" y="819364"/>
            <a:ext cx="1104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200" dirty="0">
                <a:latin typeface="Arial Narrow" pitchFamily="34" charset="0"/>
              </a:rPr>
              <a:t>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70628"/>
              </p:ext>
            </p:extLst>
          </p:nvPr>
        </p:nvGraphicFramePr>
        <p:xfrm>
          <a:off x="7696695" y="398677"/>
          <a:ext cx="4285615" cy="210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67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Sr. No.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Probable Cause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Verification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Jud (O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/X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err="1" smtClean="0"/>
                        <a:t>Negligency</a:t>
                      </a:r>
                      <a:r>
                        <a:rPr lang="en-US" sz="800" dirty="0" smtClean="0"/>
                        <a:t> Done by Inspector</a:t>
                      </a:r>
                      <a:endParaRPr lang="en-IN" sz="800" dirty="0"/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Training record available for same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Heating parameter disturb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Heating Parameter Observed 261˚C against 270±20˚C</a:t>
                      </a: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0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rgbClr val="FF0000"/>
                          </a:solidFill>
                        </a:rPr>
                        <a:t>Improper</a:t>
                      </a:r>
                      <a:r>
                        <a:rPr lang="en-IN" sz="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800" dirty="0" smtClean="0">
                          <a:solidFill>
                            <a:srgbClr val="FF0000"/>
                          </a:solidFill>
                        </a:rPr>
                        <a:t>Lug Matching Sequence</a:t>
                      </a:r>
                      <a:endParaRPr lang="en-IN" sz="800" dirty="0">
                        <a:solidFill>
                          <a:srgbClr val="FF0000"/>
                        </a:solidFill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Lug</a:t>
                      </a:r>
                      <a:r>
                        <a:rPr 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Matching Sequence was Disturb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Un-even Holding Time </a:t>
                      </a:r>
                      <a:endParaRPr lang="en-IN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Holding</a:t>
                      </a:r>
                      <a:r>
                        <a:rPr lang="en-IN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 Found ok (40 Minutes)</a:t>
                      </a: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Improper </a:t>
                      </a: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Inspection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Sample Collected from One Box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8472" name="TextBox 18"/>
          <p:cNvSpPr txBox="1">
            <a:spLocks noChangeArrowheads="1"/>
          </p:cNvSpPr>
          <p:nvPr/>
        </p:nvSpPr>
        <p:spPr bwMode="auto">
          <a:xfrm>
            <a:off x="7304322" y="12853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 dirty="0">
                <a:latin typeface="Arial Narrow" pitchFamily="34" charset="0"/>
              </a:rPr>
              <a:t>     Probable Causes</a:t>
            </a:r>
            <a:endParaRPr lang="en-IN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08403" y="100225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60811"/>
              </p:ext>
            </p:extLst>
          </p:nvPr>
        </p:nvGraphicFramePr>
        <p:xfrm>
          <a:off x="190455" y="4397751"/>
          <a:ext cx="5507261" cy="203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6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Occurrence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Illustration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57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Check  has been Added in Heating W.I 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OPL Has been made for Lug Matching Sequence..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PFMEA Has been updated for lug Matching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Training Provided to the Operator.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9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5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9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All actions horizontal development in </a:t>
                      </a:r>
                      <a:r>
                        <a:rPr lang="en-IN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all Core Plate</a:t>
                      </a:r>
                      <a:endParaRPr lang="en-IN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N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>
          <a:xfrm>
            <a:off x="190455" y="2847371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9899" y="4442990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66897"/>
              </p:ext>
            </p:extLst>
          </p:nvPr>
        </p:nvGraphicFramePr>
        <p:xfrm>
          <a:off x="5819905" y="4410658"/>
          <a:ext cx="6202206" cy="224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2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796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Outflow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Illustration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49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Final Inspection W.I has been Updated.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Training to be given to the concerned persons.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Sampling inspection has been started to collect the sample from multiple Boxes.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 marking has been Implemented on Outside of  the Bunch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SOP made and adhere for flatness checking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507" name="TextBox 4"/>
          <p:cNvSpPr txBox="1">
            <a:spLocks noChangeArrowheads="1"/>
          </p:cNvSpPr>
          <p:nvPr/>
        </p:nvSpPr>
        <p:spPr bwMode="auto">
          <a:xfrm>
            <a:off x="32618" y="6478912"/>
            <a:ext cx="9144000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rial Narrow" pitchFamily="34" charset="0"/>
              </a:rPr>
              <a:t>Note : All countermeasure will be </a:t>
            </a:r>
            <a:r>
              <a:rPr lang="en-US" altLang="en-US" sz="1400" dirty="0" smtClean="0">
                <a:latin typeface="Arial Narrow" pitchFamily="34" charset="0"/>
              </a:rPr>
              <a:t>implemented-Done</a:t>
            </a:r>
            <a:endParaRPr lang="en-US" altLang="en-US" sz="1400" dirty="0">
              <a:latin typeface="Arial Narrow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93641" y="4486298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2902517" y="1935118"/>
            <a:ext cx="110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Material </a:t>
            </a:r>
          </a:p>
        </p:txBody>
      </p:sp>
      <p:sp>
        <p:nvSpPr>
          <p:cNvPr id="55" name="TextBox 18"/>
          <p:cNvSpPr txBox="1">
            <a:spLocks noChangeArrowheads="1"/>
          </p:cNvSpPr>
          <p:nvPr/>
        </p:nvSpPr>
        <p:spPr bwMode="auto">
          <a:xfrm>
            <a:off x="5096313" y="2496788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532" y="158275"/>
            <a:ext cx="20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Arial Narrow" pitchFamily="34" charset="0"/>
              </a:rPr>
              <a:t>Problem :-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689" y="605943"/>
            <a:ext cx="2594960" cy="53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55" y="700304"/>
            <a:ext cx="262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Flatness Obs. 0.30mm Against &amp; Nov’23  0.20mm</a:t>
            </a:r>
            <a:r>
              <a:rPr lang="en-US" sz="1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in LML core Plate &amp; 3W4S</a:t>
            </a:r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en-IN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14020" y="1642155"/>
            <a:ext cx="510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128121" y="1528150"/>
            <a:ext cx="1521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Improper lug Matching Sequence </a:t>
            </a:r>
            <a:endParaRPr lang="en-IN" sz="800" dirty="0"/>
          </a:p>
        </p:txBody>
      </p:sp>
      <p:sp>
        <p:nvSpPr>
          <p:cNvPr id="76" name="Rectangle 75"/>
          <p:cNvSpPr/>
          <p:nvPr/>
        </p:nvSpPr>
        <p:spPr>
          <a:xfrm>
            <a:off x="3884430" y="791875"/>
            <a:ext cx="146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err="1" smtClean="0"/>
              <a:t>Negligency</a:t>
            </a:r>
            <a:r>
              <a:rPr lang="en-US" sz="900" dirty="0" smtClean="0"/>
              <a:t> Done by Inspector</a:t>
            </a:r>
            <a:endParaRPr lang="en-IN" sz="9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628841" y="918461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046568" y="1892569"/>
            <a:ext cx="16501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 smtClean="0"/>
              <a:t>Improper Inspection</a:t>
            </a:r>
            <a:endParaRPr lang="en-IN" sz="800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782295" y="2000281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67268" y="1778873"/>
            <a:ext cx="1098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Un-Even Holding Time  </a:t>
            </a:r>
            <a:endParaRPr lang="en-IN" sz="8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264924" y="1874736"/>
            <a:ext cx="510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884717" y="1588637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198969" y="1480915"/>
            <a:ext cx="1207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 smtClean="0"/>
              <a:t>Heating Parameter Disturb</a:t>
            </a:r>
            <a:endParaRPr lang="en-IN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3444535" y="4678529"/>
            <a:ext cx="577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OPL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421083" y="4688886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Heating Work Instruction</a:t>
            </a:r>
            <a:endParaRPr lang="en-US" sz="8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34" y="4944862"/>
            <a:ext cx="1139174" cy="1406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8491" y="5081168"/>
            <a:ext cx="1153097" cy="129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10699075" y="4805776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Final Inspection W.I</a:t>
            </a:r>
            <a:endParaRPr lang="en-US" sz="800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964" y="4980214"/>
            <a:ext cx="1081504" cy="86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96093" y="4790540"/>
            <a:ext cx="1394547" cy="18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8774100" y="4789500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Training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3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317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Q-Sustenance Monitoring Sheet Has been Started </a:t>
            </a:r>
            <a:endParaRPr lang="en-US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285" y="337052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N/A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479" y="1312180"/>
            <a:ext cx="6335949" cy="43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066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</a:t>
            </a:r>
            <a:r>
              <a:rPr lang="en-US" altLang="en-US" sz="2800" dirty="0" smtClean="0">
                <a:solidFill>
                  <a:schemeClr val="hlink"/>
                </a:solidFill>
              </a:rPr>
              <a:t>-Inspection Side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Receiving Gauge Validation Plan was not adhered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33182" y="6142625"/>
            <a:ext cx="4267200" cy="70788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Gauge verification started on daily basis from 6 months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SOP made for inspection and verification –Done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Training Provided</a:t>
            </a:r>
          </a:p>
          <a:p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73345" y="45779"/>
            <a:ext cx="1978194" cy="47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60879" y="3212912"/>
            <a:ext cx="2011269" cy="284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38958" y="3319020"/>
            <a:ext cx="1936753" cy="262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61" y="1455937"/>
            <a:ext cx="3991339" cy="207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4400" y="1246189"/>
            <a:ext cx="5892800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892800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101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4102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</a:rPr>
              <a:t>AFTER</a:t>
            </a: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4104" name="AutoShape 33"/>
          <p:cNvSpPr>
            <a:spLocks noChangeArrowheads="1"/>
          </p:cNvSpPr>
          <p:nvPr/>
        </p:nvSpPr>
        <p:spPr bwMode="auto">
          <a:xfrm>
            <a:off x="6036734" y="6019800"/>
            <a:ext cx="1075266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 dirty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Calibri" pitchFamily="34" charset="0"/>
              </a:rPr>
              <a:t>Actions Taken (Cause Side)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482571" y="6036029"/>
            <a:ext cx="4380596" cy="276999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IN" sz="1200" dirty="0" smtClean="0">
                <a:solidFill>
                  <a:srgbClr val="FF0000"/>
                </a:solidFill>
              </a:rPr>
              <a:t>Possibilities was not considered in Machine Check Sheet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IN" sz="1200" dirty="0" smtClean="0">
                <a:solidFill>
                  <a:srgbClr val="00B050"/>
                </a:solidFill>
              </a:rPr>
              <a:t>Check Point has been added in Daily PM Check sheet</a:t>
            </a:r>
            <a:endParaRPr lang="en-IN" sz="1200" dirty="0">
              <a:solidFill>
                <a:srgbClr val="00B050"/>
              </a:solidFill>
            </a:endParaRPr>
          </a:p>
        </p:txBody>
      </p:sp>
      <p:sp>
        <p:nvSpPr>
          <p:cNvPr id="17" name="TextBox 63"/>
          <p:cNvSpPr txBox="1"/>
          <p:nvPr/>
        </p:nvSpPr>
        <p:spPr>
          <a:xfrm>
            <a:off x="1468265" y="1271354"/>
            <a:ext cx="2633133" cy="24765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FF0000"/>
                </a:solidFill>
              </a:rPr>
              <a:t>Daily PM Check Sheet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7255229" y="1289679"/>
            <a:ext cx="3725011" cy="24971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00B050"/>
                </a:solidFill>
              </a:rPr>
              <a:t>Daily PM Check Sheet</a:t>
            </a:r>
            <a:endParaRPr lang="en-IN" sz="1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31" y="1551339"/>
            <a:ext cx="5681709" cy="42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221" y="-10572892"/>
            <a:ext cx="4090039" cy="40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875" y="1581021"/>
            <a:ext cx="5767058" cy="42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4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317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B050"/>
                </a:solidFill>
                <a:latin typeface="Arial" charset="0"/>
              </a:rPr>
              <a:t>OPL made </a:t>
            </a:r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for inspection by snap gauge &amp; training given for the same.</a:t>
            </a:r>
            <a:endParaRPr lang="en-US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285" y="337052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N/A</a:t>
            </a:r>
            <a:endParaRPr lang="en-IN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260" y="1401563"/>
            <a:ext cx="2831034" cy="27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69706" y="1410569"/>
            <a:ext cx="2483468" cy="30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1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317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Q-Sustenance Monitoring Sheet Has been Started and adhered. </a:t>
            </a:r>
            <a:endParaRPr lang="en-US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285" y="337052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N/A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479" y="1312180"/>
            <a:ext cx="6335949" cy="43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4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4400" y="1246189"/>
            <a:ext cx="5892800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892800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101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4102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</a:rPr>
              <a:t>AFTER</a:t>
            </a: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4104" name="AutoShape 33"/>
          <p:cNvSpPr>
            <a:spLocks noChangeArrowheads="1"/>
          </p:cNvSpPr>
          <p:nvPr/>
        </p:nvSpPr>
        <p:spPr bwMode="auto">
          <a:xfrm>
            <a:off x="6036734" y="6019800"/>
            <a:ext cx="1075266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 dirty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Calibri" pitchFamily="34" charset="0"/>
              </a:rPr>
              <a:t>Actions Taken (Cause Side)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482571" y="6036029"/>
            <a:ext cx="4380596" cy="276999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IN" sz="1200" dirty="0" smtClean="0">
                <a:solidFill>
                  <a:srgbClr val="FF0000"/>
                </a:solidFill>
              </a:rPr>
              <a:t>Possibilities was not considered in Heating W.I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IN" sz="1200" dirty="0" smtClean="0">
                <a:solidFill>
                  <a:srgbClr val="00B050"/>
                </a:solidFill>
              </a:rPr>
              <a:t>Check Point has been added in heating W.I</a:t>
            </a:r>
            <a:endParaRPr lang="en-IN" sz="1200" dirty="0">
              <a:solidFill>
                <a:srgbClr val="00B050"/>
              </a:solidFill>
            </a:endParaRPr>
          </a:p>
        </p:txBody>
      </p:sp>
      <p:sp>
        <p:nvSpPr>
          <p:cNvPr id="17" name="TextBox 63"/>
          <p:cNvSpPr txBox="1"/>
          <p:nvPr/>
        </p:nvSpPr>
        <p:spPr>
          <a:xfrm>
            <a:off x="1468265" y="1253248"/>
            <a:ext cx="2633133" cy="24765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FF0000"/>
                </a:solidFill>
              </a:rPr>
              <a:t>W.I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7255229" y="1289679"/>
            <a:ext cx="3725011" cy="24971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00B050"/>
                </a:solidFill>
              </a:rPr>
              <a:t>W.I</a:t>
            </a:r>
            <a:endParaRPr lang="en-IN" sz="14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221" y="-10572892"/>
            <a:ext cx="4090039" cy="40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4924" cy="654050"/>
          </a:xfrm>
          <a:prstGeom prst="rect">
            <a:avLst/>
          </a:prstGeom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94" y="1530755"/>
            <a:ext cx="3828908" cy="4237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358" y="1557201"/>
            <a:ext cx="3810801" cy="421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5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1406" y="1246188"/>
            <a:ext cx="6168994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599" y="1239838"/>
            <a:ext cx="566888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131514"/>
            <a:ext cx="1117600" cy="278166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6079021" y="6104934"/>
            <a:ext cx="1535659" cy="286989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499192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Possibilities was not considered in PFMEA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712571" y="6115994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Lug matching issue covered in PFMEA and adhered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32" y="1355646"/>
            <a:ext cx="5470089" cy="353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019" y="1479550"/>
            <a:ext cx="5903710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211415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41549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Lug Matching was Disturbed During Heating Process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95328" y="6222528"/>
            <a:ext cx="4267200" cy="55399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#Training  provided  for Proper Lug matching Sequence to Avoid Flatness Issues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#OPL made and adhere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42" y="1327304"/>
            <a:ext cx="2577159" cy="458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220" y="1436568"/>
            <a:ext cx="2094081" cy="337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05402" y="1282091"/>
            <a:ext cx="1950173" cy="22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935" y="3480594"/>
            <a:ext cx="3100465" cy="24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Check Point not Covered in Final Inspection W.I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33182" y="6142625"/>
            <a:ext cx="4267200" cy="55399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Check Point Covered in Final Inspection W.I.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Training provided</a:t>
            </a:r>
          </a:p>
          <a:p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6" y="1278384"/>
            <a:ext cx="3461319" cy="467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854" y="1485900"/>
            <a:ext cx="2860655" cy="3822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784" y="1671038"/>
            <a:ext cx="2933076" cy="285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05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516948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179914" y="6231405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OPL has been Made and Displayed at Concern Department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014" y="1296140"/>
            <a:ext cx="5831058" cy="4653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3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Tie bar bolt locking mechanism was not available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313084" y="6275795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Tie bar bolt  locking mechanism has been Made and adhered.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01" y="1434592"/>
            <a:ext cx="4389437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57" y="1434592"/>
            <a:ext cx="2465787" cy="21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442" y="2095499"/>
            <a:ext cx="3415543" cy="2725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516948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179914" y="6231405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SOP made and adhere for flatness inspection </a:t>
            </a:r>
            <a:r>
              <a:rPr lang="en-US" altLang="en-US" sz="1000" smtClean="0">
                <a:solidFill>
                  <a:srgbClr val="00B050"/>
                </a:solidFill>
                <a:latin typeface="Arial" pitchFamily="34" charset="0"/>
              </a:rPr>
              <a:t>&amp; Gauging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61" y="1413819"/>
            <a:ext cx="6106923" cy="2467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40" y="4108121"/>
            <a:ext cx="5366118" cy="171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0777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dirty="0" smtClean="0">
                <a:solidFill>
                  <a:srgbClr val="FF0000"/>
                </a:solidFill>
                <a:latin typeface="Arial" charset="0"/>
              </a:rPr>
              <a:t>Marking was not available on parts</a:t>
            </a:r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2" y="6048376"/>
            <a:ext cx="4435835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/>
            <a:r>
              <a:rPr lang="en-US" sz="1200" dirty="0" smtClean="0">
                <a:latin typeface="Arial Narrow" panose="020B0606020202030204" pitchFamily="34" charset="0"/>
              </a:rPr>
              <a:t>100% marking has been Implemented on Outside of  the Core Plate Bunch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973" y="1372155"/>
            <a:ext cx="4681167" cy="440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89" y="1287261"/>
            <a:ext cx="2503872" cy="44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5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690</Words>
  <Application>Microsoft Office PowerPoint</Application>
  <PresentationFormat>Custom</PresentationFormat>
  <Paragraphs>199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GARUD</dc:creator>
  <cp:lastModifiedBy>pc</cp:lastModifiedBy>
  <cp:revision>310</cp:revision>
  <dcterms:created xsi:type="dcterms:W3CDTF">2021-09-30T11:47:06Z</dcterms:created>
  <dcterms:modified xsi:type="dcterms:W3CDTF">2024-02-01T09:02:00Z</dcterms:modified>
</cp:coreProperties>
</file>