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 snapToGrid="0">
      <p:cViewPr>
        <p:scale>
          <a:sx n="80" d="100"/>
          <a:sy n="80" d="100"/>
        </p:scale>
        <p:origin x="-112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EBF59-4F65-467E-8A70-0BDFDDF143F2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5CA7-7DD9-45A0-BCD6-B669EA81AD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05CA7-7DD9-45A0-BCD6-B669EA81ADCB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15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71252-3DAA-4FA8-891F-012334B1AC6E}" type="slidenum">
              <a:rPr lang="en-IN" altLang="en-US" sz="1200"/>
              <a:pPr/>
              <a:t>8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val="164852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71252-3DAA-4FA8-891F-012334B1AC6E}" type="slidenum">
              <a:rPr lang="en-IN" altLang="en-US" sz="1200"/>
              <a:pPr/>
              <a:t>10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val="164852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371252-3DAA-4FA8-891F-012334B1AC6E}" type="slidenum">
              <a:rPr lang="en-IN" altLang="en-US" sz="1200"/>
              <a:pPr/>
              <a:t>11</a:t>
            </a:fld>
            <a:endParaRPr lang="en-IN" altLang="en-US" sz="1200"/>
          </a:p>
        </p:txBody>
      </p:sp>
    </p:spTree>
    <p:extLst>
      <p:ext uri="{BB962C8B-B14F-4D97-AF65-F5344CB8AC3E}">
        <p14:creationId xmlns:p14="http://schemas.microsoft.com/office/powerpoint/2010/main" val="157100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372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44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949D-437C-4F1A-8579-7548C8AF5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29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69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501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18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095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48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11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8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1106-C054-4860-964C-7B0886A41013}" type="datetimeFigureOut">
              <a:rPr lang="en-IN" smtClean="0"/>
              <a:pPr/>
              <a:t>29-02-2024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A95D-698C-4E67-A2E8-6A8F4EF1D6E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20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8"/>
          <p:cNvSpPr txBox="1">
            <a:spLocks noChangeArrowheads="1"/>
          </p:cNvSpPr>
          <p:nvPr/>
        </p:nvSpPr>
        <p:spPr bwMode="auto">
          <a:xfrm>
            <a:off x="3645554" y="141500"/>
            <a:ext cx="5389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2000" b="1">
                <a:latin typeface="Arial Narrow" pitchFamily="34" charset="0"/>
              </a:rPr>
              <a:t>     Fishbone</a:t>
            </a:r>
            <a:endParaRPr lang="en-IN" altLang="en-US" sz="2000">
              <a:latin typeface="Arial Narrow" panose="020B0606020202030204" pitchFamily="34" charset="0"/>
            </a:endParaRPr>
          </a:p>
        </p:txBody>
      </p:sp>
      <p:sp>
        <p:nvSpPr>
          <p:cNvPr id="58375" name="TextBox 18"/>
          <p:cNvSpPr txBox="1">
            <a:spLocks noChangeArrowheads="1"/>
          </p:cNvSpPr>
          <p:nvPr/>
        </p:nvSpPr>
        <p:spPr bwMode="auto">
          <a:xfrm>
            <a:off x="500716" y="112926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2000" b="1" dirty="0">
                <a:latin typeface="Arial Narrow" pitchFamily="34" charset="0"/>
              </a:rPr>
              <a:t>    </a:t>
            </a:r>
            <a:endParaRPr lang="en-IN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049" y="198651"/>
            <a:ext cx="196850" cy="200025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693179" y="214525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12724"/>
              </p:ext>
            </p:extLst>
          </p:nvPr>
        </p:nvGraphicFramePr>
        <p:xfrm>
          <a:off x="177081" y="3335056"/>
          <a:ext cx="11805228" cy="101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9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4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84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31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04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5337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Occur / Outf.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Problem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Why-1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Why-2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Why-3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Why-4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188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Occurrence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Flatness Obs. 0.30mm Against 0.20mm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Improper</a:t>
                      </a:r>
                      <a:r>
                        <a:rPr lang="en-IN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Lug Matching Sequence</a:t>
                      </a: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Lug Matching Sequence was Found Disturbed</a:t>
                      </a:r>
                      <a:endParaRPr lang="en-US" sz="8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Due to improper material handling during heating 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Possibilities was not Considered in Heating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W.I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143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Outflow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Flatness Obs. 0.30mm Against 0.20mm</a:t>
                      </a:r>
                      <a:endParaRPr lang="en-US" sz="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Improper Inspection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Defected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Parts was Not Detected During Sampling Inspection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Sample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Collected From one Box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latin typeface="Arial Narrow" pitchFamily="34" charset="0"/>
                        </a:rPr>
                        <a:t>Check</a:t>
                      </a:r>
                      <a:r>
                        <a:rPr lang="en-IN" sz="800" baseline="0" dirty="0" smtClean="0">
                          <a:latin typeface="Arial Narrow" pitchFamily="34" charset="0"/>
                        </a:rPr>
                        <a:t> Point was not Available for Sample Collected from Multiple Boxes.</a:t>
                      </a:r>
                      <a:endParaRPr lang="en-IN" sz="800" dirty="0">
                        <a:latin typeface="Arial Narrow" pitchFamily="34" charset="0"/>
                      </a:endParaRPr>
                    </a:p>
                  </a:txBody>
                  <a:tcPr marL="91443" marR="91443" marT="45658" marB="4565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42621" y="1360700"/>
            <a:ext cx="3564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85330" y="1343976"/>
            <a:ext cx="368208" cy="77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54967" y="722625"/>
            <a:ext cx="412045" cy="65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24724" y="626988"/>
            <a:ext cx="293845" cy="700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55" idx="0"/>
          </p:cNvCxnSpPr>
          <p:nvPr/>
        </p:nvCxnSpPr>
        <p:spPr>
          <a:xfrm flipH="1">
            <a:off x="5648763" y="1349538"/>
            <a:ext cx="272832" cy="114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417" name="TextBox 18"/>
          <p:cNvSpPr txBox="1">
            <a:spLocks noChangeArrowheads="1"/>
          </p:cNvSpPr>
          <p:nvPr/>
        </p:nvSpPr>
        <p:spPr bwMode="auto">
          <a:xfrm>
            <a:off x="2839854" y="438810"/>
            <a:ext cx="110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dirty="0">
                <a:latin typeface="Arial Narrow" pitchFamily="34" charset="0"/>
              </a:rPr>
              <a:t>     Man</a:t>
            </a:r>
          </a:p>
        </p:txBody>
      </p:sp>
      <p:sp>
        <p:nvSpPr>
          <p:cNvPr id="58420" name="TextBox 18"/>
          <p:cNvSpPr txBox="1">
            <a:spLocks noChangeArrowheads="1"/>
          </p:cNvSpPr>
          <p:nvPr/>
        </p:nvSpPr>
        <p:spPr bwMode="auto">
          <a:xfrm>
            <a:off x="5081985" y="10720"/>
            <a:ext cx="110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dirty="0">
                <a:latin typeface="Arial Narrow" pitchFamily="34" charset="0"/>
              </a:rPr>
              <a:t>     Machine</a:t>
            </a:r>
          </a:p>
        </p:txBody>
      </p:sp>
      <p:sp>
        <p:nvSpPr>
          <p:cNvPr id="58421" name="TextBox 18"/>
          <p:cNvSpPr txBox="1">
            <a:spLocks noChangeArrowheads="1"/>
          </p:cNvSpPr>
          <p:nvPr/>
        </p:nvSpPr>
        <p:spPr bwMode="auto">
          <a:xfrm>
            <a:off x="4970234" y="819364"/>
            <a:ext cx="1104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200" dirty="0">
                <a:latin typeface="Arial Narrow" pitchFamily="34" charset="0"/>
              </a:rPr>
              <a:t>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70628"/>
              </p:ext>
            </p:extLst>
          </p:nvPr>
        </p:nvGraphicFramePr>
        <p:xfrm>
          <a:off x="7696695" y="398677"/>
          <a:ext cx="4285615" cy="210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9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8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3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67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Sr. No.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Probable Cause</a:t>
                      </a:r>
                      <a:endParaRPr lang="en-IN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Verification</a:t>
                      </a:r>
                      <a:endParaRPr lang="en-IN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Jud (O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/X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en-IN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04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800" dirty="0" err="1" smtClean="0"/>
                        <a:t>Negligency</a:t>
                      </a:r>
                      <a:r>
                        <a:rPr lang="en-US" sz="800" dirty="0" smtClean="0"/>
                        <a:t> Done by Inspector</a:t>
                      </a:r>
                      <a:endParaRPr lang="en-IN" sz="800" dirty="0"/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Training record available for same</a:t>
                      </a:r>
                      <a:endParaRPr lang="en-IN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859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Heating parameter disturb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Heating Parameter Observed 261˚C against 270±20˚C</a:t>
                      </a:r>
                      <a:endParaRPr lang="en-IN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50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>
                          <a:solidFill>
                            <a:srgbClr val="FF0000"/>
                          </a:solidFill>
                        </a:rPr>
                        <a:t>Improper</a:t>
                      </a:r>
                      <a:r>
                        <a:rPr lang="en-IN" sz="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N" sz="800" dirty="0" smtClean="0">
                          <a:solidFill>
                            <a:srgbClr val="FF0000"/>
                          </a:solidFill>
                        </a:rPr>
                        <a:t>Lug Matching Sequence</a:t>
                      </a:r>
                      <a:endParaRPr lang="en-IN" sz="800" dirty="0">
                        <a:solidFill>
                          <a:srgbClr val="FF0000"/>
                        </a:solidFill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Lug</a:t>
                      </a:r>
                      <a:r>
                        <a:rPr lang="en-US" sz="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Matching Sequence was Disturb</a:t>
                      </a: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04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Un-even Holding Time </a:t>
                      </a:r>
                      <a:endParaRPr lang="en-IN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Holding</a:t>
                      </a:r>
                      <a:r>
                        <a:rPr lang="en-IN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Time Found ok (40 Minutes)</a:t>
                      </a:r>
                      <a:endParaRPr lang="en-IN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859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en-IN" sz="7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Improper Inspection</a:t>
                      </a: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Sample Collected from One Box</a:t>
                      </a:r>
                      <a:endParaRPr lang="en-IN" sz="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x</a:t>
                      </a:r>
                    </a:p>
                  </a:txBody>
                  <a:tcPr marL="91394" marR="91394" marT="45740" marB="457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8472" name="TextBox 18"/>
          <p:cNvSpPr txBox="1">
            <a:spLocks noChangeArrowheads="1"/>
          </p:cNvSpPr>
          <p:nvPr/>
        </p:nvSpPr>
        <p:spPr bwMode="auto">
          <a:xfrm>
            <a:off x="7304322" y="12853"/>
            <a:ext cx="35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2000" b="1" dirty="0">
                <a:latin typeface="Arial Narrow" pitchFamily="34" charset="0"/>
              </a:rPr>
              <a:t>     Probable Causes</a:t>
            </a:r>
            <a:endParaRPr lang="en-IN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08403" y="100225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60811"/>
              </p:ext>
            </p:extLst>
          </p:nvPr>
        </p:nvGraphicFramePr>
        <p:xfrm>
          <a:off x="190455" y="4397751"/>
          <a:ext cx="5507261" cy="203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6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7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Occurrence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Countermeasure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Illustration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57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Check  has been Added in Heating W.I 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OPL Has been made for Lug Matching Sequence..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PFMEA Has been updated for lug Matching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Training Provided to the Operator.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9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IN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5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90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All actions horizontal development in </a:t>
                      </a:r>
                      <a:r>
                        <a:rPr lang="en-IN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all Core Plate</a:t>
                      </a:r>
                      <a:endParaRPr lang="en-IN" sz="9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IN" sz="9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3" name="Oval 52"/>
          <p:cNvSpPr/>
          <p:nvPr/>
        </p:nvSpPr>
        <p:spPr>
          <a:xfrm>
            <a:off x="190455" y="2847371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39899" y="4442990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66897"/>
              </p:ext>
            </p:extLst>
          </p:nvPr>
        </p:nvGraphicFramePr>
        <p:xfrm>
          <a:off x="5819905" y="4410658"/>
          <a:ext cx="6202206" cy="224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2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796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Outflow Countermeasure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Illustration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249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Final Inspection W.I has been Updated.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Training to be given to the concerned persons.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Sampling inspection has been started to collect the sample from multiple Boxes.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 marking has been Implemented on Outside of  the Bunch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SOP made and adhere for flatness checking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9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IN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900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507" name="TextBox 4"/>
          <p:cNvSpPr txBox="1">
            <a:spLocks noChangeArrowheads="1"/>
          </p:cNvSpPr>
          <p:nvPr/>
        </p:nvSpPr>
        <p:spPr bwMode="auto">
          <a:xfrm>
            <a:off x="32618" y="6478912"/>
            <a:ext cx="9144000" cy="30777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Arial Narrow" pitchFamily="34" charset="0"/>
              </a:rPr>
              <a:t>Note : All countermeasure will be </a:t>
            </a:r>
            <a:r>
              <a:rPr lang="en-US" altLang="en-US" sz="1400" dirty="0" smtClean="0">
                <a:latin typeface="Arial Narrow" pitchFamily="34" charset="0"/>
              </a:rPr>
              <a:t>implemented-Done</a:t>
            </a:r>
            <a:endParaRPr lang="en-US" altLang="en-US" sz="1400" dirty="0">
              <a:latin typeface="Arial Narrow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993641" y="4486298"/>
            <a:ext cx="196850" cy="198438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endParaRPr lang="en-IN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18"/>
          <p:cNvSpPr txBox="1">
            <a:spLocks noChangeArrowheads="1"/>
          </p:cNvSpPr>
          <p:nvPr/>
        </p:nvSpPr>
        <p:spPr bwMode="auto">
          <a:xfrm>
            <a:off x="2902517" y="1935118"/>
            <a:ext cx="110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dirty="0">
                <a:latin typeface="Arial Narrow" pitchFamily="34" charset="0"/>
              </a:rPr>
              <a:t>     Material </a:t>
            </a:r>
          </a:p>
        </p:txBody>
      </p:sp>
      <p:sp>
        <p:nvSpPr>
          <p:cNvPr id="55" name="TextBox 18"/>
          <p:cNvSpPr txBox="1">
            <a:spLocks noChangeArrowheads="1"/>
          </p:cNvSpPr>
          <p:nvPr/>
        </p:nvSpPr>
        <p:spPr bwMode="auto">
          <a:xfrm>
            <a:off x="5096313" y="2496788"/>
            <a:ext cx="1104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dirty="0">
                <a:latin typeface="Arial Narrow" pitchFamily="34" charset="0"/>
              </a:rPr>
              <a:t>     Method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532" y="158275"/>
            <a:ext cx="20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Arial Narrow" pitchFamily="34" charset="0"/>
              </a:rPr>
              <a:t>Problem :-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689" y="605943"/>
            <a:ext cx="2594960" cy="53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455" y="700304"/>
            <a:ext cx="2622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Flatness Obs. 0.30mm Against &amp; Nov’23  </a:t>
            </a:r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0.10mm </a:t>
            </a:r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in </a:t>
            </a:r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core </a:t>
            </a:r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Plate </a:t>
            </a:r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 Narrow" pitchFamily="34" charset="0"/>
              </a:rPr>
              <a:t>3W4S</a:t>
            </a:r>
            <a:endParaRPr lang="en-US" sz="1200" dirty="0">
              <a:solidFill>
                <a:srgbClr val="FF0000"/>
              </a:solidFill>
              <a:latin typeface="Arial Narrow" pitchFamily="34" charset="0"/>
            </a:endParaRPr>
          </a:p>
          <a:p>
            <a:endParaRPr lang="en-IN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314020" y="1642155"/>
            <a:ext cx="510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128121" y="1528150"/>
            <a:ext cx="1521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Improper lug Matching Sequence </a:t>
            </a:r>
            <a:endParaRPr lang="en-IN" sz="800" dirty="0"/>
          </a:p>
        </p:txBody>
      </p:sp>
      <p:sp>
        <p:nvSpPr>
          <p:cNvPr id="76" name="Rectangle 75"/>
          <p:cNvSpPr/>
          <p:nvPr/>
        </p:nvSpPr>
        <p:spPr>
          <a:xfrm>
            <a:off x="3884430" y="791875"/>
            <a:ext cx="1462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err="1" smtClean="0"/>
              <a:t>Negligency</a:t>
            </a:r>
            <a:r>
              <a:rPr lang="en-US" sz="900" dirty="0" smtClean="0"/>
              <a:t> Done by Inspector</a:t>
            </a:r>
            <a:endParaRPr lang="en-IN" sz="900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628841" y="918461"/>
            <a:ext cx="315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046568" y="1892569"/>
            <a:ext cx="16501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r>
              <a:rPr lang="en-US" sz="800" dirty="0" smtClean="0"/>
              <a:t>Improper Inspection</a:t>
            </a:r>
            <a:endParaRPr lang="en-IN" sz="800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782295" y="2000281"/>
            <a:ext cx="315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67268" y="1778873"/>
            <a:ext cx="1098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Un-Even Holding Time  </a:t>
            </a:r>
            <a:endParaRPr lang="en-IN" sz="8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264924" y="1874736"/>
            <a:ext cx="510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884717" y="1588637"/>
            <a:ext cx="3159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198969" y="1480915"/>
            <a:ext cx="1207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r>
              <a:rPr lang="en-US" sz="800" dirty="0" smtClean="0"/>
              <a:t>Heating Parameter Disturb</a:t>
            </a:r>
            <a:endParaRPr lang="en-IN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3444535" y="4678529"/>
            <a:ext cx="577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OPL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4421083" y="4688886"/>
            <a:ext cx="1278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Heating Work Instruction</a:t>
            </a:r>
            <a:endParaRPr lang="en-US" sz="8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734" y="4944862"/>
            <a:ext cx="1139174" cy="1406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8491" y="5081168"/>
            <a:ext cx="1153097" cy="1292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10699075" y="4805776"/>
            <a:ext cx="1278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Final Inspection W.I</a:t>
            </a:r>
            <a:endParaRPr lang="en-US" sz="800" dirty="0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964" y="4980214"/>
            <a:ext cx="1081504" cy="863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896093" y="4790540"/>
            <a:ext cx="1394547" cy="18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8774100" y="4789500"/>
            <a:ext cx="1278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Training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733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118" y="1246189"/>
            <a:ext cx="6466082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036695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149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BEFORE</a:t>
            </a:r>
          </a:p>
        </p:txBody>
      </p:sp>
      <p:sp>
        <p:nvSpPr>
          <p:cNvPr id="6150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charset="0"/>
              </a:rPr>
              <a:t>AFTER</a:t>
            </a:r>
          </a:p>
        </p:txBody>
      </p:sp>
      <p:sp>
        <p:nvSpPr>
          <p:cNvPr id="6151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6152" name="AutoShape 33"/>
          <p:cNvSpPr>
            <a:spLocks noChangeArrowheads="1"/>
          </p:cNvSpPr>
          <p:nvPr/>
        </p:nvSpPr>
        <p:spPr bwMode="auto">
          <a:xfrm>
            <a:off x="5741233" y="6019800"/>
            <a:ext cx="1370767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(Inspection Side)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1595967" y="6062664"/>
            <a:ext cx="3440728" cy="33178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IN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7344833" y="6048376"/>
            <a:ext cx="426720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00B050"/>
                </a:solidFill>
                <a:latin typeface="Arial" charset="0"/>
              </a:rPr>
              <a:t>OPL made </a:t>
            </a:r>
            <a:r>
              <a:rPr lang="en-US" altLang="en-US" sz="1200" dirty="0" smtClean="0">
                <a:solidFill>
                  <a:srgbClr val="00B050"/>
                </a:solidFill>
                <a:latin typeface="Arial" charset="0"/>
              </a:rPr>
              <a:t>for inspection by snap gauge &amp; training given for the same.</a:t>
            </a:r>
            <a:endParaRPr lang="en-US" alt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6285" y="337052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N/A</a:t>
            </a:r>
            <a:endParaRPr lang="en-IN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260" y="1401563"/>
            <a:ext cx="2831034" cy="27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869706" y="1410569"/>
            <a:ext cx="2483468" cy="300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1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118" y="1246189"/>
            <a:ext cx="6466082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036695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149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BEFORE</a:t>
            </a:r>
          </a:p>
        </p:txBody>
      </p:sp>
      <p:sp>
        <p:nvSpPr>
          <p:cNvPr id="6150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charset="0"/>
              </a:rPr>
              <a:t>AFTER</a:t>
            </a:r>
          </a:p>
        </p:txBody>
      </p:sp>
      <p:sp>
        <p:nvSpPr>
          <p:cNvPr id="6151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6152" name="AutoShape 33"/>
          <p:cNvSpPr>
            <a:spLocks noChangeArrowheads="1"/>
          </p:cNvSpPr>
          <p:nvPr/>
        </p:nvSpPr>
        <p:spPr bwMode="auto">
          <a:xfrm>
            <a:off x="5741233" y="6019800"/>
            <a:ext cx="1370767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(Inspection Side)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1595967" y="6062664"/>
            <a:ext cx="3440728" cy="33178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IN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7344833" y="6048376"/>
            <a:ext cx="4267200" cy="46166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 smtClean="0">
                <a:solidFill>
                  <a:srgbClr val="00B050"/>
                </a:solidFill>
                <a:latin typeface="Arial" charset="0"/>
              </a:rPr>
              <a:t>Q-Sustenance Monitoring Sheet Has been Started and adhered. </a:t>
            </a:r>
            <a:endParaRPr lang="en-US" altLang="en-US" sz="12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6285" y="337052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N/A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6479" y="1312180"/>
            <a:ext cx="6335949" cy="432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41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4400" y="1246189"/>
            <a:ext cx="5892800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892800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101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4102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</a:rPr>
              <a:t>AFTER</a:t>
            </a: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4104" name="AutoShape 33"/>
          <p:cNvSpPr>
            <a:spLocks noChangeArrowheads="1"/>
          </p:cNvSpPr>
          <p:nvPr/>
        </p:nvSpPr>
        <p:spPr bwMode="auto">
          <a:xfrm>
            <a:off x="6036734" y="6019800"/>
            <a:ext cx="1075266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 dirty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  <a:latin typeface="Calibri" pitchFamily="34" charset="0"/>
              </a:rPr>
              <a:t>Actions Taken (Cause Side)</a:t>
            </a: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1482571" y="6036029"/>
            <a:ext cx="4380596" cy="276999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IN" sz="1200" dirty="0" smtClean="0">
                <a:solidFill>
                  <a:srgbClr val="FF0000"/>
                </a:solidFill>
              </a:rPr>
              <a:t>Possibilities was not considered in Heating W.I</a:t>
            </a:r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7344833" y="6048376"/>
            <a:ext cx="4267200" cy="27699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IN" sz="1200" dirty="0" smtClean="0">
                <a:solidFill>
                  <a:srgbClr val="00B050"/>
                </a:solidFill>
              </a:rPr>
              <a:t>Check Point has been added in heating W.I</a:t>
            </a:r>
            <a:endParaRPr lang="en-IN" sz="1200" dirty="0">
              <a:solidFill>
                <a:srgbClr val="00B050"/>
              </a:solidFill>
            </a:endParaRPr>
          </a:p>
        </p:txBody>
      </p:sp>
      <p:sp>
        <p:nvSpPr>
          <p:cNvPr id="17" name="TextBox 63"/>
          <p:cNvSpPr txBox="1"/>
          <p:nvPr/>
        </p:nvSpPr>
        <p:spPr>
          <a:xfrm>
            <a:off x="1468265" y="1253248"/>
            <a:ext cx="2633133" cy="247650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33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1400" dirty="0" smtClean="0">
                <a:solidFill>
                  <a:srgbClr val="FF0000"/>
                </a:solidFill>
              </a:rPr>
              <a:t>W.I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18" name="TextBox 63"/>
          <p:cNvSpPr txBox="1"/>
          <p:nvPr/>
        </p:nvSpPr>
        <p:spPr>
          <a:xfrm>
            <a:off x="7255229" y="1289679"/>
            <a:ext cx="3725011" cy="249714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N" sz="1400" dirty="0" smtClean="0">
                <a:solidFill>
                  <a:srgbClr val="00B050"/>
                </a:solidFill>
              </a:rPr>
              <a:t>W.I</a:t>
            </a:r>
            <a:endParaRPr lang="en-IN" sz="14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3221" y="-10572892"/>
            <a:ext cx="4090039" cy="40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4924" cy="654050"/>
          </a:xfrm>
          <a:prstGeom prst="rect">
            <a:avLst/>
          </a:prstGeom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894" y="1530755"/>
            <a:ext cx="3828908" cy="4237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358" y="1557201"/>
            <a:ext cx="3810801" cy="4217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75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1406" y="1246188"/>
            <a:ext cx="6168994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599" y="1239838"/>
            <a:ext cx="566888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131514"/>
            <a:ext cx="1117600" cy="278166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6079021" y="6104934"/>
            <a:ext cx="1535659" cy="286989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499192" y="6149843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Possibilities was not considered in PFMEA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712571" y="6115994"/>
            <a:ext cx="4267200" cy="24622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Lug matching issue covered in PFMEA and adhered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32" y="1355646"/>
            <a:ext cx="5470089" cy="353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019" y="1479550"/>
            <a:ext cx="5903710" cy="311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211415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623484" y="6176477"/>
            <a:ext cx="3171252" cy="41549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Lug Matching was Disturbed During Heating Process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295328" y="6222528"/>
            <a:ext cx="4267200" cy="55399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#Training  provided  for Proper Lug matching Sequence to Avoid Flatness Issues</a:t>
            </a:r>
          </a:p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#OPL made and adhere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542" y="1327304"/>
            <a:ext cx="2577159" cy="458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220" y="1436568"/>
            <a:ext cx="2094081" cy="337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905402" y="1282091"/>
            <a:ext cx="1950173" cy="225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8935" y="3480594"/>
            <a:ext cx="3100465" cy="24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9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623484" y="6176477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Check Point not Covered in Final Inspection W.I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233182" y="6142625"/>
            <a:ext cx="4267200" cy="55399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Check Point Covered in Final Inspection W.I.</a:t>
            </a:r>
          </a:p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Training provided</a:t>
            </a:r>
          </a:p>
          <a:p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86" y="1278384"/>
            <a:ext cx="3461319" cy="4672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854" y="1485900"/>
            <a:ext cx="2860655" cy="3822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784" y="1671038"/>
            <a:ext cx="2933076" cy="285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05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516948" y="6149843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179914" y="6231405"/>
            <a:ext cx="4267200" cy="24622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OPL has been Made and Displayed at Concern Department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014" y="1296140"/>
            <a:ext cx="5831058" cy="4653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3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-Cause Side</a:t>
            </a: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516948" y="6149843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179914" y="6231405"/>
            <a:ext cx="4267200" cy="24622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SOP made and adhere for flatness inspection </a:t>
            </a:r>
            <a:r>
              <a:rPr lang="en-US" altLang="en-US" sz="1000" smtClean="0">
                <a:solidFill>
                  <a:srgbClr val="00B050"/>
                </a:solidFill>
                <a:latin typeface="Arial" pitchFamily="34" charset="0"/>
              </a:rPr>
              <a:t>&amp; Gauging</a:t>
            </a:r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361" y="1413819"/>
            <a:ext cx="6106923" cy="2467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640" y="4108121"/>
            <a:ext cx="5366118" cy="171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118" y="1246189"/>
            <a:ext cx="6466082" cy="4568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0" y="1239839"/>
            <a:ext cx="5036695" cy="4575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6149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charset="0"/>
              </a:rPr>
              <a:t>BEFORE</a:t>
            </a:r>
          </a:p>
        </p:txBody>
      </p:sp>
      <p:sp>
        <p:nvSpPr>
          <p:cNvPr id="6150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charset="0"/>
              </a:rPr>
              <a:t>AFTER</a:t>
            </a:r>
          </a:p>
        </p:txBody>
      </p:sp>
      <p:sp>
        <p:nvSpPr>
          <p:cNvPr id="6151" name="AutoShape 32"/>
          <p:cNvSpPr>
            <a:spLocks noChangeArrowheads="1"/>
          </p:cNvSpPr>
          <p:nvPr/>
        </p:nvSpPr>
        <p:spPr bwMode="auto">
          <a:xfrm>
            <a:off x="304800" y="6024564"/>
            <a:ext cx="1117600" cy="369887"/>
          </a:xfrm>
          <a:prstGeom prst="homePlate">
            <a:avLst>
              <a:gd name="adj" fmla="val 2166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1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6152" name="AutoShape 33"/>
          <p:cNvSpPr>
            <a:spLocks noChangeArrowheads="1"/>
          </p:cNvSpPr>
          <p:nvPr/>
        </p:nvSpPr>
        <p:spPr bwMode="auto">
          <a:xfrm>
            <a:off x="5741233" y="6019800"/>
            <a:ext cx="1370767" cy="374650"/>
          </a:xfrm>
          <a:prstGeom prst="homePlate">
            <a:avLst>
              <a:gd name="adj" fmla="val 2208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2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6153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(Inspection Side)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1595967" y="6062664"/>
            <a:ext cx="3440728" cy="30777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400" dirty="0" smtClean="0">
                <a:solidFill>
                  <a:srgbClr val="FF0000"/>
                </a:solidFill>
                <a:latin typeface="Arial" charset="0"/>
              </a:rPr>
              <a:t>Marking was not available on parts</a:t>
            </a:r>
            <a:endParaRPr lang="en-IN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7344832" y="6048376"/>
            <a:ext cx="4435835" cy="27699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/>
            <a:r>
              <a:rPr lang="en-US" sz="1200" dirty="0" smtClean="0">
                <a:latin typeface="Arial Narrow" panose="020B0606020202030204" pitchFamily="34" charset="0"/>
              </a:rPr>
              <a:t>100% marking has been Implemented on Outside of  the Core Plate Bunch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973" y="1372155"/>
            <a:ext cx="4681167" cy="440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089" y="1287261"/>
            <a:ext cx="2503872" cy="445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65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436285" y="1"/>
            <a:ext cx="97557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000" b="0" dirty="0">
                <a:solidFill>
                  <a:schemeClr val="bg1"/>
                </a:solidFill>
                <a:latin typeface="Calibri" pitchFamily="34" charset="0"/>
              </a:rPr>
              <a:t>Actions Taken- Before/After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1449" y="1246188"/>
            <a:ext cx="6678951" cy="475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sp>
        <p:nvSpPr>
          <p:cNvPr id="4" name="Rectangle 3"/>
          <p:cNvSpPr/>
          <p:nvPr/>
        </p:nvSpPr>
        <p:spPr>
          <a:xfrm>
            <a:off x="101600" y="1239838"/>
            <a:ext cx="5040026" cy="4760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1754717" y="857250"/>
            <a:ext cx="1727200" cy="307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0">
                <a:solidFill>
                  <a:srgbClr val="FF0000"/>
                </a:solidFill>
                <a:latin typeface="Arial" pitchFamily="34" charset="0"/>
              </a:rPr>
              <a:t>BEFORE</a:t>
            </a:r>
          </a:p>
        </p:txBody>
      </p:sp>
      <p:sp>
        <p:nvSpPr>
          <p:cNvPr id="8198" name="TextBox 25"/>
          <p:cNvSpPr txBox="1">
            <a:spLocks noChangeArrowheads="1"/>
          </p:cNvSpPr>
          <p:nvPr/>
        </p:nvSpPr>
        <p:spPr bwMode="auto">
          <a:xfrm>
            <a:off x="8026401" y="838201"/>
            <a:ext cx="1646767" cy="307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B050"/>
                </a:solidFill>
                <a:latin typeface="Arial" pitchFamily="34" charset="0"/>
              </a:rPr>
              <a:t>AFTER</a:t>
            </a:r>
          </a:p>
        </p:txBody>
      </p:sp>
      <p:sp>
        <p:nvSpPr>
          <p:cNvPr id="8199" name="AutoShape 32"/>
          <p:cNvSpPr>
            <a:spLocks noChangeArrowheads="1"/>
          </p:cNvSpPr>
          <p:nvPr/>
        </p:nvSpPr>
        <p:spPr bwMode="auto">
          <a:xfrm>
            <a:off x="304800" y="6096001"/>
            <a:ext cx="1117600" cy="347663"/>
          </a:xfrm>
          <a:prstGeom prst="homePlate">
            <a:avLst>
              <a:gd name="adj" fmla="val 2174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7269" tIns="43635" rIns="87269" bIns="43635" anchor="ctr"/>
          <a:lstStyle/>
          <a:p>
            <a:pPr algn="ctr" defTabSz="873125" eaLnBrk="1" latinLnBrk="1" hangingPunct="1"/>
            <a:r>
              <a:rPr kumimoji="1" lang="en-US" altLang="ko-KR" sz="1500" b="0">
                <a:solidFill>
                  <a:srgbClr val="FF0000"/>
                </a:solidFill>
                <a:latin typeface="Times New Roman" pitchFamily="18" charset="0"/>
                <a:ea typeface="Gulim" pitchFamily="34" charset="-127"/>
              </a:rPr>
              <a:t>Problem</a:t>
            </a:r>
          </a:p>
        </p:txBody>
      </p:sp>
      <p:sp>
        <p:nvSpPr>
          <p:cNvPr id="8200" name="AutoShape 33"/>
          <p:cNvSpPr>
            <a:spLocks noChangeArrowheads="1"/>
          </p:cNvSpPr>
          <p:nvPr/>
        </p:nvSpPr>
        <p:spPr bwMode="auto">
          <a:xfrm>
            <a:off x="5546361" y="6193711"/>
            <a:ext cx="1535659" cy="328305"/>
          </a:xfrm>
          <a:prstGeom prst="homePlate">
            <a:avLst>
              <a:gd name="adj" fmla="val 22131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269" tIns="43635" rIns="87269" bIns="43635" anchor="ctr"/>
          <a:lstStyle/>
          <a:p>
            <a:pPr algn="ctr" defTabSz="873125" eaLnBrk="1" latinLnBrk="1" hangingPunct="1"/>
            <a:r>
              <a:rPr kumimoji="1" lang="en-US" altLang="en-US" sz="1100" b="0">
                <a:solidFill>
                  <a:srgbClr val="00B050"/>
                </a:solidFill>
                <a:latin typeface="Times New Roman" pitchFamily="18" charset="0"/>
                <a:ea typeface="Gulim" pitchFamily="34" charset="-127"/>
              </a:rPr>
              <a:t>Improvement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2032000" y="182564"/>
            <a:ext cx="985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Actions Taken  </a:t>
            </a:r>
            <a:r>
              <a:rPr lang="en-US" altLang="en-US" sz="2800" dirty="0" smtClean="0">
                <a:solidFill>
                  <a:schemeClr val="hlink"/>
                </a:solidFill>
              </a:rPr>
              <a:t>-Inspection Side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1623484" y="6176477"/>
            <a:ext cx="3171252" cy="25391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IN" altLang="en-US" sz="1050" dirty="0" smtClean="0">
                <a:solidFill>
                  <a:srgbClr val="FF0000"/>
                </a:solidFill>
                <a:latin typeface="Arial" panose="020B0604020202020204" pitchFamily="34" charset="0"/>
              </a:rPr>
              <a:t>Receiving Gauge Validation Plan was not adhered</a:t>
            </a:r>
            <a:endParaRPr lang="en-IN" altLang="en-US" sz="10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7233182" y="6142625"/>
            <a:ext cx="4267200" cy="70788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 Gauge verification started on daily basis from 6 months</a:t>
            </a:r>
          </a:p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 SOP made for inspection and verification –Done</a:t>
            </a:r>
          </a:p>
          <a:p>
            <a:r>
              <a:rPr lang="en-US" altLang="en-US" sz="1000" dirty="0" smtClean="0">
                <a:solidFill>
                  <a:srgbClr val="00B050"/>
                </a:solidFill>
                <a:latin typeface="Arial" pitchFamily="34" charset="0"/>
              </a:rPr>
              <a:t># Training Provided</a:t>
            </a:r>
          </a:p>
          <a:p>
            <a:endParaRPr lang="en-US" altLang="en-US" sz="10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673345" y="45779"/>
            <a:ext cx="1978194" cy="47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960879" y="3212912"/>
            <a:ext cx="2011269" cy="284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938958" y="3319020"/>
            <a:ext cx="1936753" cy="262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361" y="1455937"/>
            <a:ext cx="3991339" cy="207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2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597</Words>
  <Application>Microsoft Office PowerPoint</Application>
  <PresentationFormat>Custom</PresentationFormat>
  <Paragraphs>172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GARUD</dc:creator>
  <cp:lastModifiedBy>pc</cp:lastModifiedBy>
  <cp:revision>312</cp:revision>
  <dcterms:created xsi:type="dcterms:W3CDTF">2021-09-30T11:47:06Z</dcterms:created>
  <dcterms:modified xsi:type="dcterms:W3CDTF">2024-02-29T08:48:42Z</dcterms:modified>
</cp:coreProperties>
</file>