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66" r:id="rId2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RAN KADVE" initials="KK" lastIdx="1" clrIdx="0">
    <p:extLst>
      <p:ext uri="{19B8F6BF-5375-455C-9EA6-DF929625EA0E}">
        <p15:presenceInfo xmlns:p15="http://schemas.microsoft.com/office/powerpoint/2012/main" userId="S-1-5-21-2480673281-1638892692-1852475460-389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D5B5"/>
    <a:srgbClr val="C3D69B"/>
    <a:srgbClr val="D9D9D9"/>
    <a:srgbClr val="F8F8F8"/>
    <a:srgbClr val="00C4DA"/>
    <a:srgbClr val="93CDDD"/>
    <a:srgbClr val="FAFAFA"/>
    <a:srgbClr val="FDEADA"/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5" autoAdjust="0"/>
    <p:restoredTop sz="94434" autoAdjust="0"/>
  </p:normalViewPr>
  <p:slideViewPr>
    <p:cSldViewPr>
      <p:cViewPr>
        <p:scale>
          <a:sx n="106" d="100"/>
          <a:sy n="106" d="100"/>
        </p:scale>
        <p:origin x="528" y="-750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3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05C0F-895B-4191-A1E6-6F193DCE37F1}" type="datetimeFigureOut">
              <a:rPr lang="en-IN" smtClean="0"/>
              <a:pPr/>
              <a:t>31-08-2023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71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71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14A97-37A3-4475-A5EC-FEC9C2370D5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9040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04E7C8-6132-4AA6-8C7E-49C99CB1DD31}" type="datetimeFigureOut">
              <a:rPr lang="en-IN"/>
              <a:pPr>
                <a:defRPr/>
              </a:pPr>
              <a:t>31-08-2023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4" y="4714880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167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7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3DB9256-30CB-43B6-B471-A641040B576F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061547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2BBF5-4EB8-4C36-9A45-674F0C79BAA8}" type="datetimeFigureOut">
              <a:rPr lang="en-IN"/>
              <a:pPr>
                <a:defRPr/>
              </a:pPr>
              <a:t>31-08-2023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095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9538" y="657225"/>
            <a:ext cx="1306512" cy="3238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6D816-2BC9-4DA8-AB1F-009A8188F455}" type="datetimeFigureOut">
              <a:rPr lang="en-IN"/>
              <a:pPr>
                <a:defRPr/>
              </a:pPr>
              <a:t>31-08-2023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05E37-ACC2-421C-B7EF-FC962169F43D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71533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F9FD-526F-46DD-976B-2B80614BCB7B}" type="datetimeFigureOut">
              <a:rPr lang="en-IN"/>
              <a:pPr>
                <a:defRPr/>
              </a:pPr>
              <a:t>31-08-2023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5D07E-CEC9-409D-A9D5-B385DFA3F03B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439094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9538" y="657225"/>
            <a:ext cx="1306512" cy="3238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39E47-2BD8-47A9-B0D3-ACA8EB723001}" type="datetimeFigureOut">
              <a:rPr lang="en-IN"/>
              <a:pPr>
                <a:defRPr/>
              </a:pPr>
              <a:t>31-08-2023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FE099-D8A6-41BB-A5EA-B0378928C0D2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70219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83BB4-8F7B-4755-A538-3A178EC651A9}" type="datetimeFigureOut">
              <a:rPr lang="en-IN"/>
              <a:pPr>
                <a:defRPr/>
              </a:pPr>
              <a:t>31-08-2023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F991F-C991-48BC-8AC6-7E4F42C1E6D5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831234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9538" y="657225"/>
            <a:ext cx="1306512" cy="3238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A05C4-C261-4438-8F08-E0215468F3E1}" type="datetimeFigureOut">
              <a:rPr lang="en-IN"/>
              <a:pPr>
                <a:defRPr/>
              </a:pPr>
              <a:t>31-08-2023</a:t>
            </a:fld>
            <a:endParaRPr lang="en-I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A47A8-6508-4C74-8B0A-16A9C8D7669C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72047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9538" y="657225"/>
            <a:ext cx="1306512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BF181-C81A-4E56-BDA6-B2EA5F3ADE63}" type="datetimeFigureOut">
              <a:rPr lang="en-IN"/>
              <a:pPr>
                <a:defRPr/>
              </a:pPr>
              <a:t>31-08-2023</a:t>
            </a:fld>
            <a:endParaRPr lang="en-IN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673ED-C537-407C-9FCD-E3B494E9C7AC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01122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9538" y="657225"/>
            <a:ext cx="1306512" cy="3238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8CB70-029B-48C7-84BA-1B8C92D35FE4}" type="datetimeFigureOut">
              <a:rPr lang="en-IN"/>
              <a:pPr>
                <a:defRPr/>
              </a:pPr>
              <a:t>31-08-2023</a:t>
            </a:fld>
            <a:endParaRPr lang="en-IN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2A919-EF8D-4B80-AAE0-90BF9176CFEF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20796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D08BA-AE4F-4D0D-8581-FE4CB952F88E}" type="datetimeFigureOut">
              <a:rPr lang="en-IN"/>
              <a:pPr>
                <a:defRPr/>
              </a:pPr>
              <a:t>31-08-2023</a:t>
            </a:fld>
            <a:endParaRPr lang="en-IN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4E397-F461-4705-9CE9-2D64BE866467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402926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FAA6A-1022-429C-8E9B-380FF17BC837}" type="datetimeFigureOut">
              <a:rPr lang="en-IN"/>
              <a:pPr>
                <a:defRPr/>
              </a:pPr>
              <a:t>31-08-2023</a:t>
            </a:fld>
            <a:endParaRPr lang="en-I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FF07E-7A0F-4C4C-BA57-9F1E8E76F6F3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17849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9D81F-C6CD-4D50-8312-04149F197CED}" type="datetimeFigureOut">
              <a:rPr lang="en-IN"/>
              <a:pPr>
                <a:defRPr/>
              </a:pPr>
              <a:t>31-08-2023</a:t>
            </a:fld>
            <a:endParaRPr lang="en-I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E52E7-87CA-4630-9273-4F14D484D75B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11509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I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7FF321-D77A-44E3-945B-0644E16A3B3F}" type="datetimeFigureOut">
              <a:rPr lang="en-IN"/>
              <a:pPr>
                <a:defRPr/>
              </a:pPr>
              <a:t>31-08-2023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787698B-703D-4002-A652-B32951698665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  <p:sp>
        <p:nvSpPr>
          <p:cNvPr id="1031" name="Rectangle 64"/>
          <p:cNvSpPr>
            <a:spLocks noChangeArrowheads="1"/>
          </p:cNvSpPr>
          <p:nvPr userDrawn="1"/>
        </p:nvSpPr>
        <p:spPr bwMode="auto">
          <a:xfrm>
            <a:off x="0" y="6597352"/>
            <a:ext cx="9144000" cy="2880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>
              <a:solidFill>
                <a:schemeClr val="bg2"/>
              </a:solidFill>
              <a:latin typeface="GillSans"/>
            </a:endParaRPr>
          </a:p>
        </p:txBody>
      </p:sp>
      <p:sp>
        <p:nvSpPr>
          <p:cNvPr id="1033" name="Line 58"/>
          <p:cNvSpPr>
            <a:spLocks noChangeShapeType="1"/>
          </p:cNvSpPr>
          <p:nvPr userDrawn="1"/>
        </p:nvSpPr>
        <p:spPr bwMode="auto">
          <a:xfrm>
            <a:off x="0" y="620688"/>
            <a:ext cx="7884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1034" name="Picture 71" descr="pic0049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8384" y="71438"/>
            <a:ext cx="1008112" cy="60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Slide Number Placeholder 5"/>
          <p:cNvSpPr txBox="1">
            <a:spLocks/>
          </p:cNvSpPr>
          <p:nvPr userDrawn="1"/>
        </p:nvSpPr>
        <p:spPr bwMode="auto">
          <a:xfrm>
            <a:off x="7081838" y="6597352"/>
            <a:ext cx="2133600" cy="276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7221547D-9215-4472-96D1-3E155F01F35E}" type="slidenum">
              <a:rPr lang="en-IN" altLang="en-US" smtClean="0">
                <a:solidFill>
                  <a:schemeClr val="bg1"/>
                </a:solidFill>
                <a:latin typeface="Calibri" panose="020F0502020204030204" pitchFamily="34" charset="0"/>
              </a:rPr>
              <a:pPr algn="ctr" eaLnBrk="1" hangingPunct="1">
                <a:defRPr/>
              </a:pPr>
              <a:t>‹#›</a:t>
            </a:fld>
            <a:endParaRPr lang="en-IN" altLang="en-US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52" r:id="rId2"/>
    <p:sldLayoutId id="2147484153" r:id="rId3"/>
    <p:sldLayoutId id="2147484154" r:id="rId4"/>
    <p:sldLayoutId id="2147484155" r:id="rId5"/>
    <p:sldLayoutId id="2147484156" r:id="rId6"/>
    <p:sldLayoutId id="2147484157" r:id="rId7"/>
    <p:sldLayoutId id="2147484158" r:id="rId8"/>
    <p:sldLayoutId id="2147484159" r:id="rId9"/>
    <p:sldLayoutId id="2147484160" r:id="rId10"/>
    <p:sldLayoutId id="21474841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2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2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2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2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2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684584" y="116632"/>
            <a:ext cx="4211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>
                <a:latin typeface="+mn-lt"/>
              </a:defRPr>
            </a:lvl1pPr>
          </a:lstStyle>
          <a:p>
            <a:r>
              <a:rPr lang="en-US" dirty="0"/>
              <a:t>	Action Plan Customer Complaint   </a:t>
            </a:r>
            <a:endParaRPr lang="en-IN" dirty="0"/>
          </a:p>
        </p:txBody>
      </p:sp>
      <p:graphicFrame>
        <p:nvGraphicFramePr>
          <p:cNvPr id="5" name="Group 2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611058"/>
              </p:ext>
            </p:extLst>
          </p:nvPr>
        </p:nvGraphicFramePr>
        <p:xfrm>
          <a:off x="107504" y="764704"/>
          <a:ext cx="9001001" cy="5688633"/>
        </p:xfrm>
        <a:graphic>
          <a:graphicData uri="http://schemas.openxmlformats.org/drawingml/2006/table">
            <a:tbl>
              <a:tblPr/>
              <a:tblGrid>
                <a:gridCol w="706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5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5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602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24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3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392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Part Name </a:t>
                      </a:r>
                    </a:p>
                  </a:txBody>
                  <a:tcPr marL="68582" marR="68582" marT="34289" marB="3428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Defect Phenomena </a:t>
                      </a:r>
                    </a:p>
                  </a:txBody>
                  <a:tcPr marL="68582" marR="68582" marT="34289" marB="3428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Rejection Qty </a:t>
                      </a:r>
                    </a:p>
                  </a:txBody>
                  <a:tcPr marL="68582" marR="68582" marT="34289" marB="3428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Defect Photograph </a:t>
                      </a:r>
                    </a:p>
                  </a:txBody>
                  <a:tcPr marL="68582" marR="68582" marT="34289" marB="3428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Root Cause (Why-Why Analysis)</a:t>
                      </a:r>
                    </a:p>
                  </a:txBody>
                  <a:tcPr marL="68582" marR="68582" marT="34289" marB="3428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Counter Measure (Action Plan)</a:t>
                      </a:r>
                    </a:p>
                  </a:txBody>
                  <a:tcPr marL="68582" marR="68582" marT="34289" marB="3428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Target  Date </a:t>
                      </a:r>
                    </a:p>
                  </a:txBody>
                  <a:tcPr marL="68582" marR="68582" marT="34289" marB="3428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Evidence </a:t>
                      </a:r>
                    </a:p>
                  </a:txBody>
                  <a:tcPr marL="68582" marR="68582" marT="34289" marB="3428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Status</a:t>
                      </a:r>
                    </a:p>
                  </a:txBody>
                  <a:tcPr marL="68582" marR="68582" marT="34289" marB="3428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621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DX</a:t>
                      </a:r>
                      <a:r>
                        <a:rPr lang="en-US" sz="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101004 </a:t>
                      </a:r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(Gear Primary Driven K70) </a:t>
                      </a:r>
                      <a:endParaRPr lang="en-I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2" marR="68582" marT="34289" marB="34289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OPD</a:t>
                      </a:r>
                      <a:r>
                        <a:rPr lang="en-GB" sz="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Over size Observed o.12 MM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(115.792-0.072 to -0.222 mm)</a:t>
                      </a:r>
                      <a:endParaRPr lang="en-GB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2" marR="68582" marT="34289" marB="34289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2" marR="68582" marT="34289" marB="34289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2" marR="68582" marT="34289" marB="34289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GB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Occurrence (Cause) Side:-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I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Why1:-Without teeth sheaving  components dispatch to ETL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I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Why2-For sheaving   components and without sheaving   component store same location  on machine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I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Why3-Mixup Possibility not identified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Why4-Sheaving operation ok components storage location not  identified on machine</a:t>
                      </a:r>
                      <a:endParaRPr kumimoji="0" lang="en-I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68582" marR="68582" marT="34289" marB="34289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Occurrence (Cause) Side:-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1)Different arrangement provided for storage of with sheaving  and  without  sheaving   material.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2) Hanger attached to sheaving machine for storage sheaving output components.</a:t>
                      </a:r>
                    </a:p>
                  </a:txBody>
                  <a:tcPr marL="68582" marR="68582" marT="34289" marB="34289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22.08.2023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5.08.2023</a:t>
                      </a:r>
                    </a:p>
                  </a:txBody>
                  <a:tcPr marL="68582" marR="68582" marT="34289" marB="34289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2" marR="68582" marT="34289" marB="3428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2" marR="68582" marT="34289" marB="3428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314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2" marR="68582" marT="34289" marB="34289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2" marR="68582" marT="34289" marB="34289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GB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2" marR="68582" marT="34289" marB="34289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2" marR="68582" marT="34289" marB="34289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Outflow (Inspection/System) Side:-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OPD inspection done on manual  dial type OPD fixture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Part DFCE inspection done on manual rolling tester </a:t>
                      </a:r>
                    </a:p>
                  </a:txBody>
                  <a:tcPr marL="68582" marR="68582" marT="34289" marB="34289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GB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GB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Digital Display  type gauge will be provided for OPD inspection at final inspection stage 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GB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Auto roll tester provided for DFCE Inspection.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GB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68582" marR="68582" marT="34289" marB="34289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28.8.23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22.8.23</a:t>
                      </a:r>
                    </a:p>
                  </a:txBody>
                  <a:tcPr marL="68582" marR="68582" marT="34289" marB="34289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2" marR="68582" marT="34289" marB="3428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2" marR="68582" marT="34289" marB="34289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429520" y="2500306"/>
            <a:ext cx="11556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With  Sheaving </a:t>
            </a:r>
            <a:endParaRPr lang="en-IN" sz="800" dirty="0"/>
          </a:p>
        </p:txBody>
      </p:sp>
      <p:sp>
        <p:nvSpPr>
          <p:cNvPr id="11" name="Oval 10"/>
          <p:cNvSpPr/>
          <p:nvPr/>
        </p:nvSpPr>
        <p:spPr>
          <a:xfrm>
            <a:off x="8803207" y="1458516"/>
            <a:ext cx="144016" cy="144016"/>
          </a:xfrm>
          <a:prstGeom prst="ellipse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val 11"/>
          <p:cNvSpPr/>
          <p:nvPr/>
        </p:nvSpPr>
        <p:spPr>
          <a:xfrm>
            <a:off x="8804878" y="2763288"/>
            <a:ext cx="144016" cy="144016"/>
          </a:xfrm>
          <a:prstGeom prst="ellipse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TextBox 20"/>
          <p:cNvSpPr txBox="1"/>
          <p:nvPr/>
        </p:nvSpPr>
        <p:spPr>
          <a:xfrm>
            <a:off x="7429520" y="1214422"/>
            <a:ext cx="11509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For  Sheaving </a:t>
            </a:r>
            <a:endParaRPr lang="en-IN" sz="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7885" t="22461" r="37957" b="29199"/>
          <a:stretch>
            <a:fillRect/>
          </a:stretch>
        </p:blipFill>
        <p:spPr bwMode="auto">
          <a:xfrm>
            <a:off x="7429520" y="2714620"/>
            <a:ext cx="114300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39859" t="16797" r="37921" b="30124"/>
          <a:stretch>
            <a:fillRect/>
          </a:stretch>
        </p:blipFill>
        <p:spPr bwMode="auto">
          <a:xfrm>
            <a:off x="7572396" y="1444934"/>
            <a:ext cx="785818" cy="1055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020BF5C5-ADA5-4EB6-BACE-B3409305B697}"/>
              </a:ext>
            </a:extLst>
          </p:cNvPr>
          <p:cNvSpPr/>
          <p:nvPr/>
        </p:nvSpPr>
        <p:spPr>
          <a:xfrm>
            <a:off x="8813398" y="4293096"/>
            <a:ext cx="144016" cy="144016"/>
          </a:xfrm>
          <a:prstGeom prst="ellipse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B591D22-B1B1-4C2D-9A5E-4CCA618C892C}"/>
              </a:ext>
            </a:extLst>
          </p:cNvPr>
          <p:cNvSpPr/>
          <p:nvPr/>
        </p:nvSpPr>
        <p:spPr>
          <a:xfrm>
            <a:off x="8803207" y="4986908"/>
            <a:ext cx="144016" cy="144016"/>
          </a:xfrm>
          <a:prstGeom prst="ellipse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3720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21406</TotalTime>
  <Words>184</Words>
  <Application>Microsoft Office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GillSans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REVIEW</dc:title>
  <dc:creator>sdvhangute</dc:creator>
  <cp:lastModifiedBy>User</cp:lastModifiedBy>
  <cp:revision>2319</cp:revision>
  <cp:lastPrinted>2021-05-06T08:34:34Z</cp:lastPrinted>
  <dcterms:created xsi:type="dcterms:W3CDTF">2014-10-13T12:39:43Z</dcterms:created>
  <dcterms:modified xsi:type="dcterms:W3CDTF">2023-08-31T11:38:29Z</dcterms:modified>
</cp:coreProperties>
</file>