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4" r:id="rId2"/>
    <p:sldMasterId id="2147483746" r:id="rId3"/>
  </p:sldMasterIdLst>
  <p:sldIdLst>
    <p:sldId id="374" r:id="rId4"/>
    <p:sldId id="373" r:id="rId5"/>
    <p:sldId id="377" r:id="rId6"/>
    <p:sldId id="379" r:id="rId7"/>
    <p:sldId id="378" r:id="rId8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BF1DE"/>
    <a:srgbClr val="DDD9C4"/>
    <a:srgbClr val="D7E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9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5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4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2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31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11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6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28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30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53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39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54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42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44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8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25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33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69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15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6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64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73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10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49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6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5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6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9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5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4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9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02-11-2023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1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1088D9-39F2-4E23-A03E-D90A53757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14794" y="731687"/>
            <a:ext cx="1137753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b="1" u="sng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Part name &amp; Part no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Holder Bracket RE J1 Rear 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B2FP05613O    </a:t>
            </a:r>
            <a:endParaRPr lang="en-US" b="1" dirty="0" smtClean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eaLnBrk="1" fontAlgn="t" hangingPunct="1">
              <a:defRPr/>
            </a:pPr>
            <a:r>
              <a:rPr lang="en-US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Model- Customer </a:t>
            </a:r>
            <a:r>
              <a:rPr lang="en-US" b="1" u="sng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complaint </a:t>
            </a:r>
            <a:r>
              <a:rPr lang="en-US" b="1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 Royal Enfield</a:t>
            </a:r>
          </a:p>
          <a:p>
            <a:pPr eaLnBrk="1" fontAlgn="ctr" hangingPunct="1">
              <a:defRPr/>
            </a:pPr>
            <a:r>
              <a:rPr lang="en-US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Physical Phenomenon</a:t>
            </a:r>
            <a:r>
              <a:rPr lang="en-US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DUST, UNCOVER,ORANGE PEEL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14794" y="93315"/>
            <a:ext cx="1137753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ctr"/>
            <a:r>
              <a:rPr lang="en-U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QSR Issues – Corrective actions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476298" y="5490156"/>
            <a:ext cx="3795578" cy="373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Drawing Snap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1572983" y="5477456"/>
            <a:ext cx="3795578" cy="373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 Snap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221" t="45027" r="13607" b="13600"/>
          <a:stretch/>
        </p:blipFill>
        <p:spPr>
          <a:xfrm>
            <a:off x="7474755" y="3538869"/>
            <a:ext cx="3835758" cy="145858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1843315" y="1838831"/>
            <a:ext cx="2786743" cy="3697461"/>
            <a:chOff x="1843315" y="1838831"/>
            <a:chExt cx="2786743" cy="369746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26" b="80599" l="6366" r="83681">
                          <a14:foregroundMark x1="22685" y1="52279" x2="23148" y2="52669"/>
                          <a14:foregroundMark x1="17593" y1="58724" x2="23727" y2="52083"/>
                          <a14:foregroundMark x1="6366" y1="51953" x2="7292" y2="54948"/>
                          <a14:foregroundMark x1="12500" y1="40560" x2="18519" y2="37109"/>
                          <a14:foregroundMark x1="9144" y1="37630" x2="14583" y2="37891"/>
                          <a14:foregroundMark x1="7523" y1="37305" x2="10648" y2="37956"/>
                          <a14:foregroundMark x1="8333" y1="36523" x2="8333" y2="36523"/>
                          <a14:foregroundMark x1="7755" y1="37109" x2="7755" y2="37109"/>
                          <a14:foregroundMark x1="7060" y1="37956" x2="7060" y2="37956"/>
                          <a14:foregroundMark x1="27431" y1="27865" x2="27431" y2="27865"/>
                          <a14:foregroundMark x1="25926" y1="24609" x2="25926" y2="24609"/>
                          <a14:foregroundMark x1="24537" y1="23763" x2="24537" y2="23763"/>
                          <a14:foregroundMark x1="22106" y1="23958" x2="22106" y2="23958"/>
                          <a14:foregroundMark x1="82986" y1="71810" x2="82986" y2="71810"/>
                          <a14:foregroundMark x1="73843" y1="78776" x2="73843" y2="78776"/>
                          <a14:foregroundMark x1="74537" y1="80599" x2="74537" y2="80599"/>
                          <a14:foregroundMark x1="83681" y1="70703" x2="83681" y2="70703"/>
                          <a14:foregroundMark x1="64931" y1="10026" x2="64931" y2="10026"/>
                        </a14:backgroundRemoval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6" r="10450" b="15435"/>
            <a:stretch/>
          </p:blipFill>
          <p:spPr>
            <a:xfrm rot="19848546">
              <a:off x="1858850" y="2069431"/>
              <a:ext cx="2193041" cy="346686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843315" y="1838831"/>
              <a:ext cx="2786743" cy="35027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40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163270"/>
              </p:ext>
            </p:extLst>
          </p:nvPr>
        </p:nvGraphicFramePr>
        <p:xfrm>
          <a:off x="304800" y="2985678"/>
          <a:ext cx="11652737" cy="3474720"/>
        </p:xfrm>
        <a:graphic>
          <a:graphicData uri="http://schemas.openxmlformats.org/drawingml/2006/table">
            <a:tbl>
              <a:tblPr/>
              <a:tblGrid>
                <a:gridCol w="99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12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3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3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76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Part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Model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Vendor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Defect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Actions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T. Date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Status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887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HOLDER BRACKET FINISHED-RE J1 REAR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 smtClean="0"/>
                        <a:t>Royal Enfield</a:t>
                      </a:r>
                    </a:p>
                    <a:p>
                      <a:pPr algn="ctr" fontAlgn="t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Praneel Industries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Customer complaint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DUST, UNCOVER,ORANGE PEEL ON PARTS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Physical Phenomenon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DUST, UNCOVER,ORANGE PEEL ON PARTS</a:t>
                      </a:r>
                      <a:endParaRPr lang="en-US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eaLnBrk="1" fontAlgn="ctr" hangingPunct="1"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1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200" dirty="0" smtClean="0">
                          <a:latin typeface="Trebuchet MS" pitchFamily="34" charset="0"/>
                        </a:rPr>
                        <a:t>Uncover issue observed in Holder bracket</a:t>
                      </a: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eaLnBrk="1" fontAlgn="ctr" hangingPunct="1"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2: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Defective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ventury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 observed in Powder coating Gun </a:t>
                      </a:r>
                    </a:p>
                    <a:p>
                      <a:pPr eaLnBrk="1" fontAlgn="ctr" hangingPunct="1"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3: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Powder coating Gun not proper checked before powder coating process </a:t>
                      </a:r>
                    </a:p>
                    <a:p>
                      <a:pPr eaLnBrk="1" fontAlgn="ctr" hangingPunct="1">
                        <a:defRPr/>
                      </a:pP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4 :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Powder coating Operator has not gained sufficient knowledge for powder coating process </a:t>
                      </a:r>
                    </a:p>
                    <a:p>
                      <a:pPr eaLnBrk="1" fontAlgn="ctr" hangingPunct="1">
                        <a:defRPr/>
                      </a:pPr>
                      <a:endParaRPr lang="en-US" sz="1200" b="1" i="0" u="sng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Root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Cause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200" dirty="0" smtClean="0">
                          <a:latin typeface="Trebuchet MS" pitchFamily="34" charset="0"/>
                        </a:rPr>
                        <a:t>New Manpower</a:t>
                      </a:r>
                      <a:endParaRPr lang="en-US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Containment Action :-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.ETL End –  30 Qty rejected by ETL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. Available stock at Supplier  end verified for  this issue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Inspection side action Supplier End:-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Training &amp; Awareness Given to powder coating operator &amp; final inspector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2.. Q-Alert Displayed at workstations.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Inspection side action ETL End:-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1-Q Alert displayed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Cause Side Action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:- 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 baseline="0" dirty="0" smtClean="0"/>
                        <a:t>Immediate new </a:t>
                      </a:r>
                      <a:r>
                        <a:rPr lang="en-US" sz="1200" baseline="0" dirty="0" err="1" smtClean="0"/>
                        <a:t>ventury</a:t>
                      </a:r>
                      <a:r>
                        <a:rPr lang="en-US" sz="1200" baseline="0" dirty="0" smtClean="0"/>
                        <a:t> install in Powder coating Gun 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 baseline="0" dirty="0" smtClean="0"/>
                        <a:t>Training provided to Powder  coating operator for powder coating gun checking and Cleaning 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 baseline="0" dirty="0" smtClean="0"/>
                        <a:t>PM check Sheet  provided at Powder coating booth for  coating gun checking and Cleaning 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16.10.23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16.10.23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16.10.23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16.10.23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16.10.23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16.10.23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16.10.23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25.10.23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75725" y="556204"/>
            <a:ext cx="1988820" cy="33855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After</a:t>
            </a:r>
            <a:endParaRPr lang="en-US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04800" y="93315"/>
            <a:ext cx="116983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Corrective Action </a:t>
            </a:r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Details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532" y="920170"/>
            <a:ext cx="5722513" cy="23623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6203" y="539769"/>
            <a:ext cx="1698434" cy="33855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Before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27313" y="920170"/>
            <a:ext cx="5885645" cy="2373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81051"/>
              </p:ext>
            </p:extLst>
          </p:nvPr>
        </p:nvGraphicFramePr>
        <p:xfrm>
          <a:off x="352425" y="6471683"/>
          <a:ext cx="3040769" cy="321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HORIZONTAL DEPLOYMENT 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: 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All line</a:t>
                      </a:r>
                      <a:endParaRPr lang="en-IN" sz="105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17140"/>
              </p:ext>
            </p:extLst>
          </p:nvPr>
        </p:nvGraphicFramePr>
        <p:xfrm>
          <a:off x="3933022" y="6470420"/>
          <a:ext cx="4605050" cy="33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SUSTENANCE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PREVENTIVE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) ACTIONS : PM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Checksheet</a:t>
                      </a:r>
                      <a:endParaRPr lang="en-US" sz="1000" b="1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468196"/>
              </p:ext>
            </p:extLst>
          </p:nvPr>
        </p:nvGraphicFramePr>
        <p:xfrm>
          <a:off x="8654187" y="6468062"/>
          <a:ext cx="3299113" cy="289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SYSTEM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ACTIONS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:-PM Check sheet &amp; process audit</a:t>
                      </a: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381000" y="2438400"/>
            <a:ext cx="5486400" cy="5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defRPr/>
            </a:pPr>
            <a:r>
              <a:rPr lang="en-US" sz="12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DUST, UNCOVER,ORANGE </a:t>
            </a:r>
            <a:r>
              <a:rPr lang="en-US" sz="1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PEEL ON PARTS</a:t>
            </a:r>
            <a:endParaRPr lang="en-US" sz="1200" b="1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2200" y="2437312"/>
            <a:ext cx="5600700" cy="509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/>
            <a:r>
              <a:rPr lang="en-US" sz="1200" b="1" dirty="0">
                <a:solidFill>
                  <a:srgbClr val="00B05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NO DUST , UNCOVER , ORANGE PEEL ON PART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8" t="13623" b="11659"/>
          <a:stretch/>
        </p:blipFill>
        <p:spPr>
          <a:xfrm>
            <a:off x="4254916" y="1006155"/>
            <a:ext cx="1617197" cy="1320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t="33700" r="38469" b="22251"/>
          <a:stretch/>
        </p:blipFill>
        <p:spPr>
          <a:xfrm>
            <a:off x="3126385" y="1006156"/>
            <a:ext cx="1066800" cy="1356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t="18551" r="30352" b="1945"/>
          <a:stretch/>
        </p:blipFill>
        <p:spPr>
          <a:xfrm rot="5400000">
            <a:off x="1040241" y="355767"/>
            <a:ext cx="1390259" cy="265856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 flipV="1">
            <a:off x="1629473" y="1237588"/>
            <a:ext cx="486671" cy="71533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V="1">
            <a:off x="3495045" y="1316555"/>
            <a:ext cx="486671" cy="71533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V="1">
            <a:off x="4521782" y="1416160"/>
            <a:ext cx="486671" cy="53676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62" b="74349" l="25116" r="70255">
                        <a14:foregroundMark x1="30903" y1="7161" x2="29861" y2="9115"/>
                        <a14:foregroundMark x1="26389" y1="4362" x2="42708" y2="4362"/>
                        <a14:foregroundMark x1="37269" y1="7552" x2="37269" y2="21745"/>
                        <a14:foregroundMark x1="45949" y1="21419" x2="43981" y2="28646"/>
                        <a14:foregroundMark x1="42245" y1="44336" x2="45486" y2="51042"/>
                        <a14:foregroundMark x1="45486" y1="53255" x2="45486" y2="56055"/>
                        <a14:foregroundMark x1="46875" y1="55599" x2="46875" y2="55599"/>
                        <a14:foregroundMark x1="47454" y1="57552" x2="47454" y2="57552"/>
                        <a14:foregroundMark x1="45718" y1="74349" x2="45718" y2="74349"/>
                        <a14:foregroundMark x1="60301" y1="67578" x2="60301" y2="67578"/>
                        <a14:foregroundMark x1="45718" y1="7682" x2="45718" y2="7682"/>
                        <a14:foregroundMark x1="46644" y1="7422" x2="46644" y2="7422"/>
                        <a14:foregroundMark x1="45139" y1="6445" x2="45139" y2="6445"/>
                        <a14:foregroundMark x1="46644" y1="6445" x2="46644" y2="6445"/>
                        <a14:foregroundMark x1="45718" y1="6315" x2="48148" y2="8138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24" t="2157" r="23980" b="20250"/>
          <a:stretch/>
        </p:blipFill>
        <p:spPr>
          <a:xfrm rot="16200000">
            <a:off x="8647914" y="834681"/>
            <a:ext cx="928983" cy="22762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26" b="80599" l="6366" r="83681">
                        <a14:foregroundMark x1="22685" y1="52279" x2="23148" y2="52669"/>
                        <a14:foregroundMark x1="17593" y1="58724" x2="23727" y2="52083"/>
                        <a14:foregroundMark x1="6366" y1="51953" x2="7292" y2="54948"/>
                        <a14:foregroundMark x1="12500" y1="40560" x2="18519" y2="37109"/>
                        <a14:foregroundMark x1="9144" y1="37630" x2="14583" y2="37891"/>
                        <a14:foregroundMark x1="7523" y1="37305" x2="10648" y2="37956"/>
                        <a14:foregroundMark x1="8333" y1="36523" x2="8333" y2="36523"/>
                        <a14:foregroundMark x1="7755" y1="37109" x2="7755" y2="37109"/>
                        <a14:foregroundMark x1="7060" y1="37956" x2="7060" y2="37956"/>
                        <a14:foregroundMark x1="27431" y1="27865" x2="27431" y2="27865"/>
                        <a14:foregroundMark x1="25926" y1="24609" x2="25926" y2="24609"/>
                        <a14:foregroundMark x1="24537" y1="23763" x2="24537" y2="23763"/>
                        <a14:foregroundMark x1="22106" y1="23958" x2="22106" y2="23958"/>
                        <a14:foregroundMark x1="82986" y1="71810" x2="82986" y2="71810"/>
                        <a14:foregroundMark x1="73843" y1="78776" x2="73843" y2="78776"/>
                        <a14:foregroundMark x1="74537" y1="80599" x2="74537" y2="80599"/>
                        <a14:foregroundMark x1="83681" y1="70703" x2="83681" y2="70703"/>
                        <a14:foregroundMark x1="64931" y1="10026" x2="64931" y2="10026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36" r="10450" b="15435"/>
          <a:stretch/>
        </p:blipFill>
        <p:spPr>
          <a:xfrm rot="19848546">
            <a:off x="6317231" y="1015237"/>
            <a:ext cx="1083737" cy="171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Callout 1 17"/>
          <p:cNvSpPr/>
          <p:nvPr/>
        </p:nvSpPr>
        <p:spPr>
          <a:xfrm>
            <a:off x="1877423" y="566696"/>
            <a:ext cx="1930400" cy="457200"/>
          </a:xfrm>
          <a:prstGeom prst="borderCallout1">
            <a:avLst>
              <a:gd name="adj1" fmla="val 111021"/>
              <a:gd name="adj2" fmla="val 48881"/>
              <a:gd name="adj3" fmla="val 1247099"/>
              <a:gd name="adj4" fmla="val 5130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Defective </a:t>
            </a:r>
            <a:r>
              <a:rPr lang="en-US" sz="1200" dirty="0" err="1" smtClean="0">
                <a:solidFill>
                  <a:schemeClr val="tx1"/>
                </a:solidFill>
              </a:rPr>
              <a:t>Ventury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7" t="30417" r="11264" b="22916"/>
          <a:stretch/>
        </p:blipFill>
        <p:spPr>
          <a:xfrm>
            <a:off x="1455511" y="1077609"/>
            <a:ext cx="3062886" cy="5445131"/>
          </a:xfrm>
          <a:prstGeom prst="rect">
            <a:avLst/>
          </a:prstGeom>
        </p:spPr>
      </p:pic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304800" y="93315"/>
            <a:ext cx="116983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Corrective Action </a:t>
            </a:r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Details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7880" y="600851"/>
            <a:ext cx="125042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Pic</a:t>
            </a:r>
            <a:r>
              <a:rPr lang="en-US" dirty="0" smtClean="0"/>
              <a:t> 1</a:t>
            </a:r>
            <a:endParaRPr lang="en-IN" dirty="0"/>
          </a:p>
        </p:txBody>
      </p:sp>
      <p:sp>
        <p:nvSpPr>
          <p:cNvPr id="15" name="Oval 14"/>
          <p:cNvSpPr/>
          <p:nvPr/>
        </p:nvSpPr>
        <p:spPr>
          <a:xfrm>
            <a:off x="1898019" y="5201919"/>
            <a:ext cx="2177869" cy="75909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8358052" y="583671"/>
            <a:ext cx="1930400" cy="457200"/>
          </a:xfrm>
          <a:prstGeom prst="borderCallout1">
            <a:avLst>
              <a:gd name="adj1" fmla="val 111021"/>
              <a:gd name="adj2" fmla="val 48881"/>
              <a:gd name="adj3" fmla="val 1247099"/>
              <a:gd name="adj4" fmla="val 5130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Replaced &amp; New </a:t>
            </a:r>
            <a:r>
              <a:rPr lang="en-US" sz="1200" dirty="0" err="1" smtClean="0">
                <a:solidFill>
                  <a:schemeClr val="tx1"/>
                </a:solidFill>
              </a:rPr>
              <a:t>Ventury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4" t="34233" r="52931" b="24325"/>
          <a:stretch/>
        </p:blipFill>
        <p:spPr>
          <a:xfrm>
            <a:off x="8169367" y="1077609"/>
            <a:ext cx="2344184" cy="539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304800" y="93315"/>
            <a:ext cx="116983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Corrective Action </a:t>
            </a:r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Details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7880" y="702451"/>
            <a:ext cx="125042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Pic</a:t>
            </a:r>
            <a:r>
              <a:rPr lang="en-US" dirty="0" smtClean="0"/>
              <a:t> 2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1760801" y="704334"/>
            <a:ext cx="1000838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PM Check sheet Implemented at powder coating booth &amp; Checkpoint added for gun checking &amp; Cleaning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958" t="23338" r="26424" b="15003"/>
          <a:stretch/>
        </p:blipFill>
        <p:spPr>
          <a:xfrm>
            <a:off x="2528610" y="1284575"/>
            <a:ext cx="7250690" cy="506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304800" y="93315"/>
            <a:ext cx="116983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Evidences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5380" y="664351"/>
            <a:ext cx="339672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Q-Alert Displayed at Workstation.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49" y="1204609"/>
            <a:ext cx="3771901" cy="53958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623203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8403</TotalTime>
  <Words>320</Words>
  <Application>Microsoft Office PowerPoint</Application>
  <PresentationFormat>Widescreen</PresentationFormat>
  <Paragraphs>88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Trebuchet MS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VINITKUMAR RATANPURA</dc:creator>
  <cp:lastModifiedBy>QUALITY</cp:lastModifiedBy>
  <cp:revision>846</cp:revision>
  <cp:lastPrinted>2023-03-29T07:02:09Z</cp:lastPrinted>
  <dcterms:created xsi:type="dcterms:W3CDTF">2014-10-29T04:23:53Z</dcterms:created>
  <dcterms:modified xsi:type="dcterms:W3CDTF">2023-11-02T06:46:44Z</dcterms:modified>
</cp:coreProperties>
</file>