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0" r:id="rId1"/>
  </p:sldMasterIdLst>
  <p:notesMasterIdLst>
    <p:notesMasterId r:id="rId3"/>
  </p:notesMasterIdLst>
  <p:sldIdLst>
    <p:sldId id="666" r:id="rId2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4133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00CC66"/>
    <a:srgbClr val="0000FF"/>
    <a:srgbClr val="3333FF"/>
    <a:srgbClr val="DDDDFF"/>
    <a:srgbClr val="58B1E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34"/>
  </p:normalViewPr>
  <p:slideViewPr>
    <p:cSldViewPr snapToGrid="0" snapToObjects="1">
      <p:cViewPr>
        <p:scale>
          <a:sx n="97" d="100"/>
          <a:sy n="97" d="100"/>
        </p:scale>
        <p:origin x="-198" y="-36"/>
      </p:cViewPr>
      <p:guideLst>
        <p:guide orient="horz" pos="4133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337607-064E-4344-A7FB-B01B14816634}" type="datetimeFigureOut">
              <a:rPr lang="en-IN" smtClean="0"/>
              <a:pPr/>
              <a:t>04-11-2023</a:t>
            </a:fld>
            <a:endParaRPr lang="en-IN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8B5482-222C-4852-BF54-DC27D88007AC}" type="slidenum">
              <a:rPr lang="en-IN" smtClean="0"/>
              <a:pPr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1590421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8027C-2B6B-4610-8944-FAE6005F2F28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04-11-2023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8E9CB-6C69-42E4-B28A-CB510D3ABFF0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64208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8027C-2B6B-4610-8944-FAE6005F2F28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04-11-2023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8E9CB-6C69-42E4-B28A-CB510D3ABFF0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522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8027C-2B6B-4610-8944-FAE6005F2F28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04-11-2023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8E9CB-6C69-42E4-B28A-CB510D3ABFF0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002059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</p:spPr>
        <p:txBody>
          <a:bodyPr/>
          <a:lstStyle/>
          <a:p>
            <a:fld id="{D32064E2-1C81-41B5-9A63-74A45D00854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0338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8027C-2B6B-4610-8944-FAE6005F2F28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04-11-2023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8E9CB-6C69-42E4-B28A-CB510D3ABFF0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60220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8027C-2B6B-4610-8944-FAE6005F2F28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04-11-2023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8E9CB-6C69-42E4-B28A-CB510D3ABFF0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76523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8027C-2B6B-4610-8944-FAE6005F2F28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04-11-2023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8E9CB-6C69-42E4-B28A-CB510D3ABFF0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5462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8027C-2B6B-4610-8944-FAE6005F2F28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04-11-2023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8E9CB-6C69-42E4-B28A-CB510D3ABFF0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59104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8027C-2B6B-4610-8944-FAE6005F2F28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04-11-2023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8E9CB-6C69-42E4-B28A-CB510D3ABFF0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18149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8027C-2B6B-4610-8944-FAE6005F2F28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04-11-2023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8E9CB-6C69-42E4-B28A-CB510D3ABFF0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15487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8027C-2B6B-4610-8944-FAE6005F2F28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04-11-2023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8E9CB-6C69-42E4-B28A-CB510D3ABFF0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2645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8027C-2B6B-4610-8944-FAE6005F2F28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04-11-2023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8E9CB-6C69-42E4-B28A-CB510D3ABFF0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115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68027C-2B6B-4610-8944-FAE6005F2F28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04-11-2023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E8E9CB-6C69-42E4-B28A-CB510D3ABFF0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Line 57"/>
          <p:cNvSpPr>
            <a:spLocks noChangeShapeType="1"/>
          </p:cNvSpPr>
          <p:nvPr userDrawn="1"/>
        </p:nvSpPr>
        <p:spPr bwMode="auto">
          <a:xfrm>
            <a:off x="0" y="79516"/>
            <a:ext cx="10160000" cy="0"/>
          </a:xfrm>
          <a:prstGeom prst="line">
            <a:avLst/>
          </a:prstGeom>
          <a:noFill/>
          <a:ln w="9525">
            <a:solidFill>
              <a:srgbClr val="003777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IN">
              <a:solidFill>
                <a:prstClr val="black"/>
              </a:solidFill>
            </a:endParaRPr>
          </a:p>
        </p:txBody>
      </p:sp>
      <p:sp>
        <p:nvSpPr>
          <p:cNvPr id="8" name="Line 58"/>
          <p:cNvSpPr>
            <a:spLocks noChangeShapeType="1"/>
          </p:cNvSpPr>
          <p:nvPr userDrawn="1"/>
        </p:nvSpPr>
        <p:spPr bwMode="auto">
          <a:xfrm>
            <a:off x="0" y="790716"/>
            <a:ext cx="10160000" cy="0"/>
          </a:xfrm>
          <a:prstGeom prst="line">
            <a:avLst/>
          </a:prstGeom>
          <a:noFill/>
          <a:ln w="9525">
            <a:solidFill>
              <a:srgbClr val="003777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IN">
              <a:solidFill>
                <a:prstClr val="black"/>
              </a:solidFill>
            </a:endParaRPr>
          </a:p>
        </p:txBody>
      </p:sp>
      <p:pic>
        <p:nvPicPr>
          <p:cNvPr id="9" name="Picture 71" descr="pic00491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09808" y="35067"/>
            <a:ext cx="1727200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ectangle 64"/>
          <p:cNvSpPr>
            <a:spLocks noChangeArrowheads="1"/>
          </p:cNvSpPr>
          <p:nvPr userDrawn="1"/>
        </p:nvSpPr>
        <p:spPr bwMode="auto">
          <a:xfrm>
            <a:off x="0" y="6400800"/>
            <a:ext cx="12192000" cy="457200"/>
          </a:xfrm>
          <a:prstGeom prst="rect">
            <a:avLst/>
          </a:prstGeom>
          <a:solidFill>
            <a:srgbClr val="003777"/>
          </a:solidFill>
          <a:ln>
            <a:noFill/>
          </a:ln>
          <a:extLst/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  <a:defRPr/>
            </a:pPr>
            <a:endParaRPr lang="it-IT" altLang="en-US" sz="1400" smtClean="0">
              <a:solidFill>
                <a:srgbClr val="EEECE1"/>
              </a:solidFill>
              <a:latin typeface="GillSans"/>
            </a:endParaRPr>
          </a:p>
        </p:txBody>
      </p:sp>
    </p:spTree>
    <p:extLst>
      <p:ext uri="{BB962C8B-B14F-4D97-AF65-F5344CB8AC3E}">
        <p14:creationId xmlns:p14="http://schemas.microsoft.com/office/powerpoint/2010/main" val="30263874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82" r:id="rId2"/>
    <p:sldLayoutId id="2147483683" r:id="rId3"/>
    <p:sldLayoutId id="2147483684" r:id="rId4"/>
    <p:sldLayoutId id="2147483685" r:id="rId5"/>
    <p:sldLayoutId id="2147483686" r:id="rId6"/>
    <p:sldLayoutId id="2147483687" r:id="rId7"/>
    <p:sldLayoutId id="2147483688" r:id="rId8"/>
    <p:sldLayoutId id="2147483689" r:id="rId9"/>
    <p:sldLayoutId id="2147483690" r:id="rId10"/>
    <p:sldLayoutId id="2147483691" r:id="rId11"/>
    <p:sldLayoutId id="2147483692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34828" y="2699235"/>
            <a:ext cx="3717925" cy="187483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3274" y="251356"/>
            <a:ext cx="12323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33CC"/>
                </a:solidFill>
              </a:rPr>
              <a:t>EVIDENSES</a:t>
            </a:r>
            <a:endParaRPr lang="en-IN" b="1" dirty="0">
              <a:solidFill>
                <a:srgbClr val="0033CC"/>
              </a:solidFill>
            </a:endParaRPr>
          </a:p>
        </p:txBody>
      </p:sp>
      <p:sp>
        <p:nvSpPr>
          <p:cNvPr id="3" name="Text Box 5"/>
          <p:cNvSpPr txBox="1">
            <a:spLocks noChangeArrowheads="1"/>
          </p:cNvSpPr>
          <p:nvPr/>
        </p:nvSpPr>
        <p:spPr bwMode="auto">
          <a:xfrm>
            <a:off x="7636933" y="1315623"/>
            <a:ext cx="2345267" cy="309958"/>
          </a:xfrm>
          <a:prstGeom prst="rect">
            <a:avLst/>
          </a:prstGeom>
          <a:noFill/>
          <a:ln w="38160">
            <a:solidFill>
              <a:srgbClr val="008000"/>
            </a:solidFill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ctr" defTabSz="457200">
              <a:buClr>
                <a:srgbClr val="000000"/>
              </a:buCl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altLang="en-US" sz="1400" b="1">
                <a:solidFill>
                  <a:srgbClr val="000000"/>
                </a:solidFill>
                <a:ea typeface="Lucida Sans Unicode" pitchFamily="34" charset="0"/>
                <a:cs typeface="Lucida Sans Unicode" pitchFamily="34" charset="0"/>
              </a:rPr>
              <a:t>AFTER</a:t>
            </a:r>
          </a:p>
        </p:txBody>
      </p:sp>
      <p:sp>
        <p:nvSpPr>
          <p:cNvPr id="4" name="Text Box 7"/>
          <p:cNvSpPr txBox="1">
            <a:spLocks noChangeArrowheads="1"/>
          </p:cNvSpPr>
          <p:nvPr/>
        </p:nvSpPr>
        <p:spPr bwMode="auto">
          <a:xfrm>
            <a:off x="1900769" y="1321973"/>
            <a:ext cx="2063751" cy="309958"/>
          </a:xfrm>
          <a:prstGeom prst="rect">
            <a:avLst/>
          </a:prstGeom>
          <a:noFill/>
          <a:ln w="38160">
            <a:solidFill>
              <a:srgbClr val="FF0000"/>
            </a:solidFill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ctr" defTabSz="457200">
              <a:buClr>
                <a:srgbClr val="000000"/>
              </a:buCl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altLang="en-US" sz="1400" b="1">
                <a:solidFill>
                  <a:srgbClr val="000000"/>
                </a:solidFill>
                <a:ea typeface="Lucida Sans Unicode" pitchFamily="34" charset="0"/>
                <a:cs typeface="Lucida Sans Unicode" pitchFamily="34" charset="0"/>
              </a:rPr>
              <a:t>BEFORE</a:t>
            </a:r>
          </a:p>
        </p:txBody>
      </p:sp>
      <p:sp>
        <p:nvSpPr>
          <p:cNvPr id="5" name="Rectangle 8"/>
          <p:cNvSpPr>
            <a:spLocks noChangeArrowheads="1"/>
          </p:cNvSpPr>
          <p:nvPr/>
        </p:nvSpPr>
        <p:spPr bwMode="auto">
          <a:xfrm>
            <a:off x="321733" y="1631931"/>
            <a:ext cx="5266267" cy="3702069"/>
          </a:xfrm>
          <a:prstGeom prst="rect">
            <a:avLst/>
          </a:prstGeom>
          <a:noFill/>
          <a:ln w="3816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just" defTabSz="457200">
              <a:buClr>
                <a:srgbClr val="000000"/>
              </a:buClr>
            </a:pPr>
            <a:endParaRPr lang="en-US" altLang="en-US">
              <a:solidFill>
                <a:prstClr val="white"/>
              </a:solidFill>
              <a:ea typeface="Lucida Sans Unicode" pitchFamily="34" charset="0"/>
              <a:cs typeface="Lucida Sans Unicode" pitchFamily="34" charset="0"/>
            </a:endParaRPr>
          </a:p>
        </p:txBody>
      </p:sp>
      <p:sp>
        <p:nvSpPr>
          <p:cNvPr id="6" name="Text Box 10"/>
          <p:cNvSpPr txBox="1">
            <a:spLocks noChangeArrowheads="1"/>
          </p:cNvSpPr>
          <p:nvPr/>
        </p:nvSpPr>
        <p:spPr bwMode="auto">
          <a:xfrm>
            <a:off x="304800" y="914403"/>
            <a:ext cx="11531600" cy="371513"/>
          </a:xfrm>
          <a:prstGeom prst="rect">
            <a:avLst/>
          </a:prstGeom>
          <a:noFill/>
          <a:ln w="38160">
            <a:solidFill>
              <a:srgbClr val="000080"/>
            </a:solidFill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defTabSz="457200">
              <a:buClr>
                <a:srgbClr val="000000"/>
              </a:buCl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altLang="en-US" b="1" dirty="0" smtClean="0">
                <a:solidFill>
                  <a:srgbClr val="000000"/>
                </a:solidFill>
                <a:ea typeface="Lucida Sans Unicode" pitchFamily="34" charset="0"/>
                <a:cs typeface="Lucida Sans Unicode" pitchFamily="34" charset="0"/>
              </a:rPr>
              <a:t>TAPPING MACHINE :-SE/TAP/01</a:t>
            </a:r>
            <a:endParaRPr lang="en-US" altLang="en-US" sz="1600" dirty="0">
              <a:solidFill>
                <a:prstClr val="black"/>
              </a:solidFill>
              <a:latin typeface="Verdana" pitchFamily="34" charset="0"/>
            </a:endParaRPr>
          </a:p>
        </p:txBody>
      </p:sp>
      <p:sp>
        <p:nvSpPr>
          <p:cNvPr id="7" name="Line 14"/>
          <p:cNvSpPr>
            <a:spLocks noChangeShapeType="1"/>
          </p:cNvSpPr>
          <p:nvPr/>
        </p:nvSpPr>
        <p:spPr bwMode="auto">
          <a:xfrm flipV="1">
            <a:off x="1422400" y="639766"/>
            <a:ext cx="10769600" cy="46037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Rectangle 9"/>
          <p:cNvSpPr>
            <a:spLocks noChangeArrowheads="1"/>
          </p:cNvSpPr>
          <p:nvPr/>
        </p:nvSpPr>
        <p:spPr bwMode="auto">
          <a:xfrm>
            <a:off x="6197600" y="1643610"/>
            <a:ext cx="5384800" cy="3690393"/>
          </a:xfrm>
          <a:prstGeom prst="rect">
            <a:avLst/>
          </a:prstGeom>
          <a:noFill/>
          <a:ln w="38160">
            <a:solidFill>
              <a:srgbClr val="008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just" defTabSz="457200">
              <a:buClr>
                <a:srgbClr val="000000"/>
              </a:buClr>
            </a:pPr>
            <a:endParaRPr lang="en-US" altLang="en-US">
              <a:solidFill>
                <a:prstClr val="white"/>
              </a:solidFill>
              <a:ea typeface="Lucida Sans Unicode" pitchFamily="34" charset="0"/>
              <a:cs typeface="Lucida Sans Unicode" pitchFamily="34" charset="0"/>
            </a:endParaRPr>
          </a:p>
        </p:txBody>
      </p:sp>
      <p:sp>
        <p:nvSpPr>
          <p:cNvPr id="9" name="Text Box 4"/>
          <p:cNvSpPr txBox="1">
            <a:spLocks noChangeArrowheads="1"/>
          </p:cNvSpPr>
          <p:nvPr/>
        </p:nvSpPr>
        <p:spPr bwMode="auto">
          <a:xfrm>
            <a:off x="306917" y="5424488"/>
            <a:ext cx="5298016" cy="463846"/>
          </a:xfrm>
          <a:prstGeom prst="rect">
            <a:avLst/>
          </a:prstGeom>
          <a:noFill/>
          <a:ln w="38160">
            <a:solidFill>
              <a:srgbClr val="FF0000"/>
            </a:solidFill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defTabSz="457200">
              <a:spcBef>
                <a:spcPct val="50000"/>
              </a:spcBef>
              <a:buFont typeface="Wingdings" pitchFamily="2" charset="2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200" b="1" dirty="0">
                <a:solidFill>
                  <a:srgbClr val="C0504D"/>
                </a:solidFill>
                <a:latin typeface="Verdana" pitchFamily="34" charset="0"/>
              </a:rPr>
              <a:t>Problem/Present Status</a:t>
            </a:r>
            <a:r>
              <a:rPr lang="en-US" altLang="en-US" sz="1200" b="1" dirty="0" smtClean="0">
                <a:solidFill>
                  <a:srgbClr val="C0504D"/>
                </a:solidFill>
                <a:latin typeface="Verdana" pitchFamily="34" charset="0"/>
              </a:rPr>
              <a:t>:</a:t>
            </a:r>
            <a:endParaRPr lang="en-US" altLang="en-US" sz="1200" b="1" dirty="0" smtClean="0">
              <a:solidFill>
                <a:prstClr val="black"/>
              </a:solidFill>
              <a:latin typeface="Verdana" pitchFamily="34" charset="0"/>
            </a:endParaRPr>
          </a:p>
          <a:p>
            <a:pPr lvl="0">
              <a:defRPr/>
            </a:pPr>
            <a:endParaRPr lang="en-US" sz="1200" b="1" dirty="0"/>
          </a:p>
        </p:txBody>
      </p:sp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6197600" y="5429250"/>
            <a:ext cx="5283200" cy="1017844"/>
          </a:xfrm>
          <a:prstGeom prst="rect">
            <a:avLst/>
          </a:prstGeom>
          <a:noFill/>
          <a:ln w="38160">
            <a:solidFill>
              <a:srgbClr val="008000"/>
            </a:solidFill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defTabSz="457200">
              <a:spcBef>
                <a:spcPct val="50000"/>
              </a:spcBef>
              <a:buFont typeface="Wingdings" pitchFamily="2" charset="2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200" b="1" dirty="0">
                <a:solidFill>
                  <a:srgbClr val="00B050"/>
                </a:solidFill>
                <a:latin typeface="Verdana" pitchFamily="34" charset="0"/>
              </a:rPr>
              <a:t>Countermeasure</a:t>
            </a:r>
            <a:r>
              <a:rPr lang="en-US" altLang="en-US" sz="1200" b="1" dirty="0" smtClean="0">
                <a:solidFill>
                  <a:srgbClr val="00B050"/>
                </a:solidFill>
                <a:latin typeface="Verdana" pitchFamily="34" charset="0"/>
              </a:rPr>
              <a:t>: </a:t>
            </a:r>
          </a:p>
          <a:p>
            <a:pPr lvl="0" fontAlgn="ctr">
              <a:defRPr/>
            </a:pPr>
            <a:r>
              <a:rPr lang="en-US" sz="1600" b="1" dirty="0">
                <a:solidFill>
                  <a:srgbClr val="000000"/>
                </a:solidFill>
              </a:rPr>
              <a:t>Round type TAP are being used in place of taper shank type tap as per requirement and being monitored as per F/PROD/07</a:t>
            </a:r>
            <a:r>
              <a:rPr lang="en-US" sz="1200" dirty="0">
                <a:solidFill>
                  <a:srgbClr val="000000"/>
                </a:solidFill>
              </a:rPr>
              <a:t>.</a:t>
            </a:r>
          </a:p>
        </p:txBody>
      </p:sp>
      <p:sp>
        <p:nvSpPr>
          <p:cNvPr id="12" name="Rectangle 32"/>
          <p:cNvSpPr>
            <a:spLocks noChangeArrowheads="1"/>
          </p:cNvSpPr>
          <p:nvPr/>
        </p:nvSpPr>
        <p:spPr bwMode="auto">
          <a:xfrm>
            <a:off x="1930400" y="76200"/>
            <a:ext cx="721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altLang="en-US" sz="2400" b="1" dirty="0" smtClean="0">
                <a:solidFill>
                  <a:srgbClr val="0000FF"/>
                </a:solidFill>
                <a:latin typeface="Trebuchet MS" pitchFamily="34" charset="0"/>
              </a:rPr>
              <a:t>Countermeasure:- </a:t>
            </a:r>
            <a:r>
              <a:rPr lang="en-US" altLang="en-US" sz="2000" b="1" dirty="0">
                <a:solidFill>
                  <a:prstClr val="black"/>
                </a:solidFill>
                <a:latin typeface="Trebuchet MS" pitchFamily="34" charset="0"/>
              </a:rPr>
              <a:t>MACHINING </a:t>
            </a:r>
            <a:r>
              <a:rPr lang="en-US" altLang="en-US" sz="2000" b="1" dirty="0" smtClean="0">
                <a:solidFill>
                  <a:prstClr val="black"/>
                </a:solidFill>
                <a:latin typeface="Trebuchet MS" pitchFamily="34" charset="0"/>
              </a:rPr>
              <a:t>STAGE</a:t>
            </a:r>
            <a:endParaRPr lang="en-US" altLang="en-US" sz="2400" b="1" dirty="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16" name="Oval 15"/>
          <p:cNvSpPr/>
          <p:nvPr/>
        </p:nvSpPr>
        <p:spPr>
          <a:xfrm>
            <a:off x="7779166" y="3416076"/>
            <a:ext cx="1914624" cy="648072"/>
          </a:xfrm>
          <a:prstGeom prst="ellipse">
            <a:avLst/>
          </a:prstGeom>
          <a:noFill/>
          <a:ln w="254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2" name="Rounded Rectangular Callout 21"/>
          <p:cNvSpPr/>
          <p:nvPr/>
        </p:nvSpPr>
        <p:spPr>
          <a:xfrm>
            <a:off x="6250966" y="2322350"/>
            <a:ext cx="1406012" cy="1021469"/>
          </a:xfrm>
          <a:prstGeom prst="wedgeRoundRectCallout">
            <a:avLst>
              <a:gd name="adj1" fmla="val 81042"/>
              <a:gd name="adj2" fmla="val 74614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en-US" sz="1100" dirty="0">
                <a:solidFill>
                  <a:schemeClr val="bg1"/>
                </a:solidFill>
              </a:rPr>
              <a:t>Round type TAP are being used in place of taper shank type tap as per requirement </a:t>
            </a:r>
            <a:endParaRPr lang="en-IN" sz="11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8109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13686</TotalTime>
  <Words>55</Words>
  <Application>Microsoft Office PowerPoint</Application>
  <PresentationFormat>Custom</PresentationFormat>
  <Paragraphs>9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2_Office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ADMINPC</cp:lastModifiedBy>
  <cp:revision>1033</cp:revision>
  <cp:lastPrinted>2019-08-28T10:37:47Z</cp:lastPrinted>
  <dcterms:created xsi:type="dcterms:W3CDTF">2018-06-27T12:52:45Z</dcterms:created>
  <dcterms:modified xsi:type="dcterms:W3CDTF">2023-11-04T09:31:53Z</dcterms:modified>
</cp:coreProperties>
</file>