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308" r:id="rId2"/>
    <p:sldId id="311" r:id="rId3"/>
  </p:sldIdLst>
  <p:sldSz cx="9144000" cy="6858000" type="screen4x3"/>
  <p:notesSz cx="6735763" cy="98663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CC3300"/>
    <a:srgbClr val="CFDEB0"/>
    <a:srgbClr val="E7A96B"/>
    <a:srgbClr val="FF6600"/>
    <a:srgbClr val="E17509"/>
    <a:srgbClr val="CF8E0B"/>
    <a:srgbClr val="AE72A5"/>
    <a:srgbClr val="336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762" autoAdjust="0"/>
    <p:restoredTop sz="94434" autoAdjust="0"/>
  </p:normalViewPr>
  <p:slideViewPr>
    <p:cSldViewPr>
      <p:cViewPr>
        <p:scale>
          <a:sx n="77" d="100"/>
          <a:sy n="77" d="100"/>
        </p:scale>
        <p:origin x="-1044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18830" cy="493316"/>
          </a:xfrm>
          <a:prstGeom prst="rect">
            <a:avLst/>
          </a:prstGeom>
        </p:spPr>
        <p:txBody>
          <a:bodyPr vert="horz" lIns="90763" tIns="45382" rIns="90763" bIns="45382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15374" y="0"/>
            <a:ext cx="2918830" cy="493316"/>
          </a:xfrm>
          <a:prstGeom prst="rect">
            <a:avLst/>
          </a:prstGeom>
        </p:spPr>
        <p:txBody>
          <a:bodyPr vert="horz" lIns="90763" tIns="45382" rIns="90763" bIns="45382" rtlCol="0"/>
          <a:lstStyle>
            <a:lvl1pPr algn="r">
              <a:defRPr sz="1200"/>
            </a:lvl1pPr>
          </a:lstStyle>
          <a:p>
            <a:fld id="{33C31818-1CB3-42CE-B0F6-0F8A9BD13160}" type="datetimeFigureOut">
              <a:rPr lang="en-US" smtClean="0"/>
              <a:pPr/>
              <a:t>05/01/2024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01700" y="739775"/>
            <a:ext cx="493236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763" tIns="45382" rIns="90763" bIns="45382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3577" y="4686500"/>
            <a:ext cx="5388610" cy="4439841"/>
          </a:xfrm>
          <a:prstGeom prst="rect">
            <a:avLst/>
          </a:prstGeom>
        </p:spPr>
        <p:txBody>
          <a:bodyPr vert="horz" lIns="90763" tIns="45382" rIns="90763" bIns="45382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371285"/>
            <a:ext cx="2918830" cy="493316"/>
          </a:xfrm>
          <a:prstGeom prst="rect">
            <a:avLst/>
          </a:prstGeom>
        </p:spPr>
        <p:txBody>
          <a:bodyPr vert="horz" lIns="90763" tIns="45382" rIns="90763" bIns="45382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15374" y="9371285"/>
            <a:ext cx="2918830" cy="493316"/>
          </a:xfrm>
          <a:prstGeom prst="rect">
            <a:avLst/>
          </a:prstGeom>
        </p:spPr>
        <p:txBody>
          <a:bodyPr vert="horz" lIns="90763" tIns="45382" rIns="90763" bIns="45382" rtlCol="0" anchor="b"/>
          <a:lstStyle>
            <a:lvl1pPr algn="r">
              <a:defRPr sz="1200"/>
            </a:lvl1pPr>
          </a:lstStyle>
          <a:p>
            <a:fld id="{04306632-2B49-4309-B03C-192078B4F8C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24729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51BF5F-B4D6-486A-997A-36E02FFDB33F}" type="datetimeFigureOut">
              <a:rPr lang="en-IN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05-01-2024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A8A162-F582-41E2-8AE9-06CD88E02B13}" type="slidenum">
              <a:rPr lang="en-IN" altLang="en-US"/>
              <a:pPr>
                <a:defRPr/>
              </a:pPr>
              <a:t>‹#›</a:t>
            </a:fld>
            <a:endParaRPr lang="en-IN" altLang="en-US" dirty="0"/>
          </a:p>
        </p:txBody>
      </p:sp>
    </p:spTree>
    <p:extLst>
      <p:ext uri="{BB962C8B-B14F-4D97-AF65-F5344CB8AC3E}">
        <p14:creationId xmlns:p14="http://schemas.microsoft.com/office/powerpoint/2010/main" val="4993334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9F20B4-0B42-48A5-B562-12E8D4FDF947}" type="datetimeFigureOut">
              <a:rPr lang="en-IN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05-01-2024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C73066-5263-4097-BB95-E320B0680552}" type="slidenum">
              <a:rPr lang="en-IN" altLang="en-US"/>
              <a:pPr>
                <a:defRPr/>
              </a:pPr>
              <a:t>‹#›</a:t>
            </a:fld>
            <a:endParaRPr lang="en-IN" altLang="en-US" dirty="0"/>
          </a:p>
        </p:txBody>
      </p:sp>
    </p:spTree>
    <p:extLst>
      <p:ext uri="{BB962C8B-B14F-4D97-AF65-F5344CB8AC3E}">
        <p14:creationId xmlns:p14="http://schemas.microsoft.com/office/powerpoint/2010/main" val="33532994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3C3862-3EBD-4375-9A3B-099EEA1B3DC3}" type="datetimeFigureOut">
              <a:rPr lang="en-IN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05-01-2024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453F2C-50BD-42FF-B17D-342B0916B465}" type="slidenum">
              <a:rPr lang="en-IN" altLang="en-US"/>
              <a:pPr>
                <a:defRPr/>
              </a:pPr>
              <a:t>‹#›</a:t>
            </a:fld>
            <a:endParaRPr lang="en-IN" altLang="en-US" dirty="0"/>
          </a:p>
        </p:txBody>
      </p:sp>
    </p:spTree>
    <p:extLst>
      <p:ext uri="{BB962C8B-B14F-4D97-AF65-F5344CB8AC3E}">
        <p14:creationId xmlns:p14="http://schemas.microsoft.com/office/powerpoint/2010/main" val="37607222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3EF4BF-7EE4-4B4A-8145-5E53099222A1}" type="datetimeFigureOut">
              <a:rPr lang="en-IN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05-01-2024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865C06-8BD2-4729-95CD-290B5CA150E8}" type="slidenum">
              <a:rPr lang="en-IN" altLang="en-US"/>
              <a:pPr>
                <a:defRPr/>
              </a:pPr>
              <a:t>‹#›</a:t>
            </a:fld>
            <a:endParaRPr lang="en-IN" altLang="en-US" dirty="0"/>
          </a:p>
        </p:txBody>
      </p:sp>
    </p:spTree>
    <p:extLst>
      <p:ext uri="{BB962C8B-B14F-4D97-AF65-F5344CB8AC3E}">
        <p14:creationId xmlns:p14="http://schemas.microsoft.com/office/powerpoint/2010/main" val="13704598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197045-5C2F-4E26-8DAC-34CD9D0DB905}" type="datetimeFigureOut">
              <a:rPr lang="en-IN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05-01-2024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D2E4D7-CC2A-4DA4-B266-01A5525ADB59}" type="slidenum">
              <a:rPr lang="en-IN" altLang="en-US"/>
              <a:pPr>
                <a:defRPr/>
              </a:pPr>
              <a:t>‹#›</a:t>
            </a:fld>
            <a:endParaRPr lang="en-IN" altLang="en-US" dirty="0"/>
          </a:p>
        </p:txBody>
      </p:sp>
    </p:spTree>
    <p:extLst>
      <p:ext uri="{BB962C8B-B14F-4D97-AF65-F5344CB8AC3E}">
        <p14:creationId xmlns:p14="http://schemas.microsoft.com/office/powerpoint/2010/main" val="7389412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BE5D73-AF4A-466F-BCD8-BED9CF45B7BF}" type="datetimeFigureOut">
              <a:rPr lang="en-IN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05-01-2024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7ADDA9-EFE1-418B-8199-1A0288A1E117}" type="slidenum">
              <a:rPr lang="en-IN" altLang="en-US"/>
              <a:pPr>
                <a:defRPr/>
              </a:pPr>
              <a:t>‹#›</a:t>
            </a:fld>
            <a:endParaRPr lang="en-IN" altLang="en-US" dirty="0"/>
          </a:p>
        </p:txBody>
      </p:sp>
    </p:spTree>
    <p:extLst>
      <p:ext uri="{BB962C8B-B14F-4D97-AF65-F5344CB8AC3E}">
        <p14:creationId xmlns:p14="http://schemas.microsoft.com/office/powerpoint/2010/main" val="33720885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14B25F-8B45-442C-B9A0-4A5BA8542BD8}" type="datetimeFigureOut">
              <a:rPr lang="en-IN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05-01-2024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CCD457-5F3E-4992-8F32-8218F60C410A}" type="slidenum">
              <a:rPr lang="en-IN" altLang="en-US"/>
              <a:pPr>
                <a:defRPr/>
              </a:pPr>
              <a:t>‹#›</a:t>
            </a:fld>
            <a:endParaRPr lang="en-IN" altLang="en-US" dirty="0"/>
          </a:p>
        </p:txBody>
      </p:sp>
    </p:spTree>
    <p:extLst>
      <p:ext uri="{BB962C8B-B14F-4D97-AF65-F5344CB8AC3E}">
        <p14:creationId xmlns:p14="http://schemas.microsoft.com/office/powerpoint/2010/main" val="3743374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074B6A-C5F5-4741-9CE3-1F4095D87B36}" type="datetimeFigureOut">
              <a:rPr lang="en-IN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05-01-2024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5F604A-1B4E-4CDB-A39A-B91F9DCA2010}" type="slidenum">
              <a:rPr lang="en-IN" altLang="en-US"/>
              <a:pPr>
                <a:defRPr/>
              </a:pPr>
              <a:t>‹#›</a:t>
            </a:fld>
            <a:endParaRPr lang="en-IN" altLang="en-US" dirty="0"/>
          </a:p>
        </p:txBody>
      </p:sp>
    </p:spTree>
    <p:extLst>
      <p:ext uri="{BB962C8B-B14F-4D97-AF65-F5344CB8AC3E}">
        <p14:creationId xmlns:p14="http://schemas.microsoft.com/office/powerpoint/2010/main" val="28536158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79B247-4E8F-4690-A57C-B69CC30AC828}" type="datetimeFigureOut">
              <a:rPr lang="en-IN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05-01-2024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E4207B-7764-40EE-9A05-EA6BF0744B03}" type="slidenum">
              <a:rPr lang="en-IN" altLang="en-US"/>
              <a:pPr>
                <a:defRPr/>
              </a:pPr>
              <a:t>‹#›</a:t>
            </a:fld>
            <a:endParaRPr lang="en-IN" altLang="en-US" dirty="0"/>
          </a:p>
        </p:txBody>
      </p:sp>
    </p:spTree>
    <p:extLst>
      <p:ext uri="{BB962C8B-B14F-4D97-AF65-F5344CB8AC3E}">
        <p14:creationId xmlns:p14="http://schemas.microsoft.com/office/powerpoint/2010/main" val="25073567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A529BC-14E6-4DC5-B125-0260DADF6A8A}" type="datetimeFigureOut">
              <a:rPr lang="en-IN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05-01-2024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303A43-74D6-4F45-A16B-32B2E1E5A913}" type="slidenum">
              <a:rPr lang="en-IN" altLang="en-US"/>
              <a:pPr>
                <a:defRPr/>
              </a:pPr>
              <a:t>‹#›</a:t>
            </a:fld>
            <a:endParaRPr lang="en-IN" altLang="en-US" dirty="0"/>
          </a:p>
        </p:txBody>
      </p:sp>
    </p:spTree>
    <p:extLst>
      <p:ext uri="{BB962C8B-B14F-4D97-AF65-F5344CB8AC3E}">
        <p14:creationId xmlns:p14="http://schemas.microsoft.com/office/powerpoint/2010/main" val="32354455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IN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51D01A-74BB-438A-997E-F8F7EBB8FC31}" type="datetimeFigureOut">
              <a:rPr lang="en-IN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05-01-2024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1A0EAF-94DC-42F5-A894-7CA5A36196FC}" type="slidenum">
              <a:rPr lang="en-IN" altLang="en-US"/>
              <a:pPr>
                <a:defRPr/>
              </a:pPr>
              <a:t>‹#›</a:t>
            </a:fld>
            <a:endParaRPr lang="en-IN" altLang="en-US" dirty="0"/>
          </a:p>
        </p:txBody>
      </p:sp>
    </p:spTree>
    <p:extLst>
      <p:ext uri="{BB962C8B-B14F-4D97-AF65-F5344CB8AC3E}">
        <p14:creationId xmlns:p14="http://schemas.microsoft.com/office/powerpoint/2010/main" val="26536959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IN" altLang="en-US" smtClean="0"/>
          </a:p>
        </p:txBody>
      </p:sp>
      <p:sp>
        <p:nvSpPr>
          <p:cNvPr id="307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IN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5E86020-ACD3-4FA0-B9C8-F7FE6CA0FF81}" type="datetimeFigureOut">
              <a:rPr lang="en-IN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05-01-2024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48B6CBC1-7E0F-46CC-BAD6-A1A65C92796C}" type="slidenum">
              <a:rPr lang="en-IN" altLang="en-US">
                <a:cs typeface="Arial" pitchFamily="34" charset="0"/>
              </a:rPr>
              <a:pPr>
                <a:defRPr/>
              </a:pPr>
              <a:t>‹#›</a:t>
            </a:fld>
            <a:endParaRPr lang="en-IN" altLang="en-US" dirty="0">
              <a:cs typeface="Arial" pitchFamily="34" charset="0"/>
            </a:endParaRPr>
          </a:p>
        </p:txBody>
      </p:sp>
      <p:sp>
        <p:nvSpPr>
          <p:cNvPr id="1031" name="Rectangle 64"/>
          <p:cNvSpPr>
            <a:spLocks noChangeArrowheads="1"/>
          </p:cNvSpPr>
          <p:nvPr userDrawn="1"/>
        </p:nvSpPr>
        <p:spPr bwMode="auto">
          <a:xfrm>
            <a:off x="0" y="6400800"/>
            <a:ext cx="9144000" cy="457200"/>
          </a:xfrm>
          <a:prstGeom prst="rect">
            <a:avLst/>
          </a:prstGeom>
          <a:solidFill>
            <a:srgbClr val="003777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>
              <a:spcBef>
                <a:spcPct val="20000"/>
              </a:spcBef>
              <a:defRPr/>
            </a:pPr>
            <a:endParaRPr lang="it-IT" sz="1400">
              <a:solidFill>
                <a:srgbClr val="EEECE1"/>
              </a:solidFill>
              <a:latin typeface="GillSans"/>
              <a:cs typeface="Arial" pitchFamily="34" charset="0"/>
            </a:endParaRPr>
          </a:p>
        </p:txBody>
      </p:sp>
      <p:sp>
        <p:nvSpPr>
          <p:cNvPr id="1032" name="Line 57"/>
          <p:cNvSpPr>
            <a:spLocks noChangeShapeType="1"/>
          </p:cNvSpPr>
          <p:nvPr userDrawn="1"/>
        </p:nvSpPr>
        <p:spPr bwMode="auto">
          <a:xfrm>
            <a:off x="0" y="304800"/>
            <a:ext cx="7620000" cy="0"/>
          </a:xfrm>
          <a:prstGeom prst="line">
            <a:avLst/>
          </a:prstGeom>
          <a:noFill/>
          <a:ln w="9525">
            <a:solidFill>
              <a:srgbClr val="003777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33" name="Line 58"/>
          <p:cNvSpPr>
            <a:spLocks noChangeShapeType="1"/>
          </p:cNvSpPr>
          <p:nvPr userDrawn="1"/>
        </p:nvSpPr>
        <p:spPr bwMode="auto">
          <a:xfrm>
            <a:off x="0" y="1016000"/>
            <a:ext cx="7620000" cy="0"/>
          </a:xfrm>
          <a:prstGeom prst="line">
            <a:avLst/>
          </a:prstGeom>
          <a:noFill/>
          <a:ln w="9525">
            <a:solidFill>
              <a:srgbClr val="003777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3082" name="Picture 71" descr="pic00491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7596188" y="260350"/>
            <a:ext cx="1295400" cy="77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9860526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69436451"/>
              </p:ext>
            </p:extLst>
          </p:nvPr>
        </p:nvGraphicFramePr>
        <p:xfrm>
          <a:off x="152400" y="1447801"/>
          <a:ext cx="8839200" cy="487262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8392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380999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+mj-lt"/>
                        </a:rPr>
                        <a:t> </a:t>
                      </a:r>
                      <a:endParaRPr lang="en-IN" sz="1400" dirty="0">
                        <a:latin typeface="+mj-lt"/>
                      </a:endParaRPr>
                    </a:p>
                  </a:txBody>
                  <a:tcPr marT="45751" marB="45751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297513">
                <a:tc>
                  <a:txBody>
                    <a:bodyPr/>
                    <a:lstStyle/>
                    <a:p>
                      <a:endParaRPr lang="en-IN" sz="1400" dirty="0">
                        <a:latin typeface="+mj-lt"/>
                      </a:endParaRPr>
                    </a:p>
                  </a:txBody>
                  <a:tcPr marT="45751" marB="45751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194109">
                <a:tc>
                  <a:txBody>
                    <a:bodyPr/>
                    <a:lstStyle/>
                    <a:p>
                      <a:pPr marL="171450" marR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en-IN" sz="1200" b="0" kern="1200" baseline="0" dirty="0" smtClean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T="45751" marB="45751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  <p:sp>
        <p:nvSpPr>
          <p:cNvPr id="3" name="Rectangle 2"/>
          <p:cNvSpPr/>
          <p:nvPr/>
        </p:nvSpPr>
        <p:spPr>
          <a:xfrm>
            <a:off x="83127" y="457200"/>
            <a:ext cx="4260273" cy="392312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sz="2000" b="1" dirty="0" smtClean="0">
                <a:solidFill>
                  <a:prstClr val="white"/>
                </a:solidFill>
                <a:latin typeface="Calibri" panose="020F0502020204030204" pitchFamily="34" charset="0"/>
              </a:rPr>
              <a:t>Countermeasure taken- Occurrence </a:t>
            </a:r>
            <a:endParaRPr lang="en-IN" sz="2000" b="1" dirty="0">
              <a:solidFill>
                <a:prstClr val="white"/>
              </a:solidFill>
              <a:latin typeface="Calibri" panose="020F0502020204030204" pitchFamily="34" charset="0"/>
            </a:endParaRPr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4194410" y="1474413"/>
            <a:ext cx="758640" cy="278185"/>
          </a:xfrm>
          <a:prstGeom prst="rect">
            <a:avLst/>
          </a:prstGeom>
          <a:solidFill>
            <a:srgbClr val="FF0000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1400" b="1" dirty="0" smtClean="0">
                <a:solidFill>
                  <a:prstClr val="white"/>
                </a:solidFill>
                <a:latin typeface="Calibri" panose="020F0502020204030204" pitchFamily="34" charset="0"/>
                <a:ea typeface="Microsoft YaHei UI" panose="020B0503020204020204" pitchFamily="34" charset="-122"/>
                <a:cs typeface="Times New Roman" panose="02020603050405020304" pitchFamily="18" charset="0"/>
              </a:rPr>
              <a:t>BEFORE</a:t>
            </a:r>
            <a:endParaRPr lang="en-US" sz="1400" b="1" dirty="0">
              <a:solidFill>
                <a:prstClr val="white"/>
              </a:solidFill>
              <a:latin typeface="Calibri" panose="020F0502020204030204" pitchFamily="34" charset="0"/>
              <a:ea typeface="Microsoft YaHei U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-4152" y="6448110"/>
            <a:ext cx="52290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1400" dirty="0" smtClean="0">
                <a:solidFill>
                  <a:prstClr val="white"/>
                </a:solidFill>
              </a:rPr>
              <a:t>.</a:t>
            </a:r>
            <a:endParaRPr lang="en-IN" sz="1400" dirty="0">
              <a:solidFill>
                <a:prstClr val="white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369" t="29188" r="28446" b="23244"/>
          <a:stretch/>
        </p:blipFill>
        <p:spPr>
          <a:xfrm>
            <a:off x="790832" y="2057400"/>
            <a:ext cx="2942968" cy="2583651"/>
          </a:xfrm>
          <a:prstGeom prst="rect">
            <a:avLst/>
          </a:prstGeom>
          <a:ln>
            <a:solidFill>
              <a:srgbClr val="FF0000"/>
            </a:solidFill>
          </a:ln>
        </p:spPr>
      </p:pic>
      <p:pic>
        <p:nvPicPr>
          <p:cNvPr id="15" name="Picture 14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7387" r="28925" b="25216"/>
          <a:stretch/>
        </p:blipFill>
        <p:spPr>
          <a:xfrm>
            <a:off x="5554829" y="2057400"/>
            <a:ext cx="2903371" cy="2573484"/>
          </a:xfrm>
          <a:prstGeom prst="rect">
            <a:avLst/>
          </a:prstGeom>
          <a:ln>
            <a:solidFill>
              <a:srgbClr val="FF0000"/>
            </a:solidFill>
          </a:ln>
        </p:spPr>
      </p:pic>
      <p:sp>
        <p:nvSpPr>
          <p:cNvPr id="17" name="TextBox 16"/>
          <p:cNvSpPr txBox="1"/>
          <p:nvPr/>
        </p:nvSpPr>
        <p:spPr>
          <a:xfrm>
            <a:off x="1524000" y="4724400"/>
            <a:ext cx="1371600" cy="276999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Hot Forged Blank</a:t>
            </a:r>
            <a:endParaRPr lang="en-US" sz="1200" dirty="0"/>
          </a:p>
        </p:txBody>
      </p:sp>
      <p:sp>
        <p:nvSpPr>
          <p:cNvPr id="19" name="TextBox 18"/>
          <p:cNvSpPr txBox="1"/>
          <p:nvPr/>
        </p:nvSpPr>
        <p:spPr>
          <a:xfrm>
            <a:off x="6320714" y="4744994"/>
            <a:ext cx="1371600" cy="276999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Machined Part</a:t>
            </a:r>
            <a:endParaRPr lang="en-US" sz="1200" dirty="0"/>
          </a:p>
        </p:txBody>
      </p:sp>
      <p:sp>
        <p:nvSpPr>
          <p:cNvPr id="20" name="Oval 19"/>
          <p:cNvSpPr/>
          <p:nvPr/>
        </p:nvSpPr>
        <p:spPr>
          <a:xfrm>
            <a:off x="7467600" y="2743200"/>
            <a:ext cx="838200" cy="12192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4693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40459017"/>
              </p:ext>
            </p:extLst>
          </p:nvPr>
        </p:nvGraphicFramePr>
        <p:xfrm>
          <a:off x="152400" y="1447801"/>
          <a:ext cx="8839200" cy="487262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8392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380999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+mj-lt"/>
                        </a:rPr>
                        <a:t> </a:t>
                      </a:r>
                      <a:endParaRPr lang="en-IN" sz="1400" dirty="0">
                        <a:latin typeface="+mj-lt"/>
                      </a:endParaRPr>
                    </a:p>
                  </a:txBody>
                  <a:tcPr marT="45751" marB="45751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297513">
                <a:tc>
                  <a:txBody>
                    <a:bodyPr/>
                    <a:lstStyle/>
                    <a:p>
                      <a:endParaRPr lang="en-IN" sz="1400" dirty="0">
                        <a:latin typeface="+mj-lt"/>
                      </a:endParaRPr>
                    </a:p>
                  </a:txBody>
                  <a:tcPr marT="45751" marB="45751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194109">
                <a:tc>
                  <a:txBody>
                    <a:bodyPr/>
                    <a:lstStyle/>
                    <a:p>
                      <a:pPr marL="171450" marR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en-IN" sz="1200" b="0" kern="1200" baseline="0" dirty="0" smtClean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T="45751" marB="45751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  <p:sp>
        <p:nvSpPr>
          <p:cNvPr id="3" name="Rectangle 2"/>
          <p:cNvSpPr/>
          <p:nvPr/>
        </p:nvSpPr>
        <p:spPr>
          <a:xfrm>
            <a:off x="83127" y="457200"/>
            <a:ext cx="4260273" cy="392312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sz="2000" b="1" dirty="0" smtClean="0">
                <a:solidFill>
                  <a:prstClr val="white"/>
                </a:solidFill>
                <a:latin typeface="Calibri" panose="020F0502020204030204" pitchFamily="34" charset="0"/>
              </a:rPr>
              <a:t>Countermeasure taken- Occurrence </a:t>
            </a:r>
            <a:endParaRPr lang="en-IN" sz="2000" b="1" dirty="0">
              <a:solidFill>
                <a:prstClr val="white"/>
              </a:solidFill>
              <a:latin typeface="Calibri" panose="020F0502020204030204" pitchFamily="34" charset="0"/>
            </a:endParaRPr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4291730" y="1474413"/>
            <a:ext cx="564001" cy="307777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1400" b="1" dirty="0" smtClean="0">
                <a:latin typeface="Calibri" panose="020F0502020204030204" pitchFamily="34" charset="0"/>
                <a:ea typeface="Microsoft YaHei UI" panose="020B0503020204020204" pitchFamily="34" charset="-122"/>
                <a:cs typeface="Times New Roman" panose="02020603050405020304" pitchFamily="18" charset="0"/>
              </a:rPr>
              <a:t>After</a:t>
            </a:r>
            <a:endParaRPr lang="en-US" sz="1400" b="1" dirty="0">
              <a:latin typeface="Calibri" panose="020F0502020204030204" pitchFamily="34" charset="0"/>
              <a:ea typeface="Microsoft YaHei U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-4152" y="6448110"/>
            <a:ext cx="52290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1400" dirty="0" smtClean="0">
                <a:solidFill>
                  <a:prstClr val="white"/>
                </a:solidFill>
              </a:rPr>
              <a:t>.</a:t>
            </a:r>
            <a:endParaRPr lang="en-IN" sz="1400" dirty="0">
              <a:solidFill>
                <a:prstClr val="white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369" t="29188" r="28446" b="23244"/>
          <a:stretch/>
        </p:blipFill>
        <p:spPr>
          <a:xfrm>
            <a:off x="790832" y="2057400"/>
            <a:ext cx="2942968" cy="2583651"/>
          </a:xfrm>
          <a:prstGeom prst="rect">
            <a:avLst/>
          </a:prstGeom>
          <a:ln>
            <a:solidFill>
              <a:srgbClr val="FF0000"/>
            </a:solidFill>
          </a:ln>
        </p:spPr>
      </p:pic>
      <p:sp>
        <p:nvSpPr>
          <p:cNvPr id="17" name="TextBox 16"/>
          <p:cNvSpPr txBox="1"/>
          <p:nvPr/>
        </p:nvSpPr>
        <p:spPr>
          <a:xfrm>
            <a:off x="1524000" y="4724400"/>
            <a:ext cx="1371600" cy="276999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Hot Forged Blank</a:t>
            </a:r>
            <a:endParaRPr lang="en-US" sz="1200" dirty="0"/>
          </a:p>
        </p:txBody>
      </p:sp>
      <p:sp>
        <p:nvSpPr>
          <p:cNvPr id="19" name="TextBox 18"/>
          <p:cNvSpPr txBox="1"/>
          <p:nvPr/>
        </p:nvSpPr>
        <p:spPr>
          <a:xfrm>
            <a:off x="4573730" y="2933726"/>
            <a:ext cx="1371600" cy="1015663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Corrections to be made in forging die to increase Diameter of all the three lug.</a:t>
            </a:r>
            <a:endParaRPr lang="en-US" sz="1200" dirty="0"/>
          </a:p>
        </p:txBody>
      </p:sp>
      <p:sp>
        <p:nvSpPr>
          <p:cNvPr id="5" name="Oval 4"/>
          <p:cNvSpPr/>
          <p:nvPr/>
        </p:nvSpPr>
        <p:spPr>
          <a:xfrm rot="2433545">
            <a:off x="1014015" y="2391112"/>
            <a:ext cx="503035" cy="103047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 rot="4232908">
            <a:off x="2014694" y="3613563"/>
            <a:ext cx="737057" cy="114529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 rot="19444758">
            <a:off x="2845241" y="2259374"/>
            <a:ext cx="503035" cy="103047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02801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4826</TotalTime>
  <Words>36</Words>
  <Application>Microsoft Office PowerPoint</Application>
  <PresentationFormat>On-screen Show (4:3)</PresentationFormat>
  <Paragraphs>12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MASKING</dc:title>
  <dc:creator>sdvhangute</dc:creator>
  <cp:lastModifiedBy>Quality</cp:lastModifiedBy>
  <cp:revision>694</cp:revision>
  <cp:lastPrinted>2023-01-27T07:21:15Z</cp:lastPrinted>
  <dcterms:created xsi:type="dcterms:W3CDTF">2013-06-15T06:58:35Z</dcterms:created>
  <dcterms:modified xsi:type="dcterms:W3CDTF">2024-01-05T09:13:09Z</dcterms:modified>
</cp:coreProperties>
</file>