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694" r:id="rId2"/>
    <p:sldId id="697" r:id="rId3"/>
    <p:sldId id="696" r:id="rId4"/>
    <p:sldId id="698" r:id="rId5"/>
    <p:sldId id="693" r:id="rId6"/>
  </p:sldIdLst>
  <p:sldSz cx="9144000" cy="6858000" type="screen4x3"/>
  <p:notesSz cx="7053263" cy="93091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3">
          <p15:clr>
            <a:srgbClr val="A4A3A4"/>
          </p15:clr>
        </p15:guide>
        <p15:guide id="2" pos="28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DE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1" autoAdjust="0"/>
    <p:restoredTop sz="97975"/>
  </p:normalViewPr>
  <p:slideViewPr>
    <p:cSldViewPr showGuides="1">
      <p:cViewPr varScale="1">
        <p:scale>
          <a:sx n="87" d="100"/>
          <a:sy n="87" d="100"/>
        </p:scale>
        <p:origin x="1542" y="84"/>
      </p:cViewPr>
      <p:guideLst>
        <p:guide orient="horz" pos="2193"/>
        <p:guide pos="2865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20"/>
            </a:lvl1pPr>
          </a:lstStyle>
          <a:p>
            <a:pPr fontAlgn="base"/>
            <a:r>
              <a:rPr lang="en-US" sz="1220" strike="noStrike" noProof="1">
                <a:latin typeface="Arial" panose="020B0604020202020204" pitchFamily="34" charset="0"/>
                <a:ea typeface="+mn-ea"/>
                <a:cs typeface="+mn-cs"/>
              </a:rPr>
              <a:t>SSSSPL-Argb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738" y="0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20"/>
            </a:lvl1pPr>
          </a:lstStyle>
          <a:p>
            <a:pPr fontAlgn="base"/>
            <a:fld id="{696C064A-D61B-4B21-B757-51A9B82445B8}" type="datetimeFigureOut">
              <a:rPr lang="en-US" sz="1220" strike="noStrike" noProof="1" smtClean="0">
                <a:latin typeface="Arial" panose="020B0604020202020204" pitchFamily="34" charset="0"/>
                <a:ea typeface="+mn-ea"/>
                <a:cs typeface="+mn-cs"/>
              </a:rPr>
              <a:t>17.01.2024</a:t>
            </a:fld>
            <a:endParaRPr lang="en-US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20"/>
            </a:lvl1pPr>
          </a:lstStyle>
          <a:p>
            <a:pPr fontAlgn="base"/>
            <a:endParaRPr lang="en-US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738" y="8842375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20"/>
            </a:lvl1pPr>
          </a:lstStyle>
          <a:p>
            <a:pPr fontAlgn="base"/>
            <a:fld id="{50305E07-67EA-4042-A3F6-853A8AD8D209}" type="slidenum">
              <a:rPr lang="en-US" sz="1220" strike="noStrike" noProof="1" smtClean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Header Placeholder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5938" cy="465138"/>
          </a:xfrm>
          <a:prstGeom prst="rect">
            <a:avLst/>
          </a:prstGeom>
          <a:noFill/>
          <a:ln>
            <a:noFill/>
          </a:ln>
        </p:spPr>
        <p:txBody>
          <a:bodyPr vert="horz" wrap="square" lIns="93497" tIns="46749" rIns="93497" bIns="46749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I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SSSSPL-Argb</a:t>
            </a:r>
          </a:p>
        </p:txBody>
      </p:sp>
      <p:sp>
        <p:nvSpPr>
          <p:cNvPr id="2051" name="Date Placeholder 2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738" y="0"/>
            <a:ext cx="3055938" cy="465138"/>
          </a:xfrm>
          <a:prstGeom prst="rect">
            <a:avLst/>
          </a:prstGeom>
          <a:noFill/>
          <a:ln>
            <a:noFill/>
          </a:ln>
        </p:spPr>
        <p:txBody>
          <a:bodyPr vert="horz" wrap="square" lIns="93497" tIns="46749" rIns="93497" bIns="46749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24A6733-11A1-4C79-9525-ED96E60F6873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17.01.2024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053" name="Notes Placeholder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4850" y="4421188"/>
            <a:ext cx="5643563" cy="4189413"/>
          </a:xfrm>
          <a:prstGeom prst="rect">
            <a:avLst/>
          </a:prstGeom>
          <a:noFill/>
          <a:ln>
            <a:noFill/>
          </a:ln>
        </p:spPr>
        <p:txBody>
          <a:bodyPr vert="horz" wrap="square" lIns="93497" tIns="46749" rIns="93497" bIns="46749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Fifth level</a:t>
            </a:r>
            <a:endParaRPr kumimoji="0" lang="en-I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054" name="Footer Placeholder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55938" cy="465138"/>
          </a:xfrm>
          <a:prstGeom prst="rect">
            <a:avLst/>
          </a:prstGeom>
          <a:noFill/>
          <a:ln>
            <a:noFill/>
          </a:ln>
        </p:spPr>
        <p:txBody>
          <a:bodyPr vert="horz" wrap="square" lIns="93497" tIns="46749" rIns="93497" bIns="46749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55" name="Slide Number Placeholder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738" y="8842375"/>
            <a:ext cx="3055938" cy="465138"/>
          </a:xfrm>
          <a:prstGeom prst="rect">
            <a:avLst/>
          </a:prstGeom>
          <a:noFill/>
          <a:ln>
            <a:noFill/>
          </a:ln>
        </p:spPr>
        <p:txBody>
          <a:bodyPr vert="horz" wrap="square" lIns="93497" tIns="46749" rIns="93497" bIns="46749" numCol="1" anchor="b" anchorCtr="0" compatLnSpc="1"/>
          <a:lstStyle/>
          <a:p>
            <a:pPr lvl="0" algn="r" eaLnBrk="1" fontAlgn="base" hangingPunct="1">
              <a:buFont typeface="Arial" panose="020B0604020202020204" pitchFamily="34" charset="0"/>
              <a:buNone/>
            </a:pPr>
            <a:fld id="{9A0DB2DC-4C9A-4742-B13C-FB6460FD3503}" type="slidenum">
              <a:rPr lang="en-IN" altLang="en-US" sz="1200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IN" altLang="en-US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541739-F021-4903-9909-192FA2FA926C}" type="slidenum">
              <a:rPr lang="en-US" altLang="en-US" smtClean="0"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4108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89090" name="Text 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9525">
            <a:noFill/>
          </a:ln>
        </p:spPr>
        <p:txBody>
          <a:bodyPr lIns="92930" tIns="46465" rIns="92930" bIns="46465" anchor="t" anchorCtr="0"/>
          <a:lstStyle/>
          <a:p>
            <a:pPr lvl="0"/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57015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541739-F021-4903-9909-192FA2FA926C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124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541739-F021-4903-9909-192FA2FA926C}" type="slidenum">
              <a:rPr lang="en-US" altLang="en-US" smtClean="0"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3084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IN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en-IN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IN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IN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IN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IN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IN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IN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IN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IN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IN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IN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IN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IN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IN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IN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IN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IN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IN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IN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anose="020B0604020202020204" pitchFamily="34" charset="0"/>
              <a:defRPr sz="1400">
                <a:ea typeface="SimSun" panose="02010600030101010101" pitchFamily="2" charset="-122"/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Arial" panose="020B0604020202020204" pitchFamily="34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05"/>
          <p:cNvSpPr>
            <a:spLocks noChangeShapeType="1"/>
          </p:cNvSpPr>
          <p:nvPr/>
        </p:nvSpPr>
        <p:spPr bwMode="auto">
          <a:xfrm>
            <a:off x="1055079" y="685800"/>
            <a:ext cx="8088923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IN" sz="166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7504" y="1371600"/>
            <a:ext cx="9036496" cy="415498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ctr" hangingPunct="1">
              <a:defRPr/>
            </a:pPr>
            <a:r>
              <a:rPr lang="en-US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Customer complaint </a:t>
            </a:r>
            <a:r>
              <a:rPr lang="en-US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</a:t>
            </a: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 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Main Spring XF1D1 model (Part No-</a:t>
            </a:r>
            <a:r>
              <a:rPr lang="en-US" sz="2400" dirty="0">
                <a:solidFill>
                  <a:srgbClr val="FF0000"/>
                </a:solidFill>
              </a:rPr>
              <a:t> </a:t>
            </a:r>
            <a:r>
              <a:rPr lang="en-US" sz="2400" b="1" dirty="0">
                <a:solidFill>
                  <a:srgbClr val="FF0000"/>
                </a:solidFill>
              </a:rPr>
              <a:t>F2GN15802B)- Main spring Total length oversize Required- 312.3 +4.0 Observed- 345.2 mm. Qty. – 303nos</a:t>
            </a:r>
            <a:r>
              <a:rPr lang="en-US" altLang="en-US" sz="2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	</a:t>
            </a:r>
            <a:endParaRPr lang="en-US" altLang="en-US" sz="2400" dirty="0" smtClean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eaLnBrk="1" fontAlgn="ctr" hangingPunct="1">
              <a:defRPr/>
            </a:pPr>
            <a:endParaRPr lang="en-US" sz="24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eaLnBrk="1" fontAlgn="ctr" hangingPunct="1">
              <a:defRPr/>
            </a:pPr>
            <a:r>
              <a:rPr lang="en-US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Physical Phenomenon</a:t>
            </a:r>
            <a:r>
              <a:rPr lang="en-US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smtClean="0">
                <a:solidFill>
                  <a:srgbClr val="0000FF"/>
                </a:solidFill>
                <a:latin typeface="Trebuchet MS" panose="020B0603020202020204" pitchFamily="34" charset="0"/>
              </a:rPr>
              <a:t>Wrong </a:t>
            </a:r>
            <a:r>
              <a:rPr lang="en-US" altLang="en-US" sz="2400" b="1" dirty="0">
                <a:solidFill>
                  <a:srgbClr val="0000FF"/>
                </a:solidFill>
                <a:latin typeface="Trebuchet MS" panose="020B0603020202020204" pitchFamily="34" charset="0"/>
              </a:rPr>
              <a:t>Material Against Invoice</a:t>
            </a:r>
            <a:endParaRPr lang="en-US" sz="2400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eaLnBrk="1" fontAlgn="ctr" hangingPunct="1">
              <a:defRPr/>
            </a:pPr>
            <a:endParaRPr lang="en-US" sz="2400" b="1" dirty="0">
              <a:solidFill>
                <a:schemeClr val="accent5">
                  <a:lumMod val="1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eaLnBrk="1" fontAlgn="ctr" hangingPunct="1">
              <a:defRPr/>
            </a:pPr>
            <a:r>
              <a:rPr lang="en-US" sz="2400" b="1" dirty="0" smtClean="0">
                <a:solidFill>
                  <a:schemeClr val="accent5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Part Name                    </a:t>
            </a:r>
            <a:r>
              <a:rPr lang="en-US" sz="2400" b="1" dirty="0">
                <a:solidFill>
                  <a:schemeClr val="accent5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 </a:t>
            </a:r>
            <a:r>
              <a:rPr lang="en-US" sz="2400" b="1" dirty="0">
                <a:solidFill>
                  <a:schemeClr val="accent5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Main Spring XF1D1 </a:t>
            </a:r>
            <a:endParaRPr lang="en-US" sz="2400" b="1" dirty="0">
              <a:solidFill>
                <a:schemeClr val="accent5">
                  <a:lumMod val="1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eaLnBrk="1" fontAlgn="ctr" hangingPunct="1">
              <a:defRPr/>
            </a:pPr>
            <a:r>
              <a:rPr lang="en-US" sz="2400" b="1" dirty="0">
                <a:solidFill>
                  <a:schemeClr val="accent5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</a:p>
          <a:p>
            <a:pPr eaLnBrk="1" fontAlgn="ctr" hangingPunct="1">
              <a:defRPr/>
            </a:pPr>
            <a:r>
              <a:rPr lang="en-US" sz="2400" b="1" dirty="0">
                <a:solidFill>
                  <a:schemeClr val="accent5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Part no.                        : F2GN15802B</a:t>
            </a:r>
          </a:p>
          <a:p>
            <a:pPr eaLnBrk="1" fontAlgn="ctr" hangingPunct="1">
              <a:defRPr/>
            </a:pPr>
            <a:r>
              <a:rPr lang="en-US" sz="2400" b="1" dirty="0">
                <a:solidFill>
                  <a:schemeClr val="accent5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                                             </a:t>
            </a:r>
          </a:p>
          <a:p>
            <a:pPr eaLnBrk="1" fontAlgn="ctr" hangingPunct="1">
              <a:defRPr/>
            </a:pPr>
            <a:r>
              <a:rPr lang="en-US" sz="2400" b="1" dirty="0">
                <a:solidFill>
                  <a:schemeClr val="accent5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Model                           : XF1D1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70540" y="215900"/>
            <a:ext cx="6858000" cy="533400"/>
          </a:xfrm>
        </p:spPr>
        <p:txBody>
          <a:bodyPr/>
          <a:lstStyle/>
          <a:p>
            <a:pPr eaLnBrk="1" hangingPunct="1"/>
            <a:r>
              <a:rPr lang="en-US" altLang="en-US" sz="2000" b="1" dirty="0" smtClean="0">
                <a:solidFill>
                  <a:srgbClr val="0000FF"/>
                </a:solidFill>
                <a:latin typeface="Trebuchet MS" panose="020B0603020202020204" pitchFamily="34" charset="0"/>
              </a:rPr>
              <a:t>Action Plan for </a:t>
            </a:r>
            <a:r>
              <a:rPr lang="en-US" altLang="en-US" sz="2000" b="1" dirty="0" smtClean="0">
                <a:solidFill>
                  <a:srgbClr val="0000FF"/>
                </a:solidFill>
                <a:latin typeface="Trebuchet MS" panose="020B0603020202020204" pitchFamily="34" charset="0"/>
              </a:rPr>
              <a:t> Main Spring</a:t>
            </a:r>
            <a:endParaRPr lang="en-US" altLang="en-US" sz="2000" b="1" dirty="0" smtClean="0">
              <a:solidFill>
                <a:srgbClr val="0000FF"/>
              </a:solidFill>
              <a:latin typeface="Trebuchet MS" panose="020B0603020202020204" pitchFamily="34" charset="0"/>
            </a:endParaRPr>
          </a:p>
        </p:txBody>
      </p:sp>
      <p:pic>
        <p:nvPicPr>
          <p:cNvPr id="11" name="Picture 10" descr="Logo SSSS 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66" t="-3224" r="37406" b="19090"/>
          <a:stretch/>
        </p:blipFill>
        <p:spPr bwMode="auto">
          <a:xfrm>
            <a:off x="226133" y="94414"/>
            <a:ext cx="462347" cy="515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464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065" name="Content Placeholder 8806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8592832"/>
              </p:ext>
            </p:extLst>
          </p:nvPr>
        </p:nvGraphicFramePr>
        <p:xfrm>
          <a:off x="57150" y="971550"/>
          <a:ext cx="8951120" cy="5810161"/>
        </p:xfrm>
        <a:graphic>
          <a:graphicData uri="http://schemas.openxmlformats.org/drawingml/2006/table">
            <a:tbl>
              <a:tblPr/>
              <a:tblGrid>
                <a:gridCol w="32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1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4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82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19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09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48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096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963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27158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861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1527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71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6527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60341"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SzTx/>
                        <a:buNone/>
                      </a:pPr>
                      <a:endParaRPr lang="en-IN" altLang="en-US" sz="9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34289" marB="34289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DEE"/>
                    </a:solidFill>
                  </a:tcPr>
                </a:tc>
                <a:tc gridSpan="11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12700">
                        <a:spcBef>
                          <a:spcPts val="100"/>
                        </a:spcBef>
                      </a:pPr>
                      <a:r>
                        <a:rPr lang="en-IN" altLang="en-US" sz="9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Action </a:t>
                      </a:r>
                      <a:r>
                        <a:rPr lang="en-IN" altLang="en-US" sz="9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 Plan </a:t>
                      </a:r>
                      <a:r>
                        <a:rPr lang="en-IN" altLang="en-US" sz="9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sym typeface="Carlito" charset="0"/>
                        </a:rPr>
                        <a:t>for </a:t>
                      </a:r>
                      <a:r>
                        <a:rPr lang="en-IN" altLang="en-US" sz="9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sym typeface="Carlito" charset="0"/>
                        </a:rPr>
                        <a:t>Main</a:t>
                      </a:r>
                      <a:r>
                        <a:rPr lang="en-IN" altLang="en-US" sz="900" b="1" baseline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sym typeface="Carlito" charset="0"/>
                        </a:rPr>
                        <a:t> Spring  </a:t>
                      </a:r>
                      <a:r>
                        <a:rPr lang="en-IN" altLang="en-US" sz="900" b="1" baseline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sym typeface="Carlito" charset="0"/>
                        </a:rPr>
                        <a:t>wrong Material Sent- Wrong </a:t>
                      </a:r>
                      <a:r>
                        <a:rPr lang="en-IN" altLang="en-US" sz="900" b="1" baseline="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sym typeface="Carlito" charset="0"/>
                        </a:rPr>
                        <a:t>Idnetification</a:t>
                      </a:r>
                      <a:endParaRPr lang="en-IN" altLang="en-US" sz="9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D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>
                        <a:buSzTx/>
                        <a:buNone/>
                      </a:pPr>
                      <a:r>
                        <a:rPr lang="en-IN" altLang="en-US" sz="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Month :- </a:t>
                      </a:r>
                      <a:r>
                        <a:rPr lang="en-IN" altLang="en-US" sz="8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Jan’24 </a:t>
                      </a:r>
                      <a:endParaRPr lang="en-IN" altLang="en-US" sz="8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D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SzTx/>
                        <a:buNone/>
                      </a:pPr>
                      <a:r>
                        <a:rPr lang="en-IN" altLang="en-US" sz="800" b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WK–01</a:t>
                      </a:r>
                      <a:endParaRPr lang="en-IN" altLang="en-US" sz="8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D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135">
                <a:tc rowSpan="3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Sz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Sl</a:t>
                      </a:r>
                    </a:p>
                    <a:p>
                      <a:pPr lvl="0" algn="ctr">
                        <a:buSz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No</a:t>
                      </a:r>
                    </a:p>
                    <a:p>
                      <a:pPr lvl="0" algn="ctr">
                        <a:buSzTx/>
                        <a:buNone/>
                      </a:pPr>
                      <a:endParaRPr lang="en-IN" altLang="en-US" sz="9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DEE"/>
                    </a:solidFill>
                  </a:tcPr>
                </a:tc>
                <a:tc rowSpan="3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Sz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CR/CC</a:t>
                      </a: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DEE"/>
                    </a:solidFill>
                  </a:tcPr>
                </a:tc>
                <a:tc rowSpan="3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Sz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Date </a:t>
                      </a:r>
                    </a:p>
                    <a:p>
                      <a:pPr lvl="0" algn="ctr">
                        <a:buSz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 of complaints</a:t>
                      </a: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DEE"/>
                    </a:solidFill>
                  </a:tcPr>
                </a:tc>
                <a:tc rowSpan="3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Sz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Cell/</a:t>
                      </a:r>
                    </a:p>
                    <a:p>
                      <a:pPr lvl="0" algn="ctr">
                        <a:buSz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SC/ Othr Plant</a:t>
                      </a: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DEE"/>
                    </a:solidFill>
                  </a:tcPr>
                </a:tc>
                <a:tc rowSpan="3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Sz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Cust</a:t>
                      </a: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DEE"/>
                    </a:solidFill>
                  </a:tcPr>
                </a:tc>
                <a:tc rowSpan="3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Sz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IC</a:t>
                      </a: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DEE"/>
                    </a:solidFill>
                  </a:tcPr>
                </a:tc>
                <a:tc rowSpan="3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Sz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Complaint</a:t>
                      </a: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DEE"/>
                    </a:solidFill>
                  </a:tcPr>
                </a:tc>
                <a:tc rowSpan="3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Sz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Lot Qty</a:t>
                      </a: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DEE"/>
                    </a:solidFill>
                  </a:tcPr>
                </a:tc>
                <a:tc rowSpan="3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Sz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Defect Qty</a:t>
                      </a: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DEE"/>
                    </a:solidFill>
                  </a:tcPr>
                </a:tc>
                <a:tc rowSpan="3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Sz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NON  DETECTION ROOT CAUSE  FROM WHY- WHY </a:t>
                      </a: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DEE"/>
                    </a:solidFill>
                  </a:tcPr>
                </a:tc>
                <a:tc rowSpan="3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Sz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OCCURANCE  ROOT CAUSE  FROM WHY- WHY </a:t>
                      </a:r>
                    </a:p>
                    <a:p>
                      <a:pPr lvl="0" algn="ctr">
                        <a:buSzTx/>
                        <a:buNone/>
                      </a:pPr>
                      <a:endParaRPr lang="en-IN" altLang="en-US" sz="9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DEE"/>
                    </a:solidFill>
                  </a:tcPr>
                </a:tc>
                <a:tc gridSpan="6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SzTx/>
                        <a:buNone/>
                      </a:pPr>
                      <a:r>
                        <a:rPr lang="en-IN" altLang="en-US" sz="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Occurrence</a:t>
                      </a:r>
                    </a:p>
                  </a:txBody>
                  <a:tcPr marL="68580" marR="68580" marT="34289" marB="34289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D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4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Sz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CA</a:t>
                      </a: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DEE"/>
                    </a:solidFill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SzTx/>
                        <a:buNone/>
                      </a:pPr>
                      <a:r>
                        <a:rPr lang="en-IN" altLang="en-US" sz="7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Poka Yoke</a:t>
                      </a:r>
                    </a:p>
                    <a:p>
                      <a:pPr lvl="0" algn="ctr">
                        <a:buSzTx/>
                        <a:buNone/>
                      </a:pPr>
                      <a:r>
                        <a:rPr lang="en-IN" altLang="en-US" sz="7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Y/N</a:t>
                      </a: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D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ClrTx/>
                        <a:buSzTx/>
                        <a:buFontTx/>
                        <a:buNone/>
                      </a:pPr>
                      <a:r>
                        <a:rPr lang="en-IN" altLang="en-US" sz="7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Status with EDC </a:t>
                      </a:r>
                    </a:p>
                    <a:p>
                      <a:pPr lvl="0" algn="ctr">
                        <a:buSzTx/>
                        <a:buNone/>
                      </a:pPr>
                      <a:endParaRPr lang="en-IN" altLang="en-US" sz="7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DE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SzTx/>
                        <a:buNone/>
                      </a:pPr>
                      <a:r>
                        <a:rPr lang="en-IN" altLang="en-US" sz="7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Standardization &amp; SOP/WI/ updation  /) (Y/N)</a:t>
                      </a: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78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SzTx/>
                        <a:buNone/>
                      </a:pPr>
                      <a:r>
                        <a:rPr lang="en-IN" altLang="en-US" sz="7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Occ.</a:t>
                      </a: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DEE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SzTx/>
                        <a:buNone/>
                      </a:pPr>
                      <a:r>
                        <a:rPr lang="en-IN" altLang="en-US" sz="7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Det.</a:t>
                      </a: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EDE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5392">
                <a:tc row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fontAlgn="b">
                        <a:buClrTx/>
                        <a:buSzTx/>
                        <a:buFontTx/>
                        <a:buNone/>
                      </a:pPr>
                      <a:r>
                        <a:rPr lang="en-IN" altLang="en-US" sz="900" dirty="0" smtClean="0">
                          <a:solidFill>
                            <a:srgbClr val="000000"/>
                          </a:solidFill>
                          <a:latin typeface="Calibri" panose="020F0502020204030204"/>
                          <a:ea typeface="Arial" panose="020B0604020202020204" pitchFamily="34" charset="0"/>
                        </a:rPr>
                        <a:t>10</a:t>
                      </a:r>
                      <a:endParaRPr lang="en-IN" altLang="en-US" sz="900" dirty="0">
                        <a:solidFill>
                          <a:srgbClr val="000000"/>
                        </a:solidFill>
                        <a:latin typeface="Calibri" panose="020F0502020204030204"/>
                        <a:ea typeface="Arial" panose="020B0604020202020204" pitchFamily="34" charset="0"/>
                      </a:endParaRPr>
                    </a:p>
                  </a:txBody>
                  <a:tcPr marL="68580" marR="68580" marT="34296" marB="34296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fontAlgn="b">
                        <a:buClrTx/>
                        <a:buSzTx/>
                        <a:buFont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Calibri" panose="020F0502020204030204"/>
                          <a:ea typeface="SimSun" panose="02010600030101010101" pitchFamily="2" charset="-122"/>
                        </a:rPr>
                        <a:t>CC</a:t>
                      </a:r>
                      <a:endParaRPr lang="en-IN" altLang="en-US" sz="900" dirty="0">
                        <a:solidFill>
                          <a:srgbClr val="000000"/>
                        </a:solidFill>
                        <a:latin typeface="Calibri" panose="020F0502020204030204"/>
                        <a:ea typeface="Arial" panose="020B0604020202020204" pitchFamily="34" charset="0"/>
                      </a:endParaRPr>
                    </a:p>
                  </a:txBody>
                  <a:tcPr marL="68581" marR="68581" marT="34298" marB="34298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fontAlgn="b">
                        <a:buSzTx/>
                        <a:buNone/>
                      </a:pPr>
                      <a:r>
                        <a:rPr lang="en-IN" altLang="en-US" sz="900" dirty="0" smtClean="0">
                          <a:solidFill>
                            <a:srgbClr val="000000"/>
                          </a:solidFill>
                          <a:latin typeface="Calibri" panose="020F0502020204030204"/>
                          <a:ea typeface="Arial" panose="020B0604020202020204" pitchFamily="34" charset="0"/>
                        </a:rPr>
                        <a:t>03.01.2024</a:t>
                      </a:r>
                      <a:endParaRPr lang="en-IN" altLang="en-US" sz="900" dirty="0">
                        <a:solidFill>
                          <a:srgbClr val="000000"/>
                        </a:solidFill>
                        <a:latin typeface="Calibri" panose="020F0502020204030204"/>
                        <a:ea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fontAlgn="b">
                        <a:buSz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Calibri" panose="020F0502020204030204"/>
                          <a:ea typeface="SimSun" panose="02010600030101010101" pitchFamily="2" charset="-122"/>
                        </a:rPr>
                        <a:t>ARGB</a:t>
                      </a:r>
                      <a:endParaRPr lang="en-IN" altLang="en-US" sz="900" dirty="0">
                        <a:solidFill>
                          <a:srgbClr val="000000"/>
                        </a:solidFill>
                        <a:latin typeface="Calibri" panose="020F0502020204030204"/>
                        <a:ea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fontAlgn="b">
                        <a:buSzTx/>
                        <a:buNone/>
                      </a:pPr>
                      <a:r>
                        <a:rPr lang="en-IN" altLang="en-US" sz="900" dirty="0">
                          <a:latin typeface="Calibri" panose="020F0502020204030204"/>
                          <a:ea typeface="SimSun" panose="02010600030101010101" pitchFamily="2" charset="-122"/>
                        </a:rPr>
                        <a:t>ETL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fontAlgn="b">
                        <a:buSzTx/>
                        <a:buNone/>
                      </a:pP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FFFS60229</a:t>
                      </a:r>
                      <a:endParaRPr lang="en-IN" altLang="en-US" sz="900" dirty="0">
                        <a:latin typeface="Arial" panose="020B0604020202020204" pitchFamily="34" charset="0"/>
                        <a:ea typeface="SimSun" panose="02010600030101010101" pitchFamily="2" charset="-122"/>
                        <a:sym typeface="Carlito" charset="0"/>
                      </a:endParaRPr>
                    </a:p>
                  </a:txBody>
                  <a:tcPr marL="7144" marR="7144" marT="7144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altLang="en-US" sz="1000" b="0" i="0" u="none" strike="noStrike" kern="1200" dirty="0" smtClean="0">
                          <a:solidFill>
                            <a:srgbClr val="000000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Wrong Material Against Invoice</a:t>
                      </a:r>
                    </a:p>
                  </a:txBody>
                  <a:tcPr marL="91441" marR="91441" marT="45730" marB="4573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altLang="en-US" sz="1000" b="0" i="0" u="none" strike="noStrike" kern="1200" baseline="0" dirty="0" smtClean="0">
                          <a:solidFill>
                            <a:srgbClr val="000000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303</a:t>
                      </a:r>
                    </a:p>
                  </a:txBody>
                  <a:tcPr marL="91441" marR="91441" marT="45730" marB="4573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altLang="en-US" sz="1000" b="0" i="0" u="none" strike="noStrike" kern="1200" baseline="0" dirty="0" smtClean="0">
                          <a:solidFill>
                            <a:srgbClr val="000000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303</a:t>
                      </a:r>
                    </a:p>
                  </a:txBody>
                  <a:tcPr marL="91441" marR="91441" marT="45730" marB="4573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latin typeface="Calibri" panose="020F0502020204030204"/>
                          <a:ea typeface="+mn-ea"/>
                          <a:cs typeface="+mn-cs"/>
                          <a:sym typeface="+mn-ea"/>
                        </a:rPr>
                        <a:t>W1.</a:t>
                      </a:r>
                      <a:r>
                        <a:rPr lang="en-US" sz="1000" b="0" i="0" u="none" strike="noStrike" kern="1200" baseline="0" dirty="0" smtClean="0">
                          <a:solidFill>
                            <a:srgbClr val="000000"/>
                          </a:solidFill>
                          <a:latin typeface="Calibri" panose="020F0502020204030204"/>
                          <a:ea typeface="+mn-ea"/>
                          <a:cs typeface="+mn-cs"/>
                          <a:sym typeface="+mn-ea"/>
                        </a:rPr>
                        <a:t> Dock Audit not Conducted </a:t>
                      </a:r>
                      <a:endParaRPr lang="en-US" sz="1000" b="0" i="0" u="none" strike="noStrike" kern="1200" dirty="0" smtClean="0">
                        <a:solidFill>
                          <a:srgbClr val="000000"/>
                        </a:solidFill>
                        <a:latin typeface="Calibri" panose="020F0502020204030204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1441" marR="91441"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en-US" sz="1000" b="0" i="0" u="none" strike="noStrike" kern="1200" baseline="0" dirty="0" smtClean="0">
                          <a:solidFill>
                            <a:srgbClr val="000000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1. Spring Store into FF Storage Rack </a:t>
                      </a:r>
                    </a:p>
                    <a:p>
                      <a:pPr marL="228600" marR="0" indent="-228600" algn="l" defTabSz="91440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endParaRPr lang="en-US" altLang="en-US" sz="1000" b="0" i="0" u="none" strike="noStrike" kern="1200" baseline="0" dirty="0" smtClean="0">
                        <a:solidFill>
                          <a:srgbClr val="000000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en-US" sz="1000" b="0" i="0" u="none" strike="noStrike" kern="1200" baseline="0" dirty="0" smtClean="0">
                          <a:solidFill>
                            <a:srgbClr val="000000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2. Packing person not changed Name of Identifications board</a:t>
                      </a:r>
                    </a:p>
                    <a:p>
                      <a:pPr marL="228600" marR="0" indent="-228600" algn="l" defTabSz="91440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endParaRPr lang="en-US" altLang="en-US" sz="1000" b="0" i="0" u="none" strike="noStrike" kern="1200" baseline="0" dirty="0" smtClean="0">
                        <a:solidFill>
                          <a:srgbClr val="000000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b="0" i="0" u="none" strike="noStrike" kern="1200" baseline="0" dirty="0" smtClean="0">
                          <a:solidFill>
                            <a:srgbClr val="000000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3. Dispatch person packed material as per Identifications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00" b="0" i="0" u="none" strike="noStrike" kern="1200" dirty="0" smtClean="0">
                        <a:solidFill>
                          <a:srgbClr val="000000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1441" marR="91441" marT="45730" marB="4573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fontAlgn="b">
                        <a:buSzTx/>
                        <a:buNone/>
                      </a:pPr>
                      <a:r>
                        <a:rPr lang="en-US" altLang="en-US" sz="900" dirty="0">
                          <a:solidFill>
                            <a:srgbClr val="000000"/>
                          </a:solidFill>
                          <a:latin typeface="Calibri" panose="020F0502020204030204"/>
                          <a:ea typeface="SimSun" panose="02010600030101010101" pitchFamily="2" charset="-122"/>
                        </a:rPr>
                        <a:t>ICA : </a:t>
                      </a: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Calibri" panose="020F0502020204030204"/>
                          <a:sym typeface="+mn-ea"/>
                        </a:rPr>
                        <a:t>100 % Segregation done  available stock in dispatch &amp; ETL end.</a:t>
                      </a:r>
                      <a:endParaRPr lang="en-US" altLang="en-US" sz="900" dirty="0">
                        <a:solidFill>
                          <a:srgbClr val="000000"/>
                        </a:solidFill>
                        <a:latin typeface="Calibri" panose="020F0502020204030204"/>
                        <a:ea typeface="SimSun" panose="02010600030101010101" pitchFamily="2" charset="-122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fontAlgn="b">
                        <a:buSz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Calibri" panose="020F0502020204030204"/>
                          <a:ea typeface="SimSun" panose="02010600030101010101" pitchFamily="2" charset="-122"/>
                        </a:rPr>
                        <a:t>N</a:t>
                      </a:r>
                      <a:endParaRPr lang="en-IN" altLang="en-US" sz="900" dirty="0">
                        <a:solidFill>
                          <a:srgbClr val="000000"/>
                        </a:solidFill>
                        <a:latin typeface="Calibri" panose="020F0502020204030204"/>
                        <a:ea typeface="Arial" panose="020B0604020202020204" pitchFamily="34" charset="0"/>
                      </a:endParaRPr>
                    </a:p>
                  </a:txBody>
                  <a:tcPr marL="68581" marR="68581" marT="34291" marB="3429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fontAlgn="b">
                        <a:buSz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Calibri" panose="020F0502020204030204"/>
                          <a:ea typeface="SimSun" panose="02010600030101010101" pitchFamily="2" charset="-122"/>
                        </a:rPr>
                        <a:t>N</a:t>
                      </a:r>
                      <a:endParaRPr lang="en-IN" altLang="en-US" sz="900" dirty="0">
                        <a:solidFill>
                          <a:srgbClr val="000000"/>
                        </a:solidFill>
                        <a:latin typeface="Calibri" panose="020F0502020204030204"/>
                        <a:ea typeface="Arial" panose="020B0604020202020204" pitchFamily="34" charset="0"/>
                      </a:endParaRPr>
                    </a:p>
                  </a:txBody>
                  <a:tcPr marL="68581" marR="68581" marT="34291" marB="3429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fontAlgn="b">
                        <a:buClrTx/>
                        <a:buSzTx/>
                        <a:buFontTx/>
                        <a:buNone/>
                      </a:pPr>
                      <a:endParaRPr lang="en-IN" altLang="en-US" sz="900" dirty="0">
                        <a:solidFill>
                          <a:srgbClr val="000000"/>
                        </a:solidFill>
                        <a:latin typeface="Calibri" panose="020F0502020204030204"/>
                        <a:ea typeface="SimSun" panose="02010600030101010101" pitchFamily="2" charset="-122"/>
                        <a:sym typeface="Arial" panose="020B0604020202020204" pitchFamily="34" charset="0"/>
                      </a:endParaRPr>
                    </a:p>
                    <a:p>
                      <a:pPr lvl="0" algn="ctr" fontAlgn="b">
                        <a:buClrTx/>
                        <a:buSzTx/>
                        <a:buFont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Calibri" panose="020F0502020204030204"/>
                          <a:ea typeface="SimSun" panose="02010600030101010101" pitchFamily="2" charset="-122"/>
                          <a:sym typeface="Arial" panose="020B0604020202020204" pitchFamily="34" charset="0"/>
                        </a:rPr>
                        <a:t>Completed</a:t>
                      </a:r>
                    </a:p>
                    <a:p>
                      <a:pPr lvl="0" algn="ctr" fontAlgn="b">
                        <a:buSzTx/>
                        <a:buNone/>
                      </a:pPr>
                      <a:endParaRPr lang="en-IN" altLang="en-US" sz="900" dirty="0">
                        <a:solidFill>
                          <a:srgbClr val="000000"/>
                        </a:solidFill>
                        <a:latin typeface="Calibri" panose="020F0502020204030204"/>
                        <a:ea typeface="SimSun" panose="02010600030101010101" pitchFamily="2" charset="-122"/>
                        <a:sym typeface="Arial" panose="020B0604020202020204" pitchFamily="34" charset="0"/>
                      </a:endParaRPr>
                    </a:p>
                    <a:p>
                      <a:pPr lvl="0" algn="ctr" fontAlgn="b">
                        <a:buSzTx/>
                        <a:buNone/>
                      </a:pPr>
                      <a:endParaRPr lang="en-IN" altLang="en-US" sz="900" dirty="0">
                        <a:solidFill>
                          <a:srgbClr val="000000"/>
                        </a:solidFill>
                        <a:latin typeface="Calibri" panose="020F0502020204030204"/>
                        <a:ea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fontAlgn="b">
                        <a:buSz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Calibri" panose="020F0502020204030204"/>
                          <a:ea typeface="SimSun" panose="02010600030101010101" pitchFamily="2" charset="-122"/>
                          <a:sym typeface="Arial" panose="020B0604020202020204" pitchFamily="34" charset="0"/>
                        </a:rPr>
                        <a:t>Yes</a:t>
                      </a:r>
                    </a:p>
                    <a:p>
                      <a:pPr lvl="0" algn="ctr" fontAlgn="b">
                        <a:buSzTx/>
                        <a:buNone/>
                      </a:pPr>
                      <a:endParaRPr lang="en-IN" altLang="en-US" sz="900" dirty="0">
                        <a:solidFill>
                          <a:srgbClr val="000000"/>
                        </a:solidFill>
                        <a:latin typeface="Calibri" panose="020F0502020204030204"/>
                        <a:ea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09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1441" marR="91441" marT="45730" marB="4573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1441" marR="91441" marT="45730" marB="4573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1441" marR="91441" marT="45730" marB="4573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1441" marR="91441" marT="45730" marB="4573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1441" marR="91441" marT="45730" marB="4573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fontAlgn="b">
                        <a:buSzTx/>
                        <a:buNone/>
                      </a:pPr>
                      <a:endParaRPr lang="en-US" altLang="en-US" sz="900" dirty="0">
                        <a:solidFill>
                          <a:srgbClr val="000000"/>
                        </a:solidFill>
                        <a:latin typeface="Calibri" panose="020F0502020204030204"/>
                        <a:ea typeface="SimSun" panose="02010600030101010101" pitchFamily="2" charset="-122"/>
                      </a:endParaRPr>
                    </a:p>
                    <a:p>
                      <a:pPr lvl="0" fontAlgn="b">
                        <a:buSzTx/>
                        <a:buNone/>
                      </a:pPr>
                      <a:endParaRPr lang="en-US" altLang="en-US" sz="900" dirty="0">
                        <a:solidFill>
                          <a:srgbClr val="000000"/>
                        </a:solidFill>
                        <a:latin typeface="Calibri" panose="020F0502020204030204"/>
                        <a:ea typeface="SimSun" panose="02010600030101010101" pitchFamily="2" charset="-122"/>
                      </a:endParaRPr>
                    </a:p>
                    <a:p>
                      <a:pPr lvl="0" fontAlgn="b">
                        <a:buSzTx/>
                        <a:buNone/>
                      </a:pPr>
                      <a:r>
                        <a:rPr lang="en-US" altLang="en-US" sz="900" dirty="0">
                          <a:solidFill>
                            <a:srgbClr val="000000"/>
                          </a:solidFill>
                          <a:latin typeface="Calibri" panose="020F0502020204030204"/>
                          <a:ea typeface="SimSun" panose="02010600030101010101" pitchFamily="2" charset="-122"/>
                        </a:rPr>
                        <a:t>PCA : </a:t>
                      </a:r>
                      <a:endParaRPr lang="en-US" altLang="en-US" sz="900" dirty="0" smtClean="0">
                        <a:solidFill>
                          <a:srgbClr val="000000"/>
                        </a:solidFill>
                        <a:latin typeface="Calibri" panose="020F0502020204030204"/>
                        <a:ea typeface="SimSun" panose="02010600030101010101" pitchFamily="2" charset="-122"/>
                      </a:endParaRPr>
                    </a:p>
                    <a:p>
                      <a:pPr lvl="0" fontAlgn="b">
                        <a:buSzTx/>
                        <a:buNone/>
                      </a:pPr>
                      <a:endParaRPr lang="en-US" altLang="en-US" sz="900" dirty="0" smtClean="0">
                        <a:solidFill>
                          <a:srgbClr val="000000"/>
                        </a:solidFill>
                        <a:latin typeface="Calibri" panose="020F0502020204030204"/>
                        <a:ea typeface="SimSun" panose="02010600030101010101" pitchFamily="2" charset="-122"/>
                      </a:endParaRPr>
                    </a:p>
                    <a:p>
                      <a:pPr marL="228600" marR="0" indent="-228600" algn="l" defTabSz="91440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AutoNum type="arabicPeriod"/>
                        <a:tabLst/>
                        <a:defRPr/>
                      </a:pPr>
                      <a:r>
                        <a:rPr lang="en-US" sz="1000" b="0" i="0" u="none" strike="noStrike" kern="1200" baseline="0" dirty="0" smtClean="0">
                          <a:solidFill>
                            <a:srgbClr val="000000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 New Identifications board provided for Storage Rack</a:t>
                      </a:r>
                    </a:p>
                    <a:p>
                      <a:pPr marL="228600" marR="0" indent="-228600" algn="l" defTabSz="91440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AutoNum type="arabicPeriod"/>
                        <a:tabLst/>
                        <a:defRPr/>
                      </a:pPr>
                      <a:endParaRPr lang="en-US" sz="1000" b="0" i="0" u="none" strike="noStrike" kern="1200" baseline="0" dirty="0" smtClean="0">
                        <a:solidFill>
                          <a:srgbClr val="000000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228600" marR="0" indent="-228600" algn="l" defTabSz="91440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AutoNum type="arabicPeriod"/>
                        <a:tabLst/>
                        <a:defRPr/>
                      </a:pPr>
                      <a:r>
                        <a:rPr lang="en-US" sz="1000" b="0" i="0" u="none" strike="noStrike" kern="1200" baseline="0" dirty="0" smtClean="0">
                          <a:solidFill>
                            <a:srgbClr val="000000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During dispatch Dock Audit will be Carried </a:t>
                      </a:r>
                      <a:endParaRPr lang="en-US" sz="1000" b="0" i="0" u="none" strike="noStrike" kern="1200" baseline="0" dirty="0">
                        <a:solidFill>
                          <a:srgbClr val="000000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fontAlgn="b">
                        <a:buSzTx/>
                        <a:buNone/>
                      </a:pPr>
                      <a:r>
                        <a:rPr lang="en-IN" altLang="en-US" sz="900" dirty="0" smtClean="0">
                          <a:solidFill>
                            <a:srgbClr val="000000"/>
                          </a:solidFill>
                          <a:latin typeface="Calibri" panose="020F0502020204030204"/>
                          <a:ea typeface="SimSun" panose="02010600030101010101" pitchFamily="2" charset="-122"/>
                        </a:rPr>
                        <a:t>Y</a:t>
                      </a:r>
                      <a:endParaRPr lang="en-IN" altLang="en-US" sz="900" dirty="0">
                        <a:solidFill>
                          <a:srgbClr val="000000"/>
                        </a:solidFill>
                        <a:latin typeface="Calibri" panose="020F0502020204030204"/>
                        <a:ea typeface="Arial" panose="020B0604020202020204" pitchFamily="34" charset="0"/>
                      </a:endParaRPr>
                    </a:p>
                  </a:txBody>
                  <a:tcPr marL="68581" marR="68581" marT="34291" marB="3429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fontAlgn="b">
                        <a:buSz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Calibri" panose="020F0502020204030204"/>
                          <a:ea typeface="SimSun" panose="02010600030101010101" pitchFamily="2" charset="-122"/>
                        </a:rPr>
                        <a:t>N</a:t>
                      </a:r>
                      <a:endParaRPr lang="en-IN" altLang="en-US" sz="900" dirty="0">
                        <a:solidFill>
                          <a:srgbClr val="000000"/>
                        </a:solidFill>
                        <a:latin typeface="Calibri" panose="020F0502020204030204"/>
                        <a:ea typeface="Arial" panose="020B0604020202020204" pitchFamily="34" charset="0"/>
                      </a:endParaRPr>
                    </a:p>
                  </a:txBody>
                  <a:tcPr marL="68581" marR="68581" marT="34291" marB="3429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fontAlgn="b">
                        <a:buClrTx/>
                        <a:buSzTx/>
                        <a:buFontTx/>
                        <a:buNone/>
                      </a:pPr>
                      <a:r>
                        <a:rPr lang="en-IN" altLang="en-US" sz="900" dirty="0" smtClean="0">
                          <a:solidFill>
                            <a:srgbClr val="000000"/>
                          </a:solidFill>
                          <a:latin typeface="Calibri" panose="020F0502020204030204"/>
                          <a:ea typeface="Arial" panose="020B0604020202020204" pitchFamily="34" charset="0"/>
                          <a:sym typeface="Arial" panose="020B0604020202020204" pitchFamily="34" charset="0"/>
                        </a:rPr>
                        <a:t>05.01.2024</a:t>
                      </a:r>
                      <a:endParaRPr lang="en-IN" altLang="en-US" sz="900" dirty="0">
                        <a:solidFill>
                          <a:srgbClr val="000000"/>
                        </a:solidFill>
                        <a:latin typeface="Calibri" panose="020F0502020204030204"/>
                        <a:ea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fontAlgn="b">
                        <a:buSzTx/>
                        <a:buNone/>
                      </a:pPr>
                      <a:r>
                        <a:rPr lang="en-IN" altLang="en-US" sz="900" dirty="0">
                          <a:solidFill>
                            <a:srgbClr val="000000"/>
                          </a:solidFill>
                          <a:latin typeface="Calibri" panose="020F0502020204030204"/>
                          <a:ea typeface="SimSun" panose="02010600030101010101" pitchFamily="2" charset="-122"/>
                          <a:sym typeface="Arial" panose="020B0604020202020204" pitchFamily="34" charset="0"/>
                        </a:rPr>
                        <a:t>Yes</a:t>
                      </a:r>
                      <a:endParaRPr lang="en-IN" altLang="en-US" sz="900" dirty="0">
                        <a:solidFill>
                          <a:srgbClr val="000000"/>
                        </a:solidFill>
                        <a:latin typeface="Calibri" panose="020F0502020204030204"/>
                        <a:ea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68580" marR="68580" marT="34289" marB="3428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Line 105"/>
          <p:cNvSpPr>
            <a:spLocks noChangeShapeType="1"/>
          </p:cNvSpPr>
          <p:nvPr/>
        </p:nvSpPr>
        <p:spPr bwMode="auto">
          <a:xfrm>
            <a:off x="1055079" y="548680"/>
            <a:ext cx="8088923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IN" sz="1660">
              <a:solidFill>
                <a:prstClr val="black"/>
              </a:solidFill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70540" y="56792"/>
            <a:ext cx="6858000" cy="533400"/>
          </a:xfrm>
        </p:spPr>
        <p:txBody>
          <a:bodyPr/>
          <a:lstStyle/>
          <a:p>
            <a:pPr eaLnBrk="1" hangingPunct="1"/>
            <a:r>
              <a:rPr lang="en-US" altLang="en-US" sz="2000" b="1" dirty="0" smtClean="0">
                <a:solidFill>
                  <a:srgbClr val="0000FF"/>
                </a:solidFill>
                <a:latin typeface="Trebuchet MS" panose="020B0603020202020204" pitchFamily="34" charset="0"/>
              </a:rPr>
              <a:t>Main Spring – Wrong Material Against Invoice</a:t>
            </a:r>
            <a:endParaRPr lang="en-US" altLang="en-US" sz="2000" b="1" dirty="0">
              <a:solidFill>
                <a:srgbClr val="0000FF"/>
              </a:solidFill>
              <a:latin typeface="Trebuchet MS" panose="020B0603020202020204" pitchFamily="34" charset="0"/>
            </a:endParaRPr>
          </a:p>
        </p:txBody>
      </p:sp>
      <p:pic>
        <p:nvPicPr>
          <p:cNvPr id="5" name="Picture 1" descr="Logo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649288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3462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05"/>
          <p:cNvSpPr>
            <a:spLocks noChangeShapeType="1"/>
          </p:cNvSpPr>
          <p:nvPr/>
        </p:nvSpPr>
        <p:spPr bwMode="auto">
          <a:xfrm flipV="1">
            <a:off x="0" y="652780"/>
            <a:ext cx="9144000" cy="3302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IN" sz="1660">
              <a:solidFill>
                <a:prstClr val="black"/>
              </a:solidFill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87736"/>
            <a:ext cx="8229600" cy="476989"/>
          </a:xfrm>
        </p:spPr>
        <p:txBody>
          <a:bodyPr anchor="t"/>
          <a:lstStyle/>
          <a:p>
            <a:pPr eaLnBrk="1" hangingPunct="1"/>
            <a:r>
              <a:rPr lang="en-US" altLang="en-US" sz="2000" b="1" dirty="0" smtClean="0">
                <a:solidFill>
                  <a:srgbClr val="0000FF"/>
                </a:solidFill>
                <a:latin typeface="Trebuchet MS" panose="020B0603020202020204" pitchFamily="34" charset="0"/>
              </a:rPr>
              <a:t>FF FG </a:t>
            </a:r>
            <a:r>
              <a:rPr lang="en-US" altLang="en-US" sz="2000" b="1" dirty="0" err="1" smtClean="0">
                <a:solidFill>
                  <a:srgbClr val="0000FF"/>
                </a:solidFill>
                <a:latin typeface="Trebuchet MS" panose="020B0603020202020204" pitchFamily="34" charset="0"/>
              </a:rPr>
              <a:t>Srtorage</a:t>
            </a:r>
            <a:r>
              <a:rPr lang="en-US" altLang="en-US" sz="2000" b="1" dirty="0" smtClean="0">
                <a:solidFill>
                  <a:srgbClr val="0000FF"/>
                </a:solidFill>
                <a:latin typeface="Trebuchet MS" panose="020B0603020202020204" pitchFamily="34" charset="0"/>
              </a:rPr>
              <a:t> </a:t>
            </a:r>
            <a:endParaRPr lang="en-US" altLang="en-US" sz="2000" b="1" dirty="0" smtClean="0">
              <a:solidFill>
                <a:srgbClr val="0000FF"/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1" descr="Logo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" y="0"/>
            <a:ext cx="649288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/>
          <p:cNvGraphicFramePr/>
          <p:nvPr>
            <p:extLst>
              <p:ext uri="{D42A27DB-BD31-4B8C-83A1-F6EECF244321}">
                <p14:modId xmlns:p14="http://schemas.microsoft.com/office/powerpoint/2010/main" val="4185517460"/>
              </p:ext>
            </p:extLst>
          </p:nvPr>
        </p:nvGraphicFramePr>
        <p:xfrm>
          <a:off x="179512" y="740199"/>
          <a:ext cx="8784976" cy="6084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4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0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7809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altLang="en-US" dirty="0" smtClean="0"/>
                        <a:t>Before </a:t>
                      </a:r>
                      <a:endParaRPr lang="en-GB" alt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altLang="en-US" sz="1800" i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sym typeface="Arial" panose="020B0604020202020204" pitchFamily="34" charset="0"/>
                        </a:rPr>
                        <a:t>After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8269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3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0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dirty="0" smtClean="0">
                          <a:solidFill>
                            <a:srgbClr val="333399"/>
                          </a:solidFill>
                          <a:latin typeface="Verdana" panose="020B0604030504040204" pitchFamily="2" charset="0"/>
                          <a:ea typeface="SimSun" panose="02010600030101010101" pitchFamily="2" charset="-122"/>
                          <a:sym typeface="Verdana" panose="020B0604030504040204" pitchFamily="2" charset="0"/>
                        </a:rPr>
                        <a:t>Problem/Present Status:</a:t>
                      </a:r>
                      <a:r>
                        <a:rPr lang="en-IN" altLang="zh-CN" sz="1400" b="1" dirty="0" smtClean="0">
                          <a:solidFill>
                            <a:srgbClr val="333399"/>
                          </a:solidFill>
                          <a:latin typeface="Verdana" panose="020B0604030504040204" pitchFamily="2" charset="0"/>
                          <a:ea typeface="SimSun" panose="02010600030101010101" pitchFamily="2" charset="-122"/>
                          <a:sym typeface="Verdana" panose="020B0604030504040204" pitchFamily="2" charset="0"/>
                        </a:rPr>
                        <a:t> </a:t>
                      </a:r>
                      <a:r>
                        <a:rPr lang="en-IN" altLang="zh-CN" sz="1400" b="0" dirty="0" smtClean="0">
                          <a:solidFill>
                            <a:srgbClr val="333399"/>
                          </a:solidFill>
                          <a:latin typeface="Verdana" panose="020B0604030504040204" pitchFamily="2" charset="0"/>
                          <a:ea typeface="SimSun" panose="02010600030101010101" pitchFamily="2" charset="-122"/>
                          <a:sym typeface="Verdana" panose="020B0604030504040204" pitchFamily="2" charset="0"/>
                        </a:rPr>
                        <a:t>In Storage Identifications</a:t>
                      </a:r>
                      <a:r>
                        <a:rPr lang="en-IN" altLang="zh-CN" sz="1400" b="0" baseline="0" dirty="0" smtClean="0">
                          <a:solidFill>
                            <a:srgbClr val="333399"/>
                          </a:solidFill>
                          <a:latin typeface="Verdana" panose="020B0604030504040204" pitchFamily="2" charset="0"/>
                          <a:ea typeface="SimSun" panose="02010600030101010101" pitchFamily="2" charset="-122"/>
                          <a:sym typeface="Verdana" panose="020B0604030504040204" pitchFamily="2" charset="0"/>
                        </a:rPr>
                        <a:t> not changed </a:t>
                      </a:r>
                      <a:endParaRPr lang="en-IN" altLang="en-US" sz="1400" b="0" kern="1200" baseline="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dirty="0" smtClean="0">
                          <a:solidFill>
                            <a:srgbClr val="333399"/>
                          </a:solidFill>
                          <a:latin typeface="Verdana" panose="020B0604030504040204" pitchFamily="2" charset="0"/>
                          <a:ea typeface="SimSun" panose="02010600030101010101" pitchFamily="2" charset="-122"/>
                          <a:sym typeface="+mn-ea"/>
                        </a:rPr>
                        <a:t>Now, </a:t>
                      </a:r>
                      <a:r>
                        <a:rPr lang="en-US" altLang="zh-CN" sz="1400" b="0" dirty="0" smtClean="0">
                          <a:solidFill>
                            <a:srgbClr val="333399"/>
                          </a:solidFill>
                          <a:latin typeface="Verdana" panose="020B0604030504040204" pitchFamily="2" charset="0"/>
                          <a:ea typeface="SimSun" panose="02010600030101010101" pitchFamily="2" charset="-122"/>
                          <a:sym typeface="+mn-ea"/>
                        </a:rPr>
                        <a:t>Made FG Storage for this New rack and Made Identification on Display to avoid </a:t>
                      </a:r>
                      <a:r>
                        <a:rPr lang="en-US" altLang="zh-CN" sz="1400" b="0" dirty="0" err="1" smtClean="0">
                          <a:solidFill>
                            <a:srgbClr val="333399"/>
                          </a:solidFill>
                          <a:latin typeface="Verdana" panose="020B0604030504040204" pitchFamily="2" charset="0"/>
                          <a:ea typeface="SimSun" panose="02010600030101010101" pitchFamily="2" charset="-122"/>
                          <a:sym typeface="+mn-ea"/>
                        </a:rPr>
                        <a:t>Mixup</a:t>
                      </a:r>
                      <a:endParaRPr lang="zh-CN" altLang="en-US" sz="1400" b="0" dirty="0">
                        <a:solidFill>
                          <a:srgbClr val="333399"/>
                        </a:solidFill>
                        <a:latin typeface="Verdana" panose="020B0604030504040204" pitchFamily="2" charset="0"/>
                        <a:ea typeface="SimSun" panose="02010600030101010101" pitchFamily="2" charset="-122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1" name="Picture 9" descr="WhatsApp Image 2021-05-06 at 1.35.16 PM"/>
          <p:cNvPicPr>
            <a:picLocks noChangeAspect="1"/>
          </p:cNvPicPr>
          <p:nvPr/>
        </p:nvPicPr>
        <p:blipFill>
          <a:blip r:embed="rId4"/>
          <a:srcRect l="17035" t="899" r="8875"/>
          <a:stretch>
            <a:fillRect/>
          </a:stretch>
        </p:blipFill>
        <p:spPr>
          <a:xfrm>
            <a:off x="251520" y="1844824"/>
            <a:ext cx="4205605" cy="32861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361" y="1484784"/>
            <a:ext cx="4190890" cy="414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05"/>
          <p:cNvSpPr>
            <a:spLocks noChangeShapeType="1"/>
          </p:cNvSpPr>
          <p:nvPr/>
        </p:nvSpPr>
        <p:spPr bwMode="auto">
          <a:xfrm flipV="1">
            <a:off x="0" y="652780"/>
            <a:ext cx="9144000" cy="3302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IN" sz="1660">
              <a:solidFill>
                <a:prstClr val="black"/>
              </a:solidFill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87736"/>
            <a:ext cx="8229600" cy="476989"/>
          </a:xfrm>
        </p:spPr>
        <p:txBody>
          <a:bodyPr anchor="t"/>
          <a:lstStyle/>
          <a:p>
            <a:pPr eaLnBrk="1" hangingPunct="1"/>
            <a:r>
              <a:rPr lang="en-US" altLang="en-US" sz="2000" b="1" dirty="0" smtClean="0">
                <a:solidFill>
                  <a:srgbClr val="0000FF"/>
                </a:solidFill>
                <a:latin typeface="Trebuchet MS" panose="020B0603020202020204" pitchFamily="34" charset="0"/>
              </a:rPr>
              <a:t>Dock Audit</a:t>
            </a:r>
            <a:endParaRPr lang="en-US" altLang="en-US" sz="2000" b="1" dirty="0" smtClean="0">
              <a:solidFill>
                <a:srgbClr val="0000FF"/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1" descr="Logo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" y="0"/>
            <a:ext cx="649288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/>
          <p:cNvGraphicFramePr/>
          <p:nvPr>
            <p:extLst>
              <p:ext uri="{D42A27DB-BD31-4B8C-83A1-F6EECF244321}">
                <p14:modId xmlns:p14="http://schemas.microsoft.com/office/powerpoint/2010/main" val="1068516056"/>
              </p:ext>
            </p:extLst>
          </p:nvPr>
        </p:nvGraphicFramePr>
        <p:xfrm>
          <a:off x="2195736" y="773856"/>
          <a:ext cx="4400105" cy="6084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0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7809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8269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0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IN" sz="1400" b="0" kern="120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During Dispatch Dock Audit cum Loading Slip Will be verified by QA</a:t>
                      </a:r>
                      <a:endParaRPr lang="en-GB" altLang="en-IN" sz="1400" b="0" kern="1200" baseline="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r="2361" b="1674"/>
          <a:stretch/>
        </p:blipFill>
        <p:spPr>
          <a:xfrm>
            <a:off x="2517974" y="1196752"/>
            <a:ext cx="3755628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16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Line 5"/>
          <p:cNvSpPr>
            <a:spLocks noChangeShapeType="1"/>
          </p:cNvSpPr>
          <p:nvPr/>
        </p:nvSpPr>
        <p:spPr bwMode="auto">
          <a:xfrm>
            <a:off x="1371600" y="762000"/>
            <a:ext cx="7772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5" name="Text Box 6"/>
          <p:cNvSpPr>
            <a:spLocks noChangeArrowheads="1"/>
          </p:cNvSpPr>
          <p:nvPr/>
        </p:nvSpPr>
        <p:spPr bwMode="auto">
          <a:xfrm>
            <a:off x="3352800" y="31242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FF"/>
                </a:solidFill>
                <a:latin typeface="Verdana" panose="020B0604030504040204" pitchFamily="34" charset="0"/>
                <a:sym typeface="Verdana" panose="020B0604030504040204" pitchFamily="34" charset="0"/>
              </a:rPr>
              <a:t>Thank You</a:t>
            </a:r>
          </a:p>
        </p:txBody>
      </p:sp>
      <p:pic>
        <p:nvPicPr>
          <p:cNvPr id="4" name="Picture 3" descr="Logo SSSS 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66" t="-3224" r="37406" b="19090"/>
          <a:stretch/>
        </p:blipFill>
        <p:spPr bwMode="auto">
          <a:xfrm>
            <a:off x="226133" y="94414"/>
            <a:ext cx="462347" cy="515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50099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BFD7F6"/>
      </a:accent5>
      <a:accent6>
        <a:srgbClr val="AE4845"/>
      </a:accent6>
      <a:hlink>
        <a:srgbClr val="0066CC"/>
      </a:hlink>
      <a:folHlink>
        <a:srgbClr val="80008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FD7F6"/>
        </a:accent5>
        <a:accent6>
          <a:srgbClr val="AE4845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250</TotalTime>
  <Words>244</Words>
  <Application>Microsoft Office PowerPoint</Application>
  <PresentationFormat>On-screen Show (4:3)</PresentationFormat>
  <Paragraphs>79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宋体</vt:lpstr>
      <vt:lpstr>宋体</vt:lpstr>
      <vt:lpstr>Arial</vt:lpstr>
      <vt:lpstr>Calibri</vt:lpstr>
      <vt:lpstr>Carlito</vt:lpstr>
      <vt:lpstr>Trebuchet MS</vt:lpstr>
      <vt:lpstr>Verdana</vt:lpstr>
      <vt:lpstr>Wingdings</vt:lpstr>
      <vt:lpstr>Default Design</vt:lpstr>
      <vt:lpstr>Action Plan for  Main Spring</vt:lpstr>
      <vt:lpstr>Main Spring – Wrong Material Against Invoice</vt:lpstr>
      <vt:lpstr>FF FG Srtorage </vt:lpstr>
      <vt:lpstr>Dock Audit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Weekly Quality Meeting  Date ;-...................  Plant ;....................</dc:title>
  <dc:creator>CHANDRA-REDDY</dc:creator>
  <cp:lastModifiedBy>Rahul</cp:lastModifiedBy>
  <cp:revision>501</cp:revision>
  <cp:lastPrinted>2019-01-16T16:38:00Z</cp:lastPrinted>
  <dcterms:created xsi:type="dcterms:W3CDTF">2006-07-13T01:48:00Z</dcterms:created>
  <dcterms:modified xsi:type="dcterms:W3CDTF">2024-01-17T04:35:33Z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1033-11.2.0.11537</vt:lpwstr>
  </property>
  <property fmtid="{D5CDD505-2E9C-101B-9397-08002B2CF9AE}" pid="3" name="ICV">
    <vt:lpwstr>F2870EBEDBE74D2085CE360C19A2B741</vt:lpwstr>
  </property>
</Properties>
</file>