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6"/>
  </p:notesMasterIdLst>
  <p:sldIdLst>
    <p:sldId id="276" r:id="rId2"/>
    <p:sldId id="376" r:id="rId3"/>
    <p:sldId id="378" r:id="rId4"/>
    <p:sldId id="283" r:id="rId5"/>
  </p:sldIdLst>
  <p:sldSz cx="9144000" cy="6858000" type="screen4x3"/>
  <p:notesSz cx="6735763" cy="986948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08">
          <p15:clr>
            <a:srgbClr val="A4A3A4"/>
          </p15:clr>
        </p15:guide>
        <p15:guide id="2" pos="212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MESH MAPALLOYS" initials="UM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1AD6"/>
    <a:srgbClr val="007033"/>
    <a:srgbClr val="FFFFFF"/>
    <a:srgbClr val="F4FC88"/>
    <a:srgbClr val="224774"/>
    <a:srgbClr val="2A5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35" autoAdjust="0"/>
    <p:restoredTop sz="95288" autoAdjust="0"/>
  </p:normalViewPr>
  <p:slideViewPr>
    <p:cSldViewPr>
      <p:cViewPr>
        <p:scale>
          <a:sx n="60" d="100"/>
          <a:sy n="60" d="100"/>
        </p:scale>
        <p:origin x="-1752" y="-2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928" y="-102"/>
      </p:cViewPr>
      <p:guideLst>
        <p:guide orient="horz" pos="3108"/>
        <p:guide pos="212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39613BE-D210-4FFE-936A-821955CC1DEA}" type="datetimeFigureOut">
              <a:rPr lang="en-US"/>
              <a:pPr>
                <a:defRPr/>
              </a:pPr>
              <a:t>18-Mar-24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7888"/>
            <a:ext cx="5389563" cy="44418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4188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4763" y="9374188"/>
            <a:ext cx="2919412" cy="4937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A8E52779-2910-4955-9D74-7FA7E5A607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49338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0C266EB-D764-49AD-86D2-C5815D336A2D}" type="datetime1">
              <a:rPr lang="en-US"/>
              <a:pPr>
                <a:defRPr/>
              </a:pPr>
              <a:t>18-Mar-24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763035D3-44AC-4260-9EB7-2FAD42DE010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843FB2F1-F2FD-4FE5-85FA-C7B1B5B6FDAF}" type="datetime1">
              <a:rPr lang="en-US"/>
              <a:pPr>
                <a:defRPr/>
              </a:pPr>
              <a:t>18-Mar-24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362FD447-C37E-4690-96E2-570C79039A6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1409D37-C84E-4A62-9EB9-760356474E48}" type="datetime1">
              <a:rPr lang="en-US"/>
              <a:pPr>
                <a:defRPr/>
              </a:pPr>
              <a:t>18-Mar-24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2126FB63-6ACF-420A-A795-E685D8163AC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18CF8C8-1C16-41EA-8BA3-9C539ABFFD50}" type="datetime1">
              <a:rPr lang="en-US"/>
              <a:pPr>
                <a:defRPr/>
              </a:pPr>
              <a:t>18-Mar-24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7BF000AA-DCD9-4E7F-9521-B22878DF97D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2CE1445-22F8-4298-B44E-F79E42A41A10}" type="datetime1">
              <a:rPr lang="en-US"/>
              <a:pPr>
                <a:defRPr/>
              </a:pPr>
              <a:t>18-Mar-24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82AB9715-B2C7-4DE1-A15F-3B3FC501F86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431D4A8-A2EA-4283-B95A-0183351B94F7}" type="datetime1">
              <a:rPr lang="en-US"/>
              <a:pPr>
                <a:defRPr/>
              </a:pPr>
              <a:t>18-Mar-24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E888A791-10CF-4611-B723-7FCA308458F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26927E3-36E1-45BB-81BD-232EF5EB1E21}" type="datetime1">
              <a:rPr lang="en-US"/>
              <a:pPr>
                <a:defRPr/>
              </a:pPr>
              <a:t>18-Mar-24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579C4676-7C18-4A68-945B-E9D5675CE6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6ADC6F5-1376-4415-ACEF-5CBE210BC844}" type="datetime1">
              <a:rPr lang="en-US"/>
              <a:pPr>
                <a:defRPr/>
              </a:pPr>
              <a:t>18-Mar-24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FFC0C99F-7317-4C48-A986-00270CED3EE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F9DD9F6-A437-4FC2-8FC9-34D37E1C0AD4}" type="datetime1">
              <a:rPr lang="en-US"/>
              <a:pPr>
                <a:defRPr/>
              </a:pPr>
              <a:t>18-Mar-24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C1605080-F572-4CC4-8CE8-64AA1A35BC7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6B45374-B1E2-4A7A-8988-700B5083A740}" type="datetime1">
              <a:rPr lang="en-US"/>
              <a:pPr>
                <a:defRPr/>
              </a:pPr>
              <a:t>18-Mar-24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FD120E7A-2980-4A28-9D6A-7C8EB73C843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8D38866E-E9B0-4E93-B45E-C3FBCEC31BD3}" type="datetime1">
              <a:rPr lang="en-US"/>
              <a:pPr>
                <a:defRPr/>
              </a:pPr>
              <a:t>18-Mar-24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E85F134B-0FAB-485D-901F-9D1BCDEA804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8305800" y="201613"/>
            <a:ext cx="685800" cy="623887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cxnSp>
        <p:nvCxnSpPr>
          <p:cNvPr id="9" name="Straight Connector 8"/>
          <p:cNvCxnSpPr/>
          <p:nvPr userDrawn="1"/>
        </p:nvCxnSpPr>
        <p:spPr>
          <a:xfrm>
            <a:off x="76200" y="990600"/>
            <a:ext cx="8959850" cy="0"/>
          </a:xfrm>
          <a:prstGeom prst="line">
            <a:avLst/>
          </a:prstGeom>
          <a:ln w="19050">
            <a:solidFill>
              <a:srgbClr val="2A569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 userDrawn="1"/>
        </p:nvSpPr>
        <p:spPr>
          <a:xfrm>
            <a:off x="76200" y="146050"/>
            <a:ext cx="8959850" cy="6635750"/>
          </a:xfrm>
          <a:prstGeom prst="rect">
            <a:avLst/>
          </a:prstGeom>
          <a:noFill/>
          <a:ln w="19050">
            <a:solidFill>
              <a:srgbClr val="2A5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N" dirty="0"/>
          </a:p>
        </p:txBody>
      </p:sp>
      <p:sp>
        <p:nvSpPr>
          <p:cNvPr id="15" name="Title 1"/>
          <p:cNvSpPr txBox="1">
            <a:spLocks/>
          </p:cNvSpPr>
          <p:nvPr userDrawn="1"/>
        </p:nvSpPr>
        <p:spPr>
          <a:xfrm>
            <a:off x="8229600" y="774700"/>
            <a:ext cx="1066800" cy="2286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  <a:defRPr/>
            </a:pPr>
            <a:r>
              <a:rPr lang="en-US" sz="1000" b="1" dirty="0">
                <a:solidFill>
                  <a:srgbClr val="FF0000"/>
                </a:solidFill>
              </a:rPr>
              <a:t>MAP ALLOYS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152400" y="533400"/>
            <a:ext cx="7620000" cy="3385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600" dirty="0" smtClean="0">
                <a:solidFill>
                  <a:srgbClr val="00B0F0"/>
                </a:solidFill>
              </a:rPr>
              <a:t> </a:t>
            </a:r>
            <a:r>
              <a:rPr lang="en-US" sz="1600" dirty="0">
                <a:solidFill>
                  <a:srgbClr val="00B0F0"/>
                </a:solidFill>
              </a:rPr>
              <a:t>Action plan </a:t>
            </a:r>
            <a:r>
              <a:rPr lang="en-US" sz="1600" dirty="0" smtClean="0">
                <a:solidFill>
                  <a:srgbClr val="00B0F0"/>
                </a:solidFill>
              </a:rPr>
              <a:t>for blow hole</a:t>
            </a:r>
            <a:endParaRPr lang="en-US" sz="1600" dirty="0">
              <a:solidFill>
                <a:srgbClr val="00B0F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31" r:id="rId1"/>
    <p:sldLayoutId id="2147484832" r:id="rId2"/>
    <p:sldLayoutId id="2147484833" r:id="rId3"/>
    <p:sldLayoutId id="2147484834" r:id="rId4"/>
    <p:sldLayoutId id="2147484835" r:id="rId5"/>
    <p:sldLayoutId id="2147484836" r:id="rId6"/>
    <p:sldLayoutId id="2147484837" r:id="rId7"/>
    <p:sldLayoutId id="2147484838" r:id="rId8"/>
    <p:sldLayoutId id="2147484839" r:id="rId9"/>
    <p:sldLayoutId id="2147484840" r:id="rId10"/>
    <p:sldLayoutId id="2147484841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52400" y="381000"/>
            <a:ext cx="73914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N" b="1" dirty="0">
              <a:solidFill>
                <a:srgbClr val="0070C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52400" y="381000"/>
            <a:ext cx="73914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N" sz="2000" dirty="0">
              <a:solidFill>
                <a:srgbClr val="0070C0"/>
              </a:solidFill>
            </a:endParaRPr>
          </a:p>
        </p:txBody>
      </p:sp>
      <p:sp>
        <p:nvSpPr>
          <p:cNvPr id="14340" name="Content Placeholder 2"/>
          <p:cNvSpPr>
            <a:spLocks noGrp="1"/>
          </p:cNvSpPr>
          <p:nvPr>
            <p:ph idx="1"/>
          </p:nvPr>
        </p:nvSpPr>
        <p:spPr bwMode="auto">
          <a:xfrm>
            <a:off x="457200" y="1655763"/>
            <a:ext cx="8229600" cy="45259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ctr" eaLnBrk="1" hangingPunct="1">
              <a:buFont typeface="Arial" charset="0"/>
              <a:buNone/>
            </a:pPr>
            <a:endParaRPr lang="en-US" altLang="en-US" sz="4400"/>
          </a:p>
          <a:p>
            <a:pPr marL="0" indent="0" algn="ctr" eaLnBrk="1" hangingPunct="1">
              <a:buFont typeface="Arial" charset="0"/>
              <a:buNone/>
            </a:pPr>
            <a:r>
              <a:rPr lang="en-US" altLang="en-US" sz="4400">
                <a:solidFill>
                  <a:srgbClr val="0070C0"/>
                </a:solidFill>
              </a:rPr>
              <a:t>MAP ALLOYS</a:t>
            </a:r>
            <a:endParaRPr lang="en-US" altLang="en-US" sz="360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52400" y="381000"/>
            <a:ext cx="73914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N" b="1" dirty="0">
              <a:solidFill>
                <a:srgbClr val="0070C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52400" y="381000"/>
            <a:ext cx="73914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N" sz="2000" dirty="0">
              <a:solidFill>
                <a:srgbClr val="0070C0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7017911"/>
              </p:ext>
            </p:extLst>
          </p:nvPr>
        </p:nvGraphicFramePr>
        <p:xfrm>
          <a:off x="152400" y="1828800"/>
          <a:ext cx="8763000" cy="4876800"/>
        </p:xfrm>
        <a:graphic>
          <a:graphicData uri="http://schemas.openxmlformats.org/drawingml/2006/table">
            <a:tbl>
              <a:tblPr/>
              <a:tblGrid>
                <a:gridCol w="30521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3779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6002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3716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83820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99060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914400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990600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</a:tblGrid>
              <a:tr h="44483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Sr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No</a:t>
                      </a:r>
                    </a:p>
                  </a:txBody>
                  <a:tcPr marL="4642" marR="4642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Part Name /No</a:t>
                      </a:r>
                    </a:p>
                  </a:txBody>
                  <a:tcPr marL="4642" marR="4642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Defect /Qty Rej</a:t>
                      </a:r>
                    </a:p>
                  </a:txBody>
                  <a:tcPr marL="4642" marR="4642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Why Why Analysis</a:t>
                      </a:r>
                    </a:p>
                  </a:txBody>
                  <a:tcPr marL="4642" marR="4642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E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Action Plan</a:t>
                      </a:r>
                    </a:p>
                  </a:txBody>
                  <a:tcPr marL="4642" marR="4642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E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Resp</a:t>
                      </a:r>
                    </a:p>
                  </a:txBody>
                  <a:tcPr marL="4642" marR="4642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E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Target Date</a:t>
                      </a:r>
                    </a:p>
                  </a:txBody>
                  <a:tcPr marL="4642" marR="4642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E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HD</a:t>
                      </a:r>
                    </a:p>
                  </a:txBody>
                  <a:tcPr marL="4642" marR="4642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E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Status</a:t>
                      </a:r>
                    </a:p>
                  </a:txBody>
                  <a:tcPr marL="4642" marR="4642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EF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4319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42" marR="4642" marT="4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REJ1c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FRONT BRACKET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42" marR="4642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Blow hole –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213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Nos</a:t>
                      </a:r>
                    </a:p>
                  </a:txBody>
                  <a:tcPr marL="4642" marR="4642" marT="46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Why 1-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After machining blow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hole observed at customer end 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l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Why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2: Air interrupted at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the time of Metal pouring.</a:t>
                      </a:r>
                    </a:p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/>
                      </a:r>
                      <a:b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</a:b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Why 3:</a:t>
                      </a:r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Slits not provided to escape from die cavity.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l" fontAlgn="t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4642" marR="4642" marT="464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Action Plan: </a:t>
                      </a:r>
                    </a:p>
                    <a:p>
                      <a:pPr algn="l" fontAlgn="t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1.Slits  provided in die t</a:t>
                      </a:r>
                    </a:p>
                  </a:txBody>
                  <a:tcPr marL="4642" marR="4642" marT="464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1.Mr.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Dhande.  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/>
                      </a:r>
                      <a:b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</a:b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/>
                      </a:r>
                      <a:b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</a:b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/>
                      </a:r>
                      <a:b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</a:b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    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                                               </a:t>
                      </a:r>
                    </a:p>
                  </a:txBody>
                  <a:tcPr marL="4642" marR="4642" marT="464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1.20.01.2024</a:t>
                      </a:r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endParaRPr lang="en-US" sz="1200" b="0" i="0" u="none" strike="noStrike" baseline="0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endParaRPr lang="en-US" sz="1200" b="0" i="0" u="none" strike="noStrike" baseline="0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endParaRPr lang="en-US" sz="1200" b="0" i="0" u="none" strike="noStrike" baseline="0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endParaRPr lang="en-US" sz="1200" b="0" i="0" u="none" strike="noStrike" baseline="0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endParaRPr lang="en-US" sz="1200" b="0" i="0" u="none" strike="noStrike" baseline="0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endParaRPr lang="en-US" sz="1200" b="0" i="0" u="none" strike="noStrike" baseline="0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42" marR="4642" marT="464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Applicable </a:t>
                      </a:r>
                    </a:p>
                    <a:p>
                      <a:pPr algn="l" fontAlgn="t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for</a:t>
                      </a:r>
                    </a:p>
                    <a:p>
                      <a:pPr algn="l" fontAlgn="t"/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All  Master cylinder Family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l" fontAlgn="t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t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42" marR="4642" marT="464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1.Completed</a:t>
                      </a: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l" fontAlgn="ctr"/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42" marR="4642" marT="4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319048" y="1066800"/>
            <a:ext cx="6629400" cy="646331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Blow hole action </a:t>
            </a:r>
            <a:r>
              <a:rPr lang="en-US" dirty="0"/>
              <a:t>plan for B2FP05303O-HOLDER BRACKET CASTING -REML REAR J1C</a:t>
            </a:r>
          </a:p>
        </p:txBody>
      </p:sp>
    </p:spTree>
    <p:extLst>
      <p:ext uri="{BB962C8B-B14F-4D97-AF65-F5344CB8AC3E}">
        <p14:creationId xmlns:p14="http://schemas.microsoft.com/office/powerpoint/2010/main" val="3356082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2400" y="1066800"/>
            <a:ext cx="43434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Before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48200" y="1062608"/>
            <a:ext cx="43434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After</a:t>
            </a:r>
          </a:p>
        </p:txBody>
      </p:sp>
      <p:sp>
        <p:nvSpPr>
          <p:cNvPr id="3" name="Rectangle 2"/>
          <p:cNvSpPr/>
          <p:nvPr/>
        </p:nvSpPr>
        <p:spPr>
          <a:xfrm>
            <a:off x="152400" y="2286000"/>
            <a:ext cx="4343400" cy="4038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648200" y="2286000"/>
            <a:ext cx="4343400" cy="4066674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52400" y="6400800"/>
            <a:ext cx="8839200" cy="338554"/>
          </a:xfrm>
          <a:prstGeom prst="rect">
            <a:avLst/>
          </a:prstGeom>
          <a:solidFill>
            <a:srgbClr val="99FF66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/>
              <a:t>Air slits provided </a:t>
            </a:r>
            <a:r>
              <a:rPr lang="en-US" sz="1600" dirty="0" smtClean="0"/>
              <a:t>in Die </a:t>
            </a:r>
            <a:r>
              <a:rPr lang="en-US" sz="1600" dirty="0"/>
              <a:t>to escape air from cavity of die  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04800" y="3513182"/>
            <a:ext cx="4038600" cy="105881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 </a:t>
            </a:r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2" t="39268" r="83050" b="28030"/>
          <a:stretch/>
        </p:blipFill>
        <p:spPr>
          <a:xfrm rot="10800000">
            <a:off x="5051411" y="2362200"/>
            <a:ext cx="2797189" cy="3521171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5545130" y="2590848"/>
            <a:ext cx="1809750" cy="2903484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04800" y="3687680"/>
            <a:ext cx="403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 slits provision in this Die to escape air from cavity of die  .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319048" y="1487269"/>
            <a:ext cx="6629400" cy="646331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Blow hole action </a:t>
            </a:r>
            <a:r>
              <a:rPr lang="en-US" dirty="0"/>
              <a:t>plan for B2FP05303O-HOLDER BRACKET CASTING -REML REAR J1C</a:t>
            </a:r>
          </a:p>
        </p:txBody>
      </p:sp>
    </p:spTree>
    <p:extLst>
      <p:ext uri="{BB962C8B-B14F-4D97-AF65-F5344CB8AC3E}">
        <p14:creationId xmlns:p14="http://schemas.microsoft.com/office/powerpoint/2010/main" val="2993299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52400" y="381000"/>
            <a:ext cx="73914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N" b="1" dirty="0">
              <a:solidFill>
                <a:srgbClr val="0070C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52400" y="381000"/>
            <a:ext cx="73914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N" sz="2000" dirty="0">
              <a:solidFill>
                <a:srgbClr val="0070C0"/>
              </a:solidFill>
            </a:endParaRPr>
          </a:p>
        </p:txBody>
      </p:sp>
      <p:sp>
        <p:nvSpPr>
          <p:cNvPr id="19460" name="TextBox 6"/>
          <p:cNvSpPr txBox="1">
            <a:spLocks noChangeArrowheads="1"/>
          </p:cNvSpPr>
          <p:nvPr/>
        </p:nvSpPr>
        <p:spPr bwMode="auto">
          <a:xfrm>
            <a:off x="2971800" y="3200400"/>
            <a:ext cx="2895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en-US" sz="4000">
                <a:solidFill>
                  <a:srgbClr val="0070C0"/>
                </a:solidFill>
                <a:latin typeface="Calibri" pitchFamily="34" charset="0"/>
              </a:rPr>
              <a:t>THANK YOU</a:t>
            </a:r>
            <a:endParaRPr lang="en-US" altLang="en-US" sz="2400">
              <a:solidFill>
                <a:srgbClr val="0070C0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27265</TotalTime>
  <Words>133</Words>
  <Application>Microsoft Office PowerPoint</Application>
  <PresentationFormat>On-screen Show (4:3)</PresentationFormat>
  <Paragraphs>79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TVS BMW LH</dc:title>
  <dc:creator>admin</dc:creator>
  <cp:lastModifiedBy>admin</cp:lastModifiedBy>
  <cp:revision>2211</cp:revision>
  <cp:lastPrinted>2020-07-20T12:41:28Z</cp:lastPrinted>
  <dcterms:created xsi:type="dcterms:W3CDTF">2006-08-16T00:00:00Z</dcterms:created>
  <dcterms:modified xsi:type="dcterms:W3CDTF">2024-03-18T14:30:32Z</dcterms:modified>
</cp:coreProperties>
</file>