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6" r:id="rId3"/>
    <p:sldId id="328" r:id="rId4"/>
    <p:sldId id="329" r:id="rId5"/>
    <p:sldId id="330" r:id="rId6"/>
    <p:sldId id="331" r:id="rId7"/>
    <p:sldId id="332" r:id="rId8"/>
    <p:sldId id="333" r:id="rId9"/>
    <p:sldId id="314" r:id="rId10"/>
    <p:sldId id="309" r:id="rId11"/>
    <p:sldId id="315" r:id="rId12"/>
    <p:sldId id="310" r:id="rId13"/>
    <p:sldId id="327" r:id="rId14"/>
    <p:sldId id="325" r:id="rId15"/>
    <p:sldId id="326" r:id="rId16"/>
    <p:sldId id="311" r:id="rId17"/>
    <p:sldId id="292" r:id="rId18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EC6A4"/>
    <a:srgbClr val="808000"/>
    <a:srgbClr val="CC3300"/>
    <a:srgbClr val="0000FF"/>
    <a:srgbClr val="CFDEB0"/>
    <a:srgbClr val="E7A96B"/>
    <a:srgbClr val="FF6600"/>
    <a:srgbClr val="E17509"/>
    <a:srgbClr val="CF8E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50" autoAdjust="0"/>
    <p:restoredTop sz="93969" autoAdjust="0"/>
  </p:normalViewPr>
  <p:slideViewPr>
    <p:cSldViewPr>
      <p:cViewPr varScale="1">
        <p:scale>
          <a:sx n="73" d="100"/>
          <a:sy n="73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3C31818-1CB3-42CE-B0F6-0F8A9BD13160}" type="datetimeFigureOut">
              <a:rPr lang="en-US" smtClean="0"/>
              <a:pPr/>
              <a:t>24-Jan-24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4306632-2B49-4309-B03C-192078B4F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247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4C6E0-235B-4505-BD1A-D32138549501}" type="slidenum">
              <a:rPr lang="en-IN" altLang="en-US" smtClean="0">
                <a:latin typeface="Calibri" pitchFamily="34" charset="0"/>
                <a:cs typeface="Arial" pitchFamily="34" charset="0"/>
              </a:rPr>
              <a:pPr/>
              <a:t>4</a:t>
            </a:fld>
            <a:endParaRPr lang="en-IN" altLang="en-US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99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2F8BB-0FEB-40EA-AAD9-21AE5946DBE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755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5E7AA6-A91F-48D3-8AA7-C24D5A319E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CD9FF-2529-4BF3-88D7-16EF50170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C17D-1E79-4C0B-896A-06B57737A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FF0A3A-D6B2-4CF0-8194-E2894A9BE2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95267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BF5F-B4D6-486A-997A-36E02FFDB33F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A162-F582-41E2-8AE9-06CD88E02B1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9933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F4BF-7EE4-4B4A-8145-5E53099222A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5C06-8BD2-4729-95CD-290B5CA150E8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70459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7045-5C2F-4E26-8DAC-34CD9D0DB905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2E4D7-CC2A-4DA4-B266-01A5525ADB59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3894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5D73-AF4A-466F-BCD8-BED9CF45B7BF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ADDA9-EFE1-418B-8199-1A0288A1E117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72088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B25F-8B45-442C-B9A0-4A5BA8542BD8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D457-5F3E-4992-8F32-8218F60C410A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4337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4B6A-C5F5-4741-9CE3-1F4095D87B36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604A-1B4E-4CDB-A39A-B91F9DCA2010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3615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B247-4E8F-4690-A57C-B69CC30AC828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207B-7764-40EE-9A05-EA6BF0744B0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735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4A67-68CE-4347-81B9-79B4FA92B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29BC-14E6-4DC5-B125-0260DADF6A8A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3A43-74D6-4F45-A16B-32B2E1E5A91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35445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D01A-74BB-438A-997E-F8F7EBB8FC3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0EAF-94DC-42F5-A894-7CA5A36196FC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53695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20B4-0B42-48A5-B562-12E8D4FDF947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3066-5263-4097-BB95-E320B0680552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3299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3862-3EBD-4375-9A3B-099EEA1B3DC3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3F2C-50BD-42FF-B17D-342B0916B465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6072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74AE-3F1D-4DFC-ACE6-40151F340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972F-D78E-4661-8894-568927A4E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AC481-AF18-4E0D-8968-D88C11CA8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2FFA-6C97-431B-8955-84EAD9D12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C828-09FE-4C7C-88FA-9F2F914B4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8A3D-0062-4F72-BAC7-49F2149B3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5DCBB-EDF5-497B-B150-2CE148C07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5E7AA6-A91F-48D3-8AA7-C24D5A319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88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>
              <a:solidFill>
                <a:schemeClr val="bg2"/>
              </a:solidFill>
              <a:latin typeface="GillSans" pitchFamily="46" charset="0"/>
            </a:endParaRPr>
          </a:p>
        </p:txBody>
      </p:sp>
      <p:sp>
        <p:nvSpPr>
          <p:cNvPr id="1081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/>
          </a:p>
        </p:txBody>
      </p:sp>
      <p:sp>
        <p:nvSpPr>
          <p:cNvPr id="1082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/>
          </a:p>
        </p:txBody>
      </p:sp>
      <p:pic>
        <p:nvPicPr>
          <p:cNvPr id="1034" name="Picture 71" descr="pic0049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E86020-ACD3-4FA0-B9C8-F7FE6CA0FF8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8B6CBC1-7E0F-46CC-BAD6-A1A65C92796C}" type="slidenum">
              <a:rPr lang="en-IN" altLang="en-US">
                <a:cs typeface="Arial" pitchFamily="34" charset="0"/>
              </a:rPr>
              <a:pPr>
                <a:defRPr/>
              </a:pPr>
              <a:t>‹#›</a:t>
            </a:fld>
            <a:endParaRPr lang="en-IN" altLang="en-US" dirty="0">
              <a:cs typeface="Arial" pitchFamily="34" charset="0"/>
            </a:endParaRPr>
          </a:p>
        </p:txBody>
      </p:sp>
      <p:sp>
        <p:nvSpPr>
          <p:cNvPr id="1031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>
              <a:solidFill>
                <a:srgbClr val="EEECE1"/>
              </a:solidFill>
              <a:latin typeface="GillSans"/>
              <a:cs typeface="Arial" pitchFamily="34" charset="0"/>
            </a:endParaRPr>
          </a:p>
        </p:txBody>
      </p:sp>
      <p:sp>
        <p:nvSpPr>
          <p:cNvPr id="1032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2" name="Picture 71" descr="pic0049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605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19514"/>
            <a:ext cx="8839200" cy="1143000"/>
          </a:xfrm>
        </p:spPr>
        <p:txBody>
          <a:bodyPr/>
          <a:lstStyle/>
          <a:p>
            <a:r>
              <a:rPr lang="en-US" sz="2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plan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Dt.: </a:t>
            </a: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</a:t>
            </a: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</a:t>
            </a: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2024</a:t>
            </a:r>
            <a:endParaRPr lang="en-IN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08B7B7-4196-0086-D887-B8E5CDC1D5D1}"/>
              </a:ext>
            </a:extLst>
          </p:cNvPr>
          <p:cNvSpPr/>
          <p:nvPr/>
        </p:nvSpPr>
        <p:spPr>
          <a:xfrm>
            <a:off x="2057400" y="1219200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Occurrence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9696425"/>
              </p:ext>
            </p:extLst>
          </p:nvPr>
        </p:nvGraphicFramePr>
        <p:xfrm>
          <a:off x="152400" y="1447801"/>
          <a:ext cx="88392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9469">
                <a:tc>
                  <a:txBody>
                    <a:bodyPr/>
                    <a:lstStyle/>
                    <a:p>
                      <a:endParaRPr lang="en-IN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9180">
                <a:tc>
                  <a:txBody>
                    <a:bodyPr/>
                    <a:lstStyle/>
                    <a:p>
                      <a:endParaRPr lang="en-IN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1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 rejection or set up storage used gunny bag. 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2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Lock &amp; Key bin provided at cutting machine for storing set up , &amp; Rejected parts </a:t>
                      </a: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127" y="457200"/>
            <a:ext cx="2812473" cy="392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Countermeasure taken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33531" y="1474414"/>
            <a:ext cx="765210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BEFORE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7259" y="1461203"/>
            <a:ext cx="652743" cy="307777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Microsoft YaHei UI" panose="020B0503020204020204" pitchFamily="34" charset="-122"/>
              </a:rPr>
              <a:t>AFTER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5229" y="990601"/>
            <a:ext cx="3662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alibri" panose="020F0502020204030204" pitchFamily="34" charset="0"/>
              </a:rPr>
              <a:t>Operation: Troube Machine  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272215" y="990600"/>
            <a:ext cx="2643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200" b="1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Target date: </a:t>
            </a:r>
            <a:r>
              <a:rPr lang="en-US" altLang="en-US" dirty="0" smtClean="0"/>
              <a:t>2</a:t>
            </a:r>
            <a:r>
              <a:rPr lang="en-US" altLang="ja-JP" sz="1000" dirty="0" smtClean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1-01-2024</a:t>
            </a:r>
            <a:endParaRPr lang="en-US" altLang="ja-JP" sz="1000" dirty="0"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152" y="644811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white"/>
                </a:solidFill>
              </a:rPr>
              <a:t>.</a:t>
            </a:r>
            <a:endParaRPr lang="en-IN" sz="1400" dirty="0">
              <a:solidFill>
                <a:prstClr val="white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8BFA81A-6436-E8EE-130A-639940C1ED05}"/>
              </a:ext>
            </a:extLst>
          </p:cNvPr>
          <p:cNvGrpSpPr/>
          <p:nvPr/>
        </p:nvGrpSpPr>
        <p:grpSpPr>
          <a:xfrm>
            <a:off x="4648200" y="1828800"/>
            <a:ext cx="1676398" cy="3048000"/>
            <a:chOff x="3509219" y="1100161"/>
            <a:chExt cx="1444292" cy="21570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A7A43F8-DEDC-1AE0-1C71-5273F231B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5714"/>
            <a:stretch/>
          </p:blipFill>
          <p:spPr>
            <a:xfrm>
              <a:off x="3509219" y="1100161"/>
              <a:ext cx="1444292" cy="2157020"/>
            </a:xfrm>
            <a:prstGeom prst="rect">
              <a:avLst/>
            </a:prstGeom>
            <a:ln w="190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BE835B8-BE87-7691-A16F-F6429E3046A2}"/>
                </a:ext>
              </a:extLst>
            </p:cNvPr>
            <p:cNvSpPr/>
            <p:nvPr/>
          </p:nvSpPr>
          <p:spPr>
            <a:xfrm>
              <a:off x="4157396" y="1371601"/>
              <a:ext cx="264452" cy="10281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E46F05-4C7F-491D-F56D-B083789F30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2554" y="1949180"/>
            <a:ext cx="2305245" cy="269257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434A069-DF40-76A6-C8F3-09DAA7EBAE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81730" y="1828800"/>
            <a:ext cx="2410381" cy="145100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C2F7582-989F-6778-AAE8-DF116019EC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81730" y="3352800"/>
            <a:ext cx="2410381" cy="145100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xmlns="" id="{556EC040-631B-B865-ACDC-3D43BF556542}"/>
              </a:ext>
            </a:extLst>
          </p:cNvPr>
          <p:cNvSpPr/>
          <p:nvPr/>
        </p:nvSpPr>
        <p:spPr>
          <a:xfrm>
            <a:off x="3886200" y="2915797"/>
            <a:ext cx="1266523" cy="759335"/>
          </a:xfrm>
          <a:prstGeom prst="wedgeEllipseCallout">
            <a:avLst>
              <a:gd name="adj1" fmla="val 73341"/>
              <a:gd name="adj2" fmla="val -179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Rejection or set up part storage with lock &amp; Key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xmlns="" id="{5BCB57C1-5EB3-3608-E750-6FEA68EDAD53}"/>
              </a:ext>
            </a:extLst>
          </p:cNvPr>
          <p:cNvSpPr/>
          <p:nvPr/>
        </p:nvSpPr>
        <p:spPr>
          <a:xfrm>
            <a:off x="3390513" y="4002794"/>
            <a:ext cx="1120099" cy="759335"/>
          </a:xfrm>
          <a:prstGeom prst="wedgeEllipseCallout">
            <a:avLst>
              <a:gd name="adj1" fmla="val 228675"/>
              <a:gd name="adj2" fmla="val -16235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Rejection &amp; set up part handling SOP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80394F8C-8A2C-5B25-E0DD-BE86F649A9AF}"/>
              </a:ext>
            </a:extLst>
          </p:cNvPr>
          <p:cNvSpPr/>
          <p:nvPr/>
        </p:nvSpPr>
        <p:spPr>
          <a:xfrm>
            <a:off x="2809394" y="1977974"/>
            <a:ext cx="1120099" cy="759335"/>
          </a:xfrm>
          <a:prstGeom prst="wedgeEllipseCallout">
            <a:avLst>
              <a:gd name="adj1" fmla="val -143221"/>
              <a:gd name="adj2" fmla="val 6678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For rejection or set up storage used </a:t>
            </a:r>
            <a:r>
              <a:rPr lang="en-GB" sz="800" dirty="0">
                <a:solidFill>
                  <a:schemeClr val="tx1"/>
                </a:solidFill>
              </a:rPr>
              <a:t>gunny</a:t>
            </a:r>
            <a:r>
              <a:rPr lang="en-GB" sz="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bag. </a:t>
            </a:r>
            <a:endParaRPr lang="en-US" sz="8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22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5194803"/>
              </p:ext>
            </p:extLst>
          </p:nvPr>
        </p:nvGraphicFramePr>
        <p:xfrm>
          <a:off x="152400" y="1447801"/>
          <a:ext cx="8839200" cy="4951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946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9180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195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Provided stopper slot on chamfer machine to detect length short or length over size 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Length over size tube will not enter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Length short tube will drop at down the fixture &amp; Gap in-between stoppers’ slot and tube 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N" sz="1800" b="0" kern="1200" baseline="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127" y="457200"/>
            <a:ext cx="2812473" cy="392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Countermeasure taken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5229" y="990601"/>
            <a:ext cx="3662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alibri" panose="020F0502020204030204" pitchFamily="34" charset="0"/>
              </a:rPr>
              <a:t>Operation: Troube Machine  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272215" y="990600"/>
            <a:ext cx="2643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200" b="1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Target date: </a:t>
            </a:r>
            <a:r>
              <a:rPr lang="en-US" altLang="ja-JP" sz="1000" dirty="0" smtClean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21-01-2024</a:t>
            </a:r>
            <a:endParaRPr lang="en-US" altLang="ja-JP" sz="1000" dirty="0"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152" y="644811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white"/>
                </a:solidFill>
              </a:rPr>
              <a:t>.</a:t>
            </a:r>
            <a:endParaRPr lang="en-IN" sz="1400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5AD2D0D-B4EB-B86F-0858-2A0AF58146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7298" y="1893996"/>
            <a:ext cx="3709985" cy="298280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CE7ED28-F8AE-323D-8D5F-83E610E93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48200" y="1891703"/>
            <a:ext cx="2195701" cy="153729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8DF90D68-A63B-9C71-90F1-942637F31917}"/>
              </a:ext>
            </a:extLst>
          </p:cNvPr>
          <p:cNvSpPr/>
          <p:nvPr/>
        </p:nvSpPr>
        <p:spPr>
          <a:xfrm>
            <a:off x="7004187" y="2133600"/>
            <a:ext cx="1454013" cy="697483"/>
          </a:xfrm>
          <a:prstGeom prst="wedgeRoundRectCallout">
            <a:avLst>
              <a:gd name="adj1" fmla="val -153410"/>
              <a:gd name="adj2" fmla="val 4634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Gap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100" dirty="0">
                <a:solidFill>
                  <a:schemeClr val="tx1"/>
                </a:solidFill>
              </a:rPr>
              <a:t>in-between stoppers’ slot and tube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9F1389-3BD0-EEA7-7D77-C39F4E17F5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65363" y="3403600"/>
            <a:ext cx="2121339" cy="150941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E348E592-35A0-803E-BDC9-C37B52FC613D}"/>
              </a:ext>
            </a:extLst>
          </p:cNvPr>
          <p:cNvSpPr/>
          <p:nvPr/>
        </p:nvSpPr>
        <p:spPr>
          <a:xfrm>
            <a:off x="4876800" y="3598525"/>
            <a:ext cx="1395415" cy="762000"/>
          </a:xfrm>
          <a:prstGeom prst="wedgeRoundRectCallout">
            <a:avLst>
              <a:gd name="adj1" fmla="val 133145"/>
              <a:gd name="adj2" fmla="val 6527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No Gap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100" dirty="0">
                <a:solidFill>
                  <a:schemeClr val="tx1"/>
                </a:solidFill>
              </a:rPr>
              <a:t>in-between stoppers’ slot and tube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2A7EE1B-0DA2-0A3F-7E42-97B0EBAFB5FE}"/>
              </a:ext>
            </a:extLst>
          </p:cNvPr>
          <p:cNvSpPr/>
          <p:nvPr/>
        </p:nvSpPr>
        <p:spPr>
          <a:xfrm>
            <a:off x="1600200" y="2286000"/>
            <a:ext cx="900301" cy="1312525"/>
          </a:xfrm>
          <a:prstGeom prst="roundRect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14AB546-7B56-DAA1-288E-906853CD211F}"/>
              </a:ext>
            </a:extLst>
          </p:cNvPr>
          <p:cNvSpPr/>
          <p:nvPr/>
        </p:nvSpPr>
        <p:spPr>
          <a:xfrm>
            <a:off x="5135450" y="2411983"/>
            <a:ext cx="457200" cy="838200"/>
          </a:xfrm>
          <a:prstGeom prst="roundRect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B7F38141-17A7-42B7-E7D2-DE08EAA92B86}"/>
              </a:ext>
            </a:extLst>
          </p:cNvPr>
          <p:cNvSpPr/>
          <p:nvPr/>
        </p:nvSpPr>
        <p:spPr>
          <a:xfrm>
            <a:off x="7273993" y="3969727"/>
            <a:ext cx="457200" cy="838200"/>
          </a:xfrm>
          <a:prstGeom prst="roundRect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55F0A1C1-B147-0CBB-6DDD-011CFFDCA08A}"/>
              </a:ext>
            </a:extLst>
          </p:cNvPr>
          <p:cNvSpPr/>
          <p:nvPr/>
        </p:nvSpPr>
        <p:spPr>
          <a:xfrm>
            <a:off x="3044212" y="4114800"/>
            <a:ext cx="1395415" cy="762000"/>
          </a:xfrm>
          <a:prstGeom prst="wedgeRoundRectCallout">
            <a:avLst>
              <a:gd name="adj1" fmla="val -88405"/>
              <a:gd name="adj2" fmla="val -12900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Provided stopper slot on chamfer machine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873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362200"/>
            <a:ext cx="8839200" cy="1143000"/>
          </a:xfrm>
        </p:spPr>
        <p:txBody>
          <a:bodyPr/>
          <a:lstStyle/>
          <a:p>
            <a:r>
              <a:rPr lang="en-US" sz="2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plan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Dt.:</a:t>
            </a:r>
            <a:r>
              <a:rPr lang="en-US" altLang="en-US" sz="800" dirty="0"/>
              <a:t>: </a:t>
            </a:r>
            <a:r>
              <a:rPr lang="en-US" altLang="ja-JP" sz="1100" dirty="0" smtClean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21.01.2024</a:t>
            </a:r>
            <a:endParaRPr lang="en-IN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08B7B7-4196-0086-D887-B8E5CDC1D5D1}"/>
              </a:ext>
            </a:extLst>
          </p:cNvPr>
          <p:cNvSpPr/>
          <p:nvPr/>
        </p:nvSpPr>
        <p:spPr>
          <a:xfrm>
            <a:off x="2672954" y="1438870"/>
            <a:ext cx="418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Outflow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 </a:t>
            </a:r>
          </a:p>
        </p:txBody>
      </p:sp>
    </p:spTree>
    <p:extLst>
      <p:ext uri="{BB962C8B-B14F-4D97-AF65-F5344CB8AC3E}">
        <p14:creationId xmlns:p14="http://schemas.microsoft.com/office/powerpoint/2010/main" xmlns="" val="227010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333607"/>
              </p:ext>
            </p:extLst>
          </p:nvPr>
        </p:nvGraphicFramePr>
        <p:xfrm>
          <a:off x="152400" y="1447801"/>
          <a:ext cx="88392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946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9180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1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Inspection carry out at on machine by special gauge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2000" b="0" kern="1200" baseline="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100 % inspection carry out at final inspection additionally by special length gauge </a:t>
                      </a: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127" y="457200"/>
            <a:ext cx="2812473" cy="392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Countermeasure taken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33531" y="1474414"/>
            <a:ext cx="765210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BEFORE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7259" y="1461203"/>
            <a:ext cx="652743" cy="307777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Microsoft YaHei UI" panose="020B0503020204020204" pitchFamily="34" charset="-122"/>
              </a:rPr>
              <a:t>AFTER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5229" y="990601"/>
            <a:ext cx="3662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alibri" panose="020F0502020204030204" pitchFamily="34" charset="0"/>
              </a:rPr>
              <a:t>Operation: Troube Machine  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272215" y="990600"/>
            <a:ext cx="2643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200" b="1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Target date: </a:t>
            </a:r>
            <a:r>
              <a:rPr lang="en-US" altLang="ja-JP" sz="1000" dirty="0" smtClean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21-01-2024</a:t>
            </a:r>
            <a:endParaRPr lang="en-US" altLang="ja-JP" sz="1000" dirty="0"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152" y="644811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white"/>
                </a:solidFill>
              </a:rPr>
              <a:t>.</a:t>
            </a:r>
            <a:endParaRPr lang="en-IN" sz="1400" dirty="0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9950724-4EF7-2864-20ED-F8F311FB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5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24400" y="1962391"/>
            <a:ext cx="2045602" cy="286384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9B46655F-8D03-3D0F-9418-A7B1966C6D43}"/>
              </a:ext>
            </a:extLst>
          </p:cNvPr>
          <p:cNvSpPr/>
          <p:nvPr/>
        </p:nvSpPr>
        <p:spPr>
          <a:xfrm>
            <a:off x="4648200" y="4164089"/>
            <a:ext cx="1022801" cy="636511"/>
          </a:xfrm>
          <a:prstGeom prst="wedgeEllipseCallout">
            <a:avLst>
              <a:gd name="adj1" fmla="val 42073"/>
              <a:gd name="adj2" fmla="val -11803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Tube length 100 % Inspection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D5CF5D-7069-622D-C0F8-7B40C31A53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7298" y="1962392"/>
            <a:ext cx="3019302" cy="283869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xmlns="" id="{401EC27A-49FB-90BF-F7C8-A6F010571D7B}"/>
              </a:ext>
            </a:extLst>
          </p:cNvPr>
          <p:cNvSpPr/>
          <p:nvPr/>
        </p:nvSpPr>
        <p:spPr>
          <a:xfrm>
            <a:off x="3204822" y="3276601"/>
            <a:ext cx="1367178" cy="817722"/>
          </a:xfrm>
          <a:prstGeom prst="wedgeEllipseCallout">
            <a:avLst>
              <a:gd name="adj1" fmla="val -114109"/>
              <a:gd name="adj2" fmla="val -1604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9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Inspection carry out at on machine by special gauge</a:t>
            </a:r>
            <a:endParaRPr lang="en-US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37500" t="22000" r="37500" b="17000"/>
          <a:stretch>
            <a:fillRect/>
          </a:stretch>
        </p:blipFill>
        <p:spPr bwMode="auto">
          <a:xfrm>
            <a:off x="6858000" y="1981200"/>
            <a:ext cx="1898754" cy="28956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Speech Bubble: Oval 19">
            <a:extLst>
              <a:ext uri="{FF2B5EF4-FFF2-40B4-BE49-F238E27FC236}">
                <a16:creationId xmlns:a16="http://schemas.microsoft.com/office/drawing/2014/main" xmlns="" id="{0A7A006F-D05E-F1FA-5AF5-79B3E4F2CBA3}"/>
              </a:ext>
            </a:extLst>
          </p:cNvPr>
          <p:cNvSpPr/>
          <p:nvPr/>
        </p:nvSpPr>
        <p:spPr>
          <a:xfrm>
            <a:off x="7696200" y="3276600"/>
            <a:ext cx="1068842" cy="641094"/>
          </a:xfrm>
          <a:prstGeom prst="wedgeEllipseCallout">
            <a:avLst>
              <a:gd name="adj1" fmla="val -24974"/>
              <a:gd name="adj2" fmla="val -7402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Length gauge of size </a:t>
            </a:r>
            <a:r>
              <a:rPr lang="en-GB" sz="900" dirty="0" smtClean="0">
                <a:solidFill>
                  <a:schemeClr val="tx1"/>
                </a:solidFill>
              </a:rPr>
              <a:t>173.3– 173.1 </a:t>
            </a:r>
            <a:r>
              <a:rPr lang="en-GB" sz="900" dirty="0">
                <a:solidFill>
                  <a:schemeClr val="tx1"/>
                </a:solidFill>
              </a:rPr>
              <a:t>mm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59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447801"/>
          <a:ext cx="88392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946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9180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1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2000" b="0" kern="1200" baseline="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Made SOP of rejection for the tube length and other defects , Awareness training given to concern operator</a:t>
                      </a: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127" y="457200"/>
            <a:ext cx="2812473" cy="392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Countermeasure taken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33531" y="1474414"/>
            <a:ext cx="765210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BEFORE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7259" y="1461203"/>
            <a:ext cx="652743" cy="307777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Microsoft YaHei UI" panose="020B0503020204020204" pitchFamily="34" charset="-122"/>
              </a:rPr>
              <a:t>AFTER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5229" y="990601"/>
            <a:ext cx="3662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alibri" panose="020F0502020204030204" pitchFamily="34" charset="0"/>
              </a:rPr>
              <a:t>Operation: Troube Machine  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272215" y="990600"/>
            <a:ext cx="2643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200" b="1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Target date: </a:t>
            </a:r>
            <a:r>
              <a:rPr lang="en-US" altLang="ja-JP" sz="1000" dirty="0" smtClean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21-01-2024</a:t>
            </a:r>
            <a:endParaRPr lang="en-US" altLang="ja-JP" sz="1000" dirty="0"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152" y="644811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white"/>
                </a:solidFill>
              </a:rPr>
              <a:t>.</a:t>
            </a:r>
            <a:endParaRPr lang="en-IN" sz="1400" dirty="0">
              <a:solidFill>
                <a:prstClr val="white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4D58C5D-48DA-B4A3-B2E1-5448C15B1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75131" y="1937099"/>
            <a:ext cx="2094871" cy="2909526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E7F1F2-08ED-D381-6126-E8E2E8A12592}"/>
              </a:ext>
            </a:extLst>
          </p:cNvPr>
          <p:cNvSpPr/>
          <p:nvPr/>
        </p:nvSpPr>
        <p:spPr>
          <a:xfrm rot="19937149">
            <a:off x="454564" y="3290512"/>
            <a:ext cx="3239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Not given training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xmlns="" id="{AC86B004-ADDB-09FF-4305-C1815976DF75}"/>
              </a:ext>
            </a:extLst>
          </p:cNvPr>
          <p:cNvSpPr/>
          <p:nvPr/>
        </p:nvSpPr>
        <p:spPr>
          <a:xfrm>
            <a:off x="3218088" y="1937099"/>
            <a:ext cx="1120099" cy="759335"/>
          </a:xfrm>
          <a:prstGeom prst="wedgeEllipseCallout">
            <a:avLst>
              <a:gd name="adj1" fmla="val 96017"/>
              <a:gd name="adj2" fmla="val -4694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Awareness given to inspector &amp; operator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467600" y="2895600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7630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71884" t="39008" r="15614" b="32986"/>
          <a:stretch>
            <a:fillRect/>
          </a:stretch>
        </p:blipFill>
        <p:spPr bwMode="auto">
          <a:xfrm>
            <a:off x="6781800" y="1905000"/>
            <a:ext cx="2133600" cy="2987040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Speech Bubble: Oval 14">
            <a:extLst>
              <a:ext uri="{FF2B5EF4-FFF2-40B4-BE49-F238E27FC236}">
                <a16:creationId xmlns:a16="http://schemas.microsoft.com/office/drawing/2014/main" xmlns="" id="{FF503DA7-1376-695D-4A01-0F1A4202A837}"/>
              </a:ext>
            </a:extLst>
          </p:cNvPr>
          <p:cNvSpPr/>
          <p:nvPr/>
        </p:nvSpPr>
        <p:spPr>
          <a:xfrm>
            <a:off x="3429000" y="3962400"/>
            <a:ext cx="1120099" cy="759335"/>
          </a:xfrm>
          <a:prstGeom prst="wedgeEllipseCallout">
            <a:avLst>
              <a:gd name="adj1" fmla="val 284395"/>
              <a:gd name="adj2" fmla="val -14897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Training present member attendance 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275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0298510"/>
              </p:ext>
            </p:extLst>
          </p:nvPr>
        </p:nvGraphicFramePr>
        <p:xfrm>
          <a:off x="152400" y="1447801"/>
          <a:ext cx="88392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946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9180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1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2000" b="0" kern="1200" baseline="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OPL Display at cutting &amp; chamfering station 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127" y="457200"/>
            <a:ext cx="2812473" cy="392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Countermeasure taken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33531" y="1474414"/>
            <a:ext cx="765210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BEFORE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7259" y="1461203"/>
            <a:ext cx="652743" cy="307777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Microsoft YaHei UI" panose="020B0503020204020204" pitchFamily="34" charset="-122"/>
              </a:rPr>
              <a:t>AFTER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5229" y="990601"/>
            <a:ext cx="3662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alibri" panose="020F0502020204030204" pitchFamily="34" charset="0"/>
              </a:rPr>
              <a:t>Operation: Troube Machine  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272215" y="990600"/>
            <a:ext cx="2643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200" b="1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Target date: </a:t>
            </a:r>
            <a:r>
              <a:rPr lang="en-US" altLang="en-US" dirty="0" smtClean="0"/>
              <a:t>21.01.2024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152" y="644811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white"/>
                </a:solidFill>
              </a:rPr>
              <a:t>.</a:t>
            </a:r>
            <a:endParaRPr lang="en-IN" sz="1400" dirty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3FE36E-81C5-9431-FD18-CDF4F0E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56613" y="1867457"/>
            <a:ext cx="1969402" cy="296304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F73DC6-E3D0-5842-44AF-93E1F7039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6085" y="1903683"/>
            <a:ext cx="1969402" cy="296304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71335A-0164-1647-CD4A-8452FB094195}"/>
              </a:ext>
            </a:extLst>
          </p:cNvPr>
          <p:cNvSpPr/>
          <p:nvPr/>
        </p:nvSpPr>
        <p:spPr>
          <a:xfrm rot="19937149">
            <a:off x="1013212" y="3290512"/>
            <a:ext cx="21226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Not display</a:t>
            </a:r>
          </a:p>
        </p:txBody>
      </p:sp>
    </p:spTree>
    <p:extLst>
      <p:ext uri="{BB962C8B-B14F-4D97-AF65-F5344CB8AC3E}">
        <p14:creationId xmlns:p14="http://schemas.microsoft.com/office/powerpoint/2010/main" xmlns="" val="333834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68313" y="28527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IN" altLang="en-US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7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84446" y="476250"/>
            <a:ext cx="393192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FOR OCCURRENCE</a:t>
            </a:r>
            <a:endParaRPr lang="en-US" alt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6200" y="1023990"/>
            <a:ext cx="7239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ja-JP" altLang="en-US" sz="1600" dirty="0">
                <a:latin typeface="Verdana" panose="020B0604030504040204" pitchFamily="34" charset="0"/>
                <a:ea typeface="HGP創英角ｺﾞｼｯｸUB"/>
                <a:cs typeface="Verdana" panose="020B0604030504040204" pitchFamily="34" charset="0"/>
              </a:rPr>
              <a:t>● </a:t>
            </a:r>
            <a:r>
              <a:rPr lang="en-US" altLang="ja-JP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Phenomenon: </a:t>
            </a:r>
            <a:r>
              <a:rPr lang="en-US" altLang="ja-JP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</a:t>
            </a: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length O/s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1035268"/>
            <a:ext cx="20574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Trouble content</a:t>
            </a:r>
            <a:endParaRPr kumimoji="1" lang="ja-JP" altLang="en-US" sz="1600" b="1" dirty="0">
              <a:solidFill>
                <a:schemeClr val="tx1"/>
              </a:solidFill>
              <a:latin typeface="Verdana" panose="020B0604030504040204" pitchFamily="34" charset="0"/>
              <a:ea typeface="HGP創英角ｺﾞｼｯｸUB" panose="020B0900000000000000" pitchFamily="50" charset="-128"/>
              <a:cs typeface="Verdana" panose="020B0604030504040204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4446" y="1447800"/>
            <a:ext cx="4495800" cy="18650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Supplier:</a:t>
            </a: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Saptagiri </a:t>
            </a:r>
            <a:r>
              <a:rPr lang="en-US" altLang="ja-JP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Engineering</a:t>
            </a:r>
            <a:endParaRPr lang="en-US" altLang="ja-JP" sz="1400" dirty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Model:</a:t>
            </a:r>
            <a:r>
              <a:rPr lang="ja-JP" altLang="en-US" sz="140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 </a:t>
            </a:r>
            <a:r>
              <a:rPr lang="en-IN" altLang="ja-JP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KOLA</a:t>
            </a:r>
            <a:endParaRPr lang="en-US" altLang="ja-JP" sz="1400" dirty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Parts</a:t>
            </a:r>
            <a:r>
              <a:rPr lang="ja-JP" altLang="en-US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name: 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Inner Tube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Part No.:  </a:t>
            </a:r>
            <a:r>
              <a:rPr lang="en-US" altLang="ja-JP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S1GD01726O</a:t>
            </a:r>
            <a:endParaRPr lang="en-US" altLang="ja-JP" sz="1400" dirty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Date of Occurrence: </a:t>
            </a:r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19. 01.2024</a:t>
            </a:r>
            <a:endParaRPr lang="en-US" altLang="ja-JP" sz="1400" dirty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Qty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NG: </a:t>
            </a:r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151 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Nos.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3923176"/>
            <a:ext cx="3352800" cy="267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ja-JP" altLang="en-US" dirty="0">
                <a:ea typeface="HGP創英角ｺﾞｼｯｸUB" panose="020B0900000000000000" pitchFamily="50" charset="-128"/>
              </a:rPr>
              <a:t>●</a:t>
            </a:r>
            <a:r>
              <a:rPr lang="en-US" altLang="ja-JP" dirty="0">
                <a:ea typeface="HGP創英角ｺﾞｼｯｸUB" panose="020B0900000000000000" pitchFamily="50" charset="-128"/>
              </a:rPr>
              <a:t>Parts Stock check 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96956" y="4242338"/>
            <a:ext cx="1295400" cy="247168"/>
          </a:xfrm>
          <a:prstGeom prst="rect">
            <a:avLst/>
          </a:prstGeom>
          <a:solidFill>
            <a:srgbClr val="FFCC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Action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767403"/>
              </p:ext>
            </p:extLst>
          </p:nvPr>
        </p:nvGraphicFramePr>
        <p:xfrm>
          <a:off x="112246" y="4574964"/>
          <a:ext cx="8879354" cy="174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5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2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8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34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711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30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Total Stock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Checked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Checking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NG Qty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758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SEPL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2500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2500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Special gauge/ Height gauge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All available stock qty. </a:t>
                      </a:r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Verified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</a:rPr>
                        <a:t> and Rework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873"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105400" y="1371601"/>
          <a:ext cx="3886200" cy="287829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33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Verdana" panose="020B0604030504040204" pitchFamily="34" charset="0"/>
                          <a:ea typeface="HGP創英角ｺﾞｼｯｸUB" panose="020B0900000000000000" pitchFamily="50" charset="-128"/>
                          <a:cs typeface="Verdana" panose="020B0604030504040204" pitchFamily="34" charset="0"/>
                        </a:rPr>
                        <a:t>NG Part</a:t>
                      </a:r>
                      <a:endParaRPr kumimoji="1" lang="ja-JP" altLang="en-US" sz="1400" dirty="0">
                        <a:latin typeface="Verdana" panose="020B0604030504040204" pitchFamily="34" charset="0"/>
                        <a:ea typeface="HGP創英角ｺﾞｼｯｸUB" panose="020B0900000000000000" pitchFamily="50" charset="-128"/>
                        <a:cs typeface="Verdana" panose="020B0604030504040204" pitchFamily="34" charset="0"/>
                      </a:endParaRPr>
                    </a:p>
                  </a:txBody>
                  <a:tcPr marL="91457" marR="9145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9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Verdana" panose="020B0604030504040204" pitchFamily="34" charset="0"/>
                          <a:ea typeface="HGP創英角ｺﾞｼｯｸUB" panose="020B0900000000000000" pitchFamily="50" charset="-128"/>
                          <a:cs typeface="Verdana" panose="020B0604030504040204" pitchFamily="34" charset="0"/>
                        </a:rPr>
                        <a:t>OK Part</a:t>
                      </a:r>
                      <a:endParaRPr kumimoji="1" lang="ja-JP" altLang="en-US" sz="1400" dirty="0">
                        <a:latin typeface="Verdana" panose="020B0604030504040204" pitchFamily="34" charset="0"/>
                        <a:ea typeface="HGP創英角ｺﾞｼｯｸUB" panose="020B0900000000000000" pitchFamily="50" charset="-128"/>
                        <a:cs typeface="Verdana" panose="020B0604030504040204" pitchFamily="34" charset="0"/>
                      </a:endParaRPr>
                    </a:p>
                  </a:txBody>
                  <a:tcPr marL="91457" marR="9145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3472">
                <a:tc>
                  <a:txBody>
                    <a:bodyPr/>
                    <a:lstStyle/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57" marR="91457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57" marR="91457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067300" y="2840243"/>
            <a:ext cx="190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Observed </a:t>
            </a:r>
            <a:r>
              <a:rPr lang="en-US" altLang="en-US" dirty="0" smtClean="0"/>
              <a:t>oversize than</a:t>
            </a:r>
            <a:endParaRPr lang="en-US" altLang="en-US" dirty="0"/>
          </a:p>
          <a:p>
            <a:r>
              <a:rPr lang="en-IN" b="1" dirty="0"/>
              <a:t>Specification: </a:t>
            </a:r>
            <a:r>
              <a:rPr lang="en-IN" b="1" dirty="0" smtClean="0"/>
              <a:t>173.3 </a:t>
            </a:r>
            <a:r>
              <a:rPr lang="en-IN" b="1" dirty="0"/>
              <a:t>±0.2 mm</a:t>
            </a:r>
            <a:endParaRPr lang="en-IN" dirty="0"/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7086600" y="2667000"/>
            <a:ext cx="1905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Observed </a:t>
            </a:r>
            <a:r>
              <a:rPr lang="en-US" altLang="en-US" dirty="0" smtClean="0"/>
              <a:t>in Specification</a:t>
            </a:r>
            <a:endParaRPr lang="en-US" altLang="en-US" dirty="0"/>
          </a:p>
          <a:p>
            <a:r>
              <a:rPr lang="en-IN" b="1" dirty="0"/>
              <a:t>Specification: </a:t>
            </a:r>
            <a:r>
              <a:rPr lang="en-IN" b="1" dirty="0" smtClean="0"/>
              <a:t>173.3 </a:t>
            </a:r>
            <a:r>
              <a:rPr lang="en-IN" b="1" dirty="0"/>
              <a:t>±0.2 mm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2736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7086600" y="1253894"/>
            <a:ext cx="381000" cy="3048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70798" y="476250"/>
            <a:ext cx="673200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OF ACTUAL CONDITION AND CONTROL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 bwMode="auto">
          <a:xfrm>
            <a:off x="2846504" y="1066800"/>
            <a:ext cx="2944696" cy="351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numCol="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</a:t>
            </a:r>
            <a:r>
              <a:rPr lang="en-US" alt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</a:t>
            </a:r>
            <a:endParaRPr lang="en-IN" alt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1189363"/>
            <a:ext cx="12192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/>
              <a:t>Possible defect occurrence area.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501" y="1905000"/>
            <a:ext cx="1341850" cy="7799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RM Receipt Inspection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619867" y="1999787"/>
            <a:ext cx="1302494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Cutting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703123" y="1981200"/>
            <a:ext cx="1240478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Straightness inspection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249132" y="1999787"/>
            <a:ext cx="1296000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Packing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371600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6" name="Right Arrow 25"/>
          <p:cNvSpPr/>
          <p:nvPr/>
        </p:nvSpPr>
        <p:spPr>
          <a:xfrm>
            <a:off x="2937259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Right Arrow 26"/>
          <p:cNvSpPr/>
          <p:nvPr/>
        </p:nvSpPr>
        <p:spPr>
          <a:xfrm>
            <a:off x="5931027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Right Arrow 28"/>
          <p:cNvSpPr/>
          <p:nvPr/>
        </p:nvSpPr>
        <p:spPr>
          <a:xfrm>
            <a:off x="7543800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9" name="Rounded Rectangle 58"/>
          <p:cNvSpPr/>
          <p:nvPr/>
        </p:nvSpPr>
        <p:spPr>
          <a:xfrm>
            <a:off x="7800764" y="1981200"/>
            <a:ext cx="1296000" cy="5800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Dispatch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161725" y="1983191"/>
            <a:ext cx="1244570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Chamfer at both end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4483227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0" name="Rounded Rectangle 39">
            <a:extLst>
              <a:ext uri="{FF2B5EF4-FFF2-40B4-BE49-F238E27FC236}">
                <a16:creationId xmlns:a16="http://schemas.microsoft.com/office/drawing/2014/main" xmlns="" id="{2FED71EC-D8D5-666C-24D0-74B3967153E6}"/>
              </a:ext>
            </a:extLst>
          </p:cNvPr>
          <p:cNvSpPr/>
          <p:nvPr/>
        </p:nvSpPr>
        <p:spPr>
          <a:xfrm>
            <a:off x="1740744" y="1990698"/>
            <a:ext cx="1002456" cy="53050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61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 txBox="1">
            <a:spLocks/>
          </p:cNvSpPr>
          <p:nvPr/>
        </p:nvSpPr>
        <p:spPr bwMode="auto">
          <a:xfrm>
            <a:off x="93663" y="503336"/>
            <a:ext cx="4431021" cy="30777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Verdana" pitchFamily="34" charset="0"/>
              </a:rPr>
              <a:t>UNDERSTANDING OF ACTUAL CONDITION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7150" y="1074738"/>
            <a:ext cx="588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z="1400" b="1" dirty="0">
                <a:latin typeface="Verdana" pitchFamily="34" charset="0"/>
                <a:ea typeface="HGP創英角ｺﾞｼｯｸUB"/>
                <a:cs typeface="Verdana" pitchFamily="34" charset="0"/>
              </a:rPr>
              <a:t>●</a:t>
            </a:r>
            <a:r>
              <a:rPr lang="en-US" altLang="ja-JP" sz="1400" b="1" dirty="0">
                <a:latin typeface="Verdana" pitchFamily="34" charset="0"/>
                <a:ea typeface="HGP創英角ｺﾞｼｯｸUB"/>
                <a:cs typeface="Verdana" pitchFamily="34" charset="0"/>
              </a:rPr>
              <a:t> Understanding the actual cause – </a:t>
            </a:r>
            <a:r>
              <a:rPr lang="en-US" altLang="ja-JP" sz="1400" b="1" dirty="0">
                <a:latin typeface="Verdana" pitchFamily="34" charset="0"/>
                <a:cs typeface="Verdana" pitchFamily="34" charset="0"/>
              </a:rPr>
              <a:t>(Factor analysis)</a:t>
            </a:r>
            <a:endParaRPr lang="en-US" altLang="en-US" sz="1400" b="1" dirty="0"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 flipV="1">
            <a:off x="600075" y="3870306"/>
            <a:ext cx="7009979" cy="11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80025" y="1953904"/>
            <a:ext cx="822325" cy="1916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17738" y="1948194"/>
            <a:ext cx="822325" cy="191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70748" y="3869995"/>
            <a:ext cx="923925" cy="2038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20875" y="3881438"/>
            <a:ext cx="822325" cy="191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10"/>
          <p:cNvSpPr txBox="1">
            <a:spLocks noChangeArrowheads="1"/>
          </p:cNvSpPr>
          <p:nvPr/>
        </p:nvSpPr>
        <p:spPr bwMode="auto">
          <a:xfrm>
            <a:off x="1804647" y="1594622"/>
            <a:ext cx="697421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Man</a:t>
            </a:r>
            <a:endParaRPr lang="en-IN" altLang="en-US" dirty="0"/>
          </a:p>
        </p:txBody>
      </p:sp>
      <p:sp>
        <p:nvSpPr>
          <p:cNvPr id="7181" name="TextBox 11"/>
          <p:cNvSpPr txBox="1">
            <a:spLocks noChangeArrowheads="1"/>
          </p:cNvSpPr>
          <p:nvPr/>
        </p:nvSpPr>
        <p:spPr bwMode="auto">
          <a:xfrm>
            <a:off x="710252" y="5965052"/>
            <a:ext cx="931863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Method</a:t>
            </a:r>
            <a:endParaRPr lang="en-IN" altLang="en-US" dirty="0"/>
          </a:p>
        </p:txBody>
      </p:sp>
      <p:sp>
        <p:nvSpPr>
          <p:cNvPr id="7182" name="TextBox 12"/>
          <p:cNvSpPr txBox="1">
            <a:spLocks noChangeArrowheads="1"/>
          </p:cNvSpPr>
          <p:nvPr/>
        </p:nvSpPr>
        <p:spPr bwMode="auto">
          <a:xfrm>
            <a:off x="4343400" y="5958627"/>
            <a:ext cx="1006475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Material</a:t>
            </a:r>
            <a:endParaRPr lang="en-IN" altLang="en-US" dirty="0"/>
          </a:p>
        </p:txBody>
      </p:sp>
      <p:sp>
        <p:nvSpPr>
          <p:cNvPr id="7184" name="TextBox 65"/>
          <p:cNvSpPr txBox="1">
            <a:spLocks noChangeArrowheads="1"/>
          </p:cNvSpPr>
          <p:nvPr/>
        </p:nvSpPr>
        <p:spPr bwMode="auto">
          <a:xfrm>
            <a:off x="4612384" y="1648615"/>
            <a:ext cx="1174750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Machine</a:t>
            </a:r>
            <a:endParaRPr lang="en-IN" altLang="en-US" sz="1400" b="1" dirty="0">
              <a:solidFill>
                <a:srgbClr val="9B2D2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2177745" y="5345668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031593" y="3250049"/>
            <a:ext cx="1976727" cy="1169551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length O/s</a:t>
            </a:r>
          </a:p>
          <a:p>
            <a:pPr algn="ctr"/>
            <a:r>
              <a:rPr lang="en-US" altLang="en-US" sz="1400" dirty="0"/>
              <a:t>Observed </a:t>
            </a:r>
            <a:r>
              <a:rPr lang="en-US" altLang="en-US" sz="1400" dirty="0" smtClean="0"/>
              <a:t>against</a:t>
            </a:r>
            <a:endParaRPr lang="en-US" altLang="en-US" sz="1400" dirty="0"/>
          </a:p>
          <a:p>
            <a:pPr algn="ctr"/>
            <a:r>
              <a:rPr lang="en-IN" sz="1400" b="1" dirty="0"/>
              <a:t>Specification: </a:t>
            </a:r>
            <a:r>
              <a:rPr lang="en-IN" sz="1400" b="1" dirty="0" smtClean="0"/>
              <a:t>173.3 </a:t>
            </a:r>
            <a:r>
              <a:rPr lang="en-IN" sz="1400" b="1" dirty="0"/>
              <a:t>±0.2 mm</a:t>
            </a:r>
            <a:endParaRPr lang="en-IN" sz="1400" dirty="0"/>
          </a:p>
          <a:p>
            <a:pPr algn="ctr"/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995081" y="2423218"/>
            <a:ext cx="4079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2565568" y="4419600"/>
            <a:ext cx="43269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816100" y="5204809"/>
            <a:ext cx="27432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2718486" y="3160133"/>
            <a:ext cx="50385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409476" y="4659854"/>
            <a:ext cx="4095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199759" y="2652332"/>
            <a:ext cx="324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511187" y="2345940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38FA137B-DD25-CD5B-F6D8-74CA01B1B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789" y="2124658"/>
            <a:ext cx="1548404" cy="577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Stopper locking loosed while tube cutting  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CC1A64F9-6A34-156B-A488-E27EE7D7B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650" y="2652231"/>
            <a:ext cx="1548404" cy="415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Set up part mix up with OK material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628902DC-5B57-64C6-C4B6-C6C0A8086D49}"/>
              </a:ext>
            </a:extLst>
          </p:cNvPr>
          <p:cNvCxnSpPr/>
          <p:nvPr/>
        </p:nvCxnSpPr>
        <p:spPr>
          <a:xfrm flipH="1" flipV="1">
            <a:off x="5666454" y="2786438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435EB0AC-247A-245B-FF2E-37D3AC161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77058"/>
            <a:ext cx="1548404" cy="415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Inspector not aware about total length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xmlns="" id="{6A01872F-D7E2-E5B2-A597-10CA7940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222" y="2424036"/>
            <a:ext cx="1548404" cy="415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End piece mix up with OK material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A7DB4FAC-8F27-3774-5A68-2196B3EF1E18}"/>
              </a:ext>
            </a:extLst>
          </p:cNvPr>
          <p:cNvCxnSpPr/>
          <p:nvPr/>
        </p:nvCxnSpPr>
        <p:spPr>
          <a:xfrm>
            <a:off x="1995081" y="4455062"/>
            <a:ext cx="4079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>
            <a:extLst>
              <a:ext uri="{FF2B5EF4-FFF2-40B4-BE49-F238E27FC236}">
                <a16:creationId xmlns:a16="http://schemas.microsoft.com/office/drawing/2014/main" xmlns="" id="{60F69941-310B-BCF8-3967-F782E2838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4308902"/>
            <a:ext cx="1872254" cy="41549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Total length checking special gauge ware out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xmlns="" id="{C030602D-E1C4-67D0-436D-0DED870C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3" y="4914199"/>
            <a:ext cx="1750127" cy="415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Length checking not done adequately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6E0513EE-3455-11D9-C03A-B9C89C5C9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233" y="3095207"/>
            <a:ext cx="1548404" cy="253916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Wrong Set Up </a:t>
            </a:r>
          </a:p>
        </p:txBody>
      </p:sp>
    </p:spTree>
    <p:extLst>
      <p:ext uri="{BB962C8B-B14F-4D97-AF65-F5344CB8AC3E}">
        <p14:creationId xmlns:p14="http://schemas.microsoft.com/office/powerpoint/2010/main" xmlns="" val="133434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4003031"/>
              </p:ext>
            </p:extLst>
          </p:nvPr>
        </p:nvGraphicFramePr>
        <p:xfrm>
          <a:off x="33256" y="1091556"/>
          <a:ext cx="8958343" cy="588833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6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137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32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253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4M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PROBABLE CAUSES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FACTS VERIFICATION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Jud.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25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Inspector not aware about total length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Operator and inspector nor a aware about the total length special gauge and its operating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2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Wrong Set Up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6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While model change, Setting done by operator instead of Supervisor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6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 3"/>
                        </a:rPr>
                        <a:t>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7447168"/>
                  </a:ext>
                </a:extLst>
              </a:tr>
              <a:tr h="528257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MACHINE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4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Set up part mix up with OK material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Red bin with lock and key it’s missing at the machine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End piece mix up with OK material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For storing end pieces one gunny bag available with identified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257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Stopper locking loosed while tube cutting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IN" alt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Not loosed the stopper while tube cutting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257">
                <a:tc rowSpan="3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METHOD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4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Total length checking special gauge ware out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6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Gauge verified and observed </a:t>
                      </a: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Observed </a:t>
                      </a:r>
                      <a:r>
                        <a:rPr lang="en-US" altLang="en-US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173.80 </a:t>
                      </a: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 ( Its’ a over size ) </a:t>
                      </a:r>
                    </a:p>
                    <a:p>
                      <a:r>
                        <a:rPr lang="en-IN" sz="1400" b="1" dirty="0"/>
                        <a:t>Specification: </a:t>
                      </a:r>
                      <a:r>
                        <a:rPr lang="en-IN" sz="1400" b="1" dirty="0" smtClean="0"/>
                        <a:t>173.3 </a:t>
                      </a:r>
                      <a:r>
                        <a:rPr lang="en-IN" sz="1400" b="1" dirty="0"/>
                        <a:t>±0.2 mm</a:t>
                      </a:r>
                      <a:endParaRPr lang="en-IN" sz="1400" dirty="0"/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6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 3"/>
                        </a:rPr>
                        <a:t>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257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4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Length checking not done adequately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Length checking done adequality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8257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alt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82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MATERIAL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altLang="en-US" sz="14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8257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altLang="en-US" sz="14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 bwMode="auto">
          <a:xfrm>
            <a:off x="93663" y="476250"/>
            <a:ext cx="2377440" cy="3651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400" b="1" dirty="0">
                <a:solidFill>
                  <a:schemeClr val="bg1"/>
                </a:solidFill>
                <a:latin typeface="Verdana" pitchFamily="34" charset="0"/>
              </a:rPr>
              <a:t>FACTS VERIFICATION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752982474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-2580" y="354023"/>
            <a:ext cx="9146580" cy="6365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ja-JP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CAUSE ESTABLISHMENT </a:t>
            </a:r>
            <a:br>
              <a:rPr lang="en-US" altLang="ja-JP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(WHY-WHY ANALYSIS)</a:t>
            </a:r>
            <a:endParaRPr lang="en-US" altLang="ja-JP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2181138"/>
              </p:ext>
            </p:extLst>
          </p:nvPr>
        </p:nvGraphicFramePr>
        <p:xfrm>
          <a:off x="84106" y="1676400"/>
          <a:ext cx="8948621" cy="2491537"/>
        </p:xfrm>
        <a:graphic>
          <a:graphicData uri="http://schemas.openxmlformats.org/drawingml/2006/table">
            <a:tbl>
              <a:tblPr/>
              <a:tblGrid>
                <a:gridCol w="298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4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4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4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48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4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01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 – 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WHY- 2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 -3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WHY-4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Why-5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Why-6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4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Occurrence</a:t>
                      </a:r>
                    </a:p>
                  </a:txBody>
                  <a:tcPr marL="0" marR="0" marT="0" marB="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length O/s</a:t>
                      </a:r>
                      <a:endParaRPr lang="en-US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Wrong Set Up 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While model change, Setting done by operator instead of Supervisor 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4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Outflow</a:t>
                      </a:r>
                    </a:p>
                  </a:txBody>
                  <a:tcPr marL="0" marR="0" marT="0" marB="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length O/s</a:t>
                      </a:r>
                      <a:endParaRPr lang="en-US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Gauge verified and observed </a:t>
                      </a:r>
                      <a:r>
                        <a:rPr lang="en-US" alt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Observed </a:t>
                      </a:r>
                      <a:r>
                        <a:rPr lang="en-US" altLang="en-US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173.80 </a:t>
                      </a:r>
                      <a:r>
                        <a:rPr lang="en-US" alt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 ( Its’ a over size ) </a:t>
                      </a:r>
                    </a:p>
                    <a:p>
                      <a:r>
                        <a:rPr lang="en-IN" sz="1200" b="1" dirty="0"/>
                        <a:t>Specification: </a:t>
                      </a:r>
                      <a:r>
                        <a:rPr lang="en-IN" sz="1200" b="1" dirty="0" smtClean="0"/>
                        <a:t>173.3 </a:t>
                      </a:r>
                      <a:r>
                        <a:rPr lang="en-IN" sz="1200" b="1" dirty="0"/>
                        <a:t>±0.2 mm</a:t>
                      </a:r>
                      <a:endParaRPr lang="en-IN" sz="1200" dirty="0"/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Total length checking special gauge ware out</a:t>
                      </a: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56726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Conclusion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70" y="5029200"/>
            <a:ext cx="907253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buFont typeface="Wingdings" pitchFamily="2" charset="2"/>
              <a:buChar char="q"/>
            </a:pPr>
            <a:r>
              <a:rPr kumimoji="1"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While model change, Setting done by operator instead of Supervisor </a:t>
            </a:r>
            <a:endParaRPr lang="en-GB" sz="1400" kern="1200" dirty="0">
              <a:solidFill>
                <a:schemeClr val="tx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400" kern="1200" dirty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I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Total length checking special gauge </a:t>
            </a:r>
            <a:r>
              <a:rPr lang="en-I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wear </a:t>
            </a:r>
            <a:r>
              <a:rPr lang="en-I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out </a:t>
            </a:r>
            <a:r>
              <a:rPr lang="en-IN" altLang="en-US" sz="14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length checking special gauge ware out</a:t>
            </a:r>
            <a:endParaRPr lang="en-US" sz="1400" kern="1200" dirty="0">
              <a:solidFill>
                <a:schemeClr val="tx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r>
              <a:rPr lang="en-GB" sz="1400" kern="1200" dirty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endParaRPr lang="en-US" sz="1400" kern="1200" dirty="0">
              <a:solidFill>
                <a:schemeClr val="tx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endParaRPr kumimoji="1" lang="en-US" altLang="ja-JP" sz="1400" dirty="0">
              <a:solidFill>
                <a:schemeClr val="tx1"/>
              </a:solidFill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6935346" cy="28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buFont typeface="Arial" pitchFamily="34" charset="0"/>
              <a:buNone/>
              <a:defRPr sz="16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ja-JP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US" altLang="ja-JP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Root cause establishment </a:t>
            </a: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(Why-Why Analysis)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95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/>
          <p:cNvSpPr txBox="1">
            <a:spLocks/>
          </p:cNvSpPr>
          <p:nvPr/>
        </p:nvSpPr>
        <p:spPr>
          <a:xfrm>
            <a:off x="9900" y="456027"/>
            <a:ext cx="3571500" cy="38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ja-JP" sz="2200" b="1" dirty="0">
                <a:latin typeface="+mn-lt"/>
                <a:ea typeface="HGP創英角ｺﾞｼｯｸUB"/>
                <a:cs typeface="HGP創英角ｺﾞｼｯｸUB"/>
              </a:rPr>
              <a:t>COUNTERMEASURES </a:t>
            </a:r>
          </a:p>
        </p:txBody>
      </p:sp>
      <p:graphicFrame>
        <p:nvGraphicFramePr>
          <p:cNvPr id="26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5960264"/>
              </p:ext>
            </p:extLst>
          </p:nvPr>
        </p:nvGraphicFramePr>
        <p:xfrm>
          <a:off x="101900" y="1066800"/>
          <a:ext cx="8955556" cy="4204054"/>
        </p:xfrm>
        <a:graphic>
          <a:graphicData uri="http://schemas.openxmlformats.org/drawingml/2006/table">
            <a:tbl>
              <a:tblPr/>
              <a:tblGrid>
                <a:gridCol w="440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84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9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88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97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Cause 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Countermeasure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Tgt. Dt.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05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Supplier  End</a:t>
                      </a:r>
                    </a:p>
                  </a:txBody>
                  <a:tcPr marL="36000" marR="36000" marT="36000" marB="3600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u="none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&lt;Occurrence &gt;</a:t>
                      </a:r>
                      <a:endParaRPr lang="en-US" altLang="ja-JP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GB" altLang="ja-JP" sz="1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1) Provide Lock &amp; key Rejection storage bin.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GB" altLang="ja-JP" sz="12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GB" altLang="ja-JP" sz="1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en-GB" altLang="ja-JP" sz="12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) Awareness </a:t>
                      </a:r>
                      <a:r>
                        <a:rPr kumimoji="1" lang="en-GB" altLang="ja-JP" sz="1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Training given to concern operator &amp; Inspector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GB" altLang="ja-JP" sz="12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GB" altLang="ja-JP" sz="1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3) Make SOP for Tube Cutting operation &amp; its verification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ja-JP" sz="12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sz="1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4) Provide the stopper slot on chamfer machine </a:t>
                      </a: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21-01-2024</a:t>
                      </a: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21-01-2024</a:t>
                      </a: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21-01-2024</a:t>
                      </a: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21-01-2024</a:t>
                      </a: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4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Supplier / ETL End</a:t>
                      </a:r>
                    </a:p>
                  </a:txBody>
                  <a:tcPr marL="36000" marR="36000" marT="36000" marB="3600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&lt;Outflow&gt;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GB" altLang="ja-JP" sz="1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1) Started 100% inspection for length verification.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GB" altLang="ja-JP" sz="12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GB" altLang="ja-JP" sz="1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2) Verify Gauge Length.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ja-JP" sz="12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21-01-2024</a:t>
                      </a: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21-01-2024</a:t>
                      </a: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8369126" y="1690200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8355688" y="3996440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6A97A45-097B-62AD-0351-835C51E2D772}"/>
              </a:ext>
            </a:extLst>
          </p:cNvPr>
          <p:cNvSpPr/>
          <p:nvPr/>
        </p:nvSpPr>
        <p:spPr>
          <a:xfrm>
            <a:off x="8368215" y="2313600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A61C92E-25D5-8C27-AA14-870A04D42B53}"/>
              </a:ext>
            </a:extLst>
          </p:cNvPr>
          <p:cNvSpPr/>
          <p:nvPr/>
        </p:nvSpPr>
        <p:spPr>
          <a:xfrm>
            <a:off x="8368215" y="2893805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F65A5D3-B12B-9085-005B-7483F904F377}"/>
              </a:ext>
            </a:extLst>
          </p:cNvPr>
          <p:cNvSpPr/>
          <p:nvPr/>
        </p:nvSpPr>
        <p:spPr>
          <a:xfrm>
            <a:off x="8381906" y="3362402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6B20DE0-BC54-D111-9B61-328DABC6740A}"/>
              </a:ext>
            </a:extLst>
          </p:cNvPr>
          <p:cNvSpPr/>
          <p:nvPr/>
        </p:nvSpPr>
        <p:spPr>
          <a:xfrm>
            <a:off x="8349477" y="4609202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2187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0605357"/>
              </p:ext>
            </p:extLst>
          </p:nvPr>
        </p:nvGraphicFramePr>
        <p:xfrm>
          <a:off x="152400" y="1447801"/>
          <a:ext cx="88392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946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9180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1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Uninspected material keep in to the bin with qty 250 </a:t>
                      </a:r>
                      <a:r>
                        <a:rPr lang="en-GB" sz="20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nos</a:t>
                      </a: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2000" b="0" kern="1200" baseline="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While inspection with input ( uninspected ) material and 100 % length verification, it is ok keep at out put ( finish good ) material </a:t>
                      </a: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127" y="457200"/>
            <a:ext cx="2812473" cy="392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Countermeasure taken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33531" y="1474414"/>
            <a:ext cx="765210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BEFORE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7259" y="1461203"/>
            <a:ext cx="652743" cy="307777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Microsoft YaHei UI" panose="020B0503020204020204" pitchFamily="34" charset="-122"/>
              </a:rPr>
              <a:t>AFTER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5229" y="990601"/>
            <a:ext cx="3662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alibri" panose="020F0502020204030204" pitchFamily="34" charset="0"/>
              </a:rPr>
              <a:t>Operation: Troube Machine  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272215" y="990600"/>
            <a:ext cx="2643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200" b="1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Target date: </a:t>
            </a:r>
            <a:r>
              <a:rPr lang="en-US" altLang="ja-JP" sz="1200" dirty="0" smtClean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21-01-2024</a:t>
            </a:r>
            <a:endParaRPr lang="en-US" altLang="ja-JP" sz="1200" dirty="0"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152" y="644811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white"/>
                </a:solidFill>
              </a:rPr>
              <a:t>.</a:t>
            </a:r>
            <a:endParaRPr lang="en-IN" sz="1400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3DAEC4-6933-7909-89AC-69531BCB7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4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5674" y="1962392"/>
            <a:ext cx="2291326" cy="288631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9950724-4EF7-2864-20ED-F8F311FBD8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5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24400" y="1962391"/>
            <a:ext cx="2045602" cy="286384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xmlns="" id="{C9F09D55-3412-3C47-0443-CA17CA3AE094}"/>
              </a:ext>
            </a:extLst>
          </p:cNvPr>
          <p:cNvSpPr/>
          <p:nvPr/>
        </p:nvSpPr>
        <p:spPr>
          <a:xfrm>
            <a:off x="5931802" y="2441065"/>
            <a:ext cx="1120099" cy="759335"/>
          </a:xfrm>
          <a:prstGeom prst="wedgeEllipseCallout">
            <a:avLst>
              <a:gd name="adj1" fmla="val -88797"/>
              <a:gd name="adj2" fmla="val 4838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Input material ( Uninspected)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xmlns="" id="{64021606-969D-BDC8-DE04-4049C77945F0}"/>
              </a:ext>
            </a:extLst>
          </p:cNvPr>
          <p:cNvSpPr/>
          <p:nvPr/>
        </p:nvSpPr>
        <p:spPr>
          <a:xfrm>
            <a:off x="6869102" y="4121404"/>
            <a:ext cx="1120099" cy="641095"/>
          </a:xfrm>
          <a:prstGeom prst="wedgeEllipseCallout">
            <a:avLst>
              <a:gd name="adj1" fmla="val -93353"/>
              <a:gd name="adj2" fmla="val -6016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Out put ( Finished good ) material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9B46655F-8D03-3D0F-9418-A7B1966C6D43}"/>
              </a:ext>
            </a:extLst>
          </p:cNvPr>
          <p:cNvSpPr/>
          <p:nvPr/>
        </p:nvSpPr>
        <p:spPr>
          <a:xfrm>
            <a:off x="4648200" y="4164089"/>
            <a:ext cx="1022801" cy="636511"/>
          </a:xfrm>
          <a:prstGeom prst="wedgeEllipseCallout">
            <a:avLst>
              <a:gd name="adj1" fmla="val 42073"/>
              <a:gd name="adj2" fmla="val -11803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Tube length 100 % Inspection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9CCB315E-9E06-8ACB-9A85-9B8406EDDE01}"/>
              </a:ext>
            </a:extLst>
          </p:cNvPr>
          <p:cNvSpPr/>
          <p:nvPr/>
        </p:nvSpPr>
        <p:spPr>
          <a:xfrm>
            <a:off x="3204822" y="3276601"/>
            <a:ext cx="1022801" cy="817722"/>
          </a:xfrm>
          <a:prstGeom prst="wedgeEllipseCallout">
            <a:avLst>
              <a:gd name="adj1" fmla="val -162806"/>
              <a:gd name="adj2" fmla="val -2625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Uninspected material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 l="37505" t="20004" r="37492" b="16983"/>
          <a:stretch>
            <a:fillRect/>
          </a:stretch>
        </p:blipFill>
        <p:spPr bwMode="auto">
          <a:xfrm>
            <a:off x="6858000" y="1981200"/>
            <a:ext cx="1838476" cy="28956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Speech Bubble: Oval 19">
            <a:extLst>
              <a:ext uri="{FF2B5EF4-FFF2-40B4-BE49-F238E27FC236}">
                <a16:creationId xmlns:a16="http://schemas.microsoft.com/office/drawing/2014/main" xmlns="" id="{0A7A006F-D05E-F1FA-5AF5-79B3E4F2CBA3}"/>
              </a:ext>
            </a:extLst>
          </p:cNvPr>
          <p:cNvSpPr/>
          <p:nvPr/>
        </p:nvSpPr>
        <p:spPr>
          <a:xfrm>
            <a:off x="7620000" y="2971800"/>
            <a:ext cx="1068842" cy="641094"/>
          </a:xfrm>
          <a:prstGeom prst="wedgeEllipseCallout">
            <a:avLst>
              <a:gd name="adj1" fmla="val -24974"/>
              <a:gd name="adj2" fmla="val -7402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Length gauge of size </a:t>
            </a:r>
            <a:r>
              <a:rPr lang="en-GB" sz="900" dirty="0" smtClean="0">
                <a:solidFill>
                  <a:schemeClr val="tx1"/>
                </a:solidFill>
              </a:rPr>
              <a:t>173.3– 173.1mm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89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7076390"/>
              </p:ext>
            </p:extLst>
          </p:nvPr>
        </p:nvGraphicFramePr>
        <p:xfrm>
          <a:off x="152400" y="1447801"/>
          <a:ext cx="88392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946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9180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1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2000" b="0" kern="1200" baseline="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Made SOP of rejection for the tube length and other defects , Awareness training given to concern operator</a:t>
                      </a: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127" y="457200"/>
            <a:ext cx="2812473" cy="392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Countermeasure taken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33531" y="1474414"/>
            <a:ext cx="765210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BEFORE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7259" y="1461203"/>
            <a:ext cx="652743" cy="307777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Microsoft YaHei UI" panose="020B0503020204020204" pitchFamily="34" charset="-122"/>
              </a:rPr>
              <a:t>AFTER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5229" y="990601"/>
            <a:ext cx="3662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alibri" panose="020F0502020204030204" pitchFamily="34" charset="0"/>
              </a:rPr>
              <a:t>Operation: Troube Machine  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272215" y="990600"/>
            <a:ext cx="2643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200" b="1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Target date: </a:t>
            </a:r>
            <a:r>
              <a:rPr lang="en-US" altLang="en-US" dirty="0" smtClean="0"/>
              <a:t>21</a:t>
            </a:r>
            <a:r>
              <a:rPr lang="en-US" altLang="ja-JP" sz="1000" dirty="0" smtClean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-01-2024</a:t>
            </a:r>
            <a:endParaRPr lang="en-US" altLang="ja-JP" sz="1000" dirty="0"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152" y="644811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white"/>
                </a:solidFill>
              </a:rPr>
              <a:t>.</a:t>
            </a:r>
            <a:endParaRPr lang="en-IN" sz="1400" dirty="0">
              <a:solidFill>
                <a:prstClr val="white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4D58C5D-48DA-B4A3-B2E1-5448C15B10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4596" y="1879125"/>
            <a:ext cx="4300659" cy="2845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E7F1F2-08ED-D381-6126-E8E2E8A12592}"/>
              </a:ext>
            </a:extLst>
          </p:cNvPr>
          <p:cNvSpPr/>
          <p:nvPr/>
        </p:nvSpPr>
        <p:spPr>
          <a:xfrm rot="19937149">
            <a:off x="454564" y="3290512"/>
            <a:ext cx="3239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Not given training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xmlns="" id="{792CD615-4CED-4EE6-FBDB-AC2D79351989}"/>
              </a:ext>
            </a:extLst>
          </p:cNvPr>
          <p:cNvSpPr/>
          <p:nvPr/>
        </p:nvSpPr>
        <p:spPr>
          <a:xfrm>
            <a:off x="3048000" y="4087290"/>
            <a:ext cx="1120099" cy="759335"/>
          </a:xfrm>
          <a:prstGeom prst="wedgeEllipseCallout">
            <a:avLst>
              <a:gd name="adj1" fmla="val 96017"/>
              <a:gd name="adj2" fmla="val -4694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Rejection &amp; set up part handling SOP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xmlns="" id="{AC86B004-ADDB-09FF-4305-C1815976DF75}"/>
              </a:ext>
            </a:extLst>
          </p:cNvPr>
          <p:cNvSpPr/>
          <p:nvPr/>
        </p:nvSpPr>
        <p:spPr>
          <a:xfrm>
            <a:off x="3218088" y="1937099"/>
            <a:ext cx="1120099" cy="759335"/>
          </a:xfrm>
          <a:prstGeom prst="wedgeEllipseCallout">
            <a:avLst>
              <a:gd name="adj1" fmla="val 96017"/>
              <a:gd name="adj2" fmla="val -4694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Awareness to inspector &amp; operator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5ECB47A8-9C21-78B0-FF6F-3C7DA6ECE142}"/>
              </a:ext>
            </a:extLst>
          </p:cNvPr>
          <p:cNvSpPr/>
          <p:nvPr/>
        </p:nvSpPr>
        <p:spPr>
          <a:xfrm>
            <a:off x="3418152" y="3056425"/>
            <a:ext cx="1120099" cy="759335"/>
          </a:xfrm>
          <a:prstGeom prst="wedgeEllipseCallout">
            <a:avLst>
              <a:gd name="adj1" fmla="val 228675"/>
              <a:gd name="adj2" fmla="val -16235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Training present member attendance 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3608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5929</TotalTime>
  <Words>928</Words>
  <Application>Microsoft Office PowerPoint</Application>
  <PresentationFormat>On-screen Show (4:3)</PresentationFormat>
  <Paragraphs>247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Office Theme</vt:lpstr>
      <vt:lpstr> Action plan Dt.: 21 Jan 2024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Action plan Dt.:: 21.01.2024</vt:lpstr>
      <vt:lpstr>Slide 13</vt:lpstr>
      <vt:lpstr>Slide 14</vt:lpstr>
      <vt:lpstr>Slide 15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MASKING</dc:title>
  <dc:creator>sdvhangute</dc:creator>
  <cp:lastModifiedBy>SAPTAGIRI QA</cp:lastModifiedBy>
  <cp:revision>783</cp:revision>
  <cp:lastPrinted>2018-02-10T12:20:32Z</cp:lastPrinted>
  <dcterms:created xsi:type="dcterms:W3CDTF">2013-06-15T06:58:35Z</dcterms:created>
  <dcterms:modified xsi:type="dcterms:W3CDTF">2024-01-24T09:38:20Z</dcterms:modified>
</cp:coreProperties>
</file>