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4" r:id="rId2"/>
    <p:sldMasterId id="2147483746" r:id="rId3"/>
  </p:sldMasterIdLst>
  <p:sldIdLst>
    <p:sldId id="374" r:id="rId4"/>
    <p:sldId id="373" r:id="rId5"/>
    <p:sldId id="377" r:id="rId6"/>
    <p:sldId id="378" r:id="rId7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F1DE"/>
    <a:srgbClr val="DDD9C4"/>
    <a:srgbClr val="D7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5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4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2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3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11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6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28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30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53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39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54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42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44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8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25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3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69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15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6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64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73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10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49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6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5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6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9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9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1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1088D9-39F2-4E23-A03E-D90A53757A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14794" y="584657"/>
            <a:ext cx="1137753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Part name &amp; Part no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. -</a:t>
            </a:r>
            <a:r>
              <a:rPr lang="en-IN" b="0" i="0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Ather</a:t>
            </a:r>
            <a:r>
              <a:rPr lang="en-IN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Front Holder </a:t>
            </a:r>
            <a:r>
              <a:rPr lang="en-IN" b="0" i="0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Bkt</a:t>
            </a:r>
            <a:r>
              <a:rPr lang="en-IN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Fin /B2FP09200O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	</a:t>
            </a:r>
          </a:p>
          <a:p>
            <a:pPr eaLnBrk="1" fontAlgn="t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Model- Customer complaint </a:t>
            </a:r>
            <a:r>
              <a:rPr lang="en-US" b="1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 </a:t>
            </a:r>
            <a:r>
              <a:rPr lang="en-US" b="0" i="0" dirty="0">
                <a:solidFill>
                  <a:srgbClr val="1F497D"/>
                </a:solidFill>
                <a:effectLst/>
                <a:latin typeface="-apple-system"/>
              </a:rPr>
              <a:t>powder coating Not Ok , orange pin holes  dust &amp; touch up. </a:t>
            </a:r>
            <a:endParaRPr lang="en-US" b="1" dirty="0">
              <a:solidFill>
                <a:srgbClr val="00206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eaLnBrk="1" fontAlgn="ctr" hangingPunct="1">
              <a:defRPr/>
            </a:pPr>
            <a:r>
              <a:rPr lang="en-US" b="1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Physical Phenomenon</a:t>
            </a:r>
            <a:r>
              <a:rPr lang="en-US" u="sng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:</a:t>
            </a:r>
            <a:r>
              <a:rPr lang="en-IN" sz="1600" b="1" i="0" u="sng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0" i="0" dirty="0">
                <a:solidFill>
                  <a:srgbClr val="1F497D"/>
                </a:solidFill>
                <a:effectLst/>
                <a:latin typeface="-apple-system"/>
              </a:rPr>
              <a:t>powder coating Not Ok , orange pin holes  dust &amp; touch up.  </a:t>
            </a:r>
            <a:endParaRPr lang="en-US" sz="1600" dirty="0">
              <a:solidFill>
                <a:srgbClr val="0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14794" y="93315"/>
            <a:ext cx="1137753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ctr"/>
            <a:r>
              <a:rPr lang="en-US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QSR Issues – Corrective 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851152"/>
            <a:ext cx="6016283" cy="3364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37E8B2C-4281-7722-705F-90EB7C3D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758" y="5454483"/>
            <a:ext cx="2883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400" b="0" i="0" dirty="0">
                <a:solidFill>
                  <a:srgbClr val="1F497D"/>
                </a:solidFill>
                <a:effectLst/>
                <a:latin typeface="-apple-system"/>
              </a:rPr>
              <a:t>powder coating Not Ok , orange pin holes  dust &amp; touch up.</a:t>
            </a:r>
            <a:endParaRPr lang="en-US" sz="1400" b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159CB-BBFC-2E6C-CC87-4AAA8D5B0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22" b="4154"/>
          <a:stretch/>
        </p:blipFill>
        <p:spPr>
          <a:xfrm>
            <a:off x="996314" y="1851152"/>
            <a:ext cx="2358887" cy="3361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6352BA-AD4F-17C8-C509-5BD128C072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25" r="13414"/>
          <a:stretch/>
        </p:blipFill>
        <p:spPr>
          <a:xfrm>
            <a:off x="3741915" y="1881979"/>
            <a:ext cx="2513111" cy="323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399599"/>
              </p:ext>
            </p:extLst>
          </p:nvPr>
        </p:nvGraphicFramePr>
        <p:xfrm>
          <a:off x="200944" y="3039310"/>
          <a:ext cx="11652737" cy="3474720"/>
        </p:xfrm>
        <a:graphic>
          <a:graphicData uri="http://schemas.openxmlformats.org/drawingml/2006/table">
            <a:tbl>
              <a:tblPr/>
              <a:tblGrid>
                <a:gridCol w="99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9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10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3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Part 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Model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Vendor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Defect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Actions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T. Date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Status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87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Ather</a:t>
                      </a:r>
                      <a:r>
                        <a:rPr lang="en-IN" sz="1200" b="0" i="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front Holder </a:t>
                      </a:r>
                      <a:r>
                        <a:rPr lang="en-IN" sz="1200" b="0" i="0" dirty="0" err="1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Bkt</a:t>
                      </a:r>
                      <a:r>
                        <a:rPr lang="en-IN" sz="1200" b="0" i="0" dirty="0"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</a:rPr>
                        <a:t> Fin 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Ather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Manoj Ind.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Customer complaint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</a:t>
                      </a:r>
                      <a:r>
                        <a:rPr lang="en-US" sz="1200" b="0" i="0" dirty="0">
                          <a:solidFill>
                            <a:srgbClr val="1F497D"/>
                          </a:solidFill>
                          <a:effectLst/>
                          <a:latin typeface="-apple-system"/>
                        </a:rPr>
                        <a:t>powder coating Not Ok , orange pin holes  dust &amp; touch up. </a:t>
                      </a: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Physical </a:t>
                      </a:r>
                      <a:r>
                        <a:rPr lang="en-US" sz="11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Phenomenon   </a:t>
                      </a:r>
                      <a:r>
                        <a:rPr lang="en-US" sz="1100" b="0" i="0" dirty="0">
                          <a:solidFill>
                            <a:srgbClr val="1F497D"/>
                          </a:solidFill>
                          <a:effectLst/>
                          <a:latin typeface="-apple-system"/>
                        </a:rPr>
                        <a:t>powder coating Not Ok , orange pin holes  dust &amp; touch up.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1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200" b="0" i="0" dirty="0">
                          <a:solidFill>
                            <a:srgbClr val="1F497D"/>
                          </a:solidFill>
                          <a:effectLst/>
                          <a:latin typeface="-apple-system"/>
                        </a:rPr>
                        <a:t>powder coating Not Ok , orange pin holes  dust &amp; touch up.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2 : coating thickness increased from 120 – 150 microns</a:t>
                      </a: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3 : surface finish is smooth ,Ra value observed 2-3Ra </a:t>
                      </a: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Why 4 : shotblasting was not done properly , </a:t>
                      </a:r>
                    </a:p>
                    <a:p>
                      <a:pPr eaLnBrk="1" fontAlgn="ctr" hangingPunct="1">
                        <a:defRPr/>
                      </a:pPr>
                      <a:r>
                        <a:rPr lang="en-US" sz="1200" b="1" i="0" u="sng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Root</a:t>
                      </a:r>
                      <a:r>
                        <a:rPr lang="en-US" sz="1200" b="1" i="0" u="sng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Cause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200" b="1" i="0" u="sng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shot blasting not done properly</a:t>
                      </a:r>
                    </a:p>
                    <a:p>
                      <a:pPr eaLnBrk="1" fontAlgn="ctr" hangingPunct="1">
                        <a:defRPr/>
                      </a:pP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u="none" strike="noStrike" kern="1200" baseline="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Containment Action :-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.ETL End –   100% parts verified for powder coating defects.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. Available stock at Manoj Industries verified 100% for coating defects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Inspection side action Supplier End:- 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Check point added at the Time FFPA  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Check point added in hourly in-process inspection sheet </a:t>
                      </a:r>
                    </a:p>
                    <a:p>
                      <a:pPr marL="228600" marR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100% part  visually checked for coating defects in final inspection &amp; green dot mark identification is provided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Inspection side action ETL End:-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1- 100% visual inspection for powder coating defects.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2- Q Alert displayed at final inspection area.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Training provided to all concerned powder coating operators &amp; Final inspectors.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Cause Side Action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:- </a:t>
                      </a:r>
                    </a:p>
                    <a:p>
                      <a:pPr marL="228600" marR="0" lvl="0" indent="-2286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IN" sz="1200" dirty="0"/>
                        <a:t>casting shot blasting time increased from 3 minutes to 5 minutes to reduce coating defects.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                                                        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02.03.24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05.03.24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05.03.24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06.03.24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Completed</a:t>
                      </a:r>
                    </a:p>
                    <a:p>
                      <a:pPr marL="0" algn="ctr" defTabSz="914400" rtl="0" eaLnBrk="1" fontAlgn="b" latinLnBrk="0" hangingPunct="1"/>
                      <a:endParaRPr lang="en-US" sz="1200" b="0" i="0" u="none" strike="noStrike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75725" y="556204"/>
            <a:ext cx="1988820" cy="3385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After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04800" y="93315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Corrective Action Details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532" y="920170"/>
            <a:ext cx="5722513" cy="2362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6203" y="539769"/>
            <a:ext cx="169843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27313" y="920170"/>
            <a:ext cx="5885645" cy="2373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97013"/>
              </p:ext>
            </p:extLst>
          </p:nvPr>
        </p:nvGraphicFramePr>
        <p:xfrm>
          <a:off x="352426" y="6523935"/>
          <a:ext cx="2530462" cy="41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HORIZONTAL DEPLOYMENT 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: </a:t>
                      </a:r>
                      <a:r>
                        <a:rPr lang="en-US" sz="105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050" b="1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Ather</a:t>
                      </a:r>
                      <a:r>
                        <a:rPr lang="en-US" sz="105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Rear Holder </a:t>
                      </a:r>
                      <a:r>
                        <a:rPr lang="en-US" sz="1050" b="1" kern="1200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Bkt</a:t>
                      </a:r>
                      <a:endParaRPr lang="en-IN" sz="1050" b="1" kern="120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62313"/>
              </p:ext>
            </p:extLst>
          </p:nvPr>
        </p:nvGraphicFramePr>
        <p:xfrm>
          <a:off x="4185636" y="6522672"/>
          <a:ext cx="4030900" cy="40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SUSTENANCE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PREVENTIVE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) ACTIONS  3 Layer Audit , FFPA,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53107"/>
              </p:ext>
            </p:extLst>
          </p:nvPr>
        </p:nvGraphicFramePr>
        <p:xfrm>
          <a:off x="8654188" y="6481125"/>
          <a:ext cx="2872408" cy="41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SYSTEM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ACTIONS</a:t>
                      </a:r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:-In process Inspection,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Process Audit &amp; Product Audit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854BA9-5DF0-85DC-44F0-1E75ABCD35A7}"/>
              </a:ext>
            </a:extLst>
          </p:cNvPr>
          <p:cNvSpPr txBox="1"/>
          <p:nvPr/>
        </p:nvSpPr>
        <p:spPr>
          <a:xfrm>
            <a:off x="782951" y="1241076"/>
            <a:ext cx="46623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During powder coating powder coating thickness was 120 to 150 microns</a:t>
            </a:r>
          </a:p>
          <a:p>
            <a:endParaRPr lang="en-IN" dirty="0"/>
          </a:p>
          <a:p>
            <a:r>
              <a:rPr lang="en-IN" dirty="0"/>
              <a:t>Casting shot blasting  quality was poor Roughness value was 2-3 Ra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BB290-98E7-6B39-8497-DFC0F0B14694}"/>
              </a:ext>
            </a:extLst>
          </p:cNvPr>
          <p:cNvSpPr txBox="1"/>
          <p:nvPr/>
        </p:nvSpPr>
        <p:spPr>
          <a:xfrm>
            <a:off x="7142923" y="1166203"/>
            <a:ext cx="46528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Casting roughness value is maintained from 5-6 Ra</a:t>
            </a:r>
          </a:p>
          <a:p>
            <a:r>
              <a:rPr lang="en-IN" dirty="0"/>
              <a:t>Shot blasting time is increased from 3 minute to 5 minute.</a:t>
            </a:r>
          </a:p>
        </p:txBody>
      </p:sp>
    </p:spTree>
    <p:extLst>
      <p:ext uri="{BB962C8B-B14F-4D97-AF65-F5344CB8AC3E}">
        <p14:creationId xmlns:p14="http://schemas.microsoft.com/office/powerpoint/2010/main" val="426513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20792" y="266594"/>
            <a:ext cx="39164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304800" y="93315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Corrective Action Details</a:t>
            </a:r>
          </a:p>
        </p:txBody>
      </p:sp>
      <p:sp>
        <p:nvSpPr>
          <p:cNvPr id="37" name="Flowchart: Process 36"/>
          <p:cNvSpPr/>
          <p:nvPr/>
        </p:nvSpPr>
        <p:spPr>
          <a:xfrm>
            <a:off x="934997" y="5003456"/>
            <a:ext cx="9179674" cy="1556841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15928" y="4590949"/>
            <a:ext cx="381780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Details of Actions decided</a:t>
            </a:r>
            <a:endParaRPr lang="en-IN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DD55986-B9A7-FD52-EC6F-389C88223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94523" y="4014281"/>
            <a:ext cx="2890912" cy="33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N" dirty="0"/>
              <a:t>Roughness value  -5-6 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C21DA-D973-F494-9149-1744D5DA97B7}"/>
              </a:ext>
            </a:extLst>
          </p:cNvPr>
          <p:cNvSpPr txBox="1"/>
          <p:nvPr/>
        </p:nvSpPr>
        <p:spPr>
          <a:xfrm>
            <a:off x="1598156" y="5095699"/>
            <a:ext cx="78533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Shot blasting cycle time was  3 minutes earlier, Now Increased up to 5 minutes </a:t>
            </a:r>
          </a:p>
          <a:p>
            <a:endParaRPr lang="en-IN" dirty="0"/>
          </a:p>
          <a:p>
            <a:r>
              <a:rPr lang="en-IN" dirty="0"/>
              <a:t>Casting aesthetic defects ,roughness improved by Buffing  the  surface &amp; then shot blasting done to achieve the required Ra value for powder coating.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C5755-95CF-CD04-4780-AAD49D39C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0" t="9849" r="31071" b="11691"/>
          <a:stretch/>
        </p:blipFill>
        <p:spPr>
          <a:xfrm rot="10800000">
            <a:off x="8833785" y="1113266"/>
            <a:ext cx="1481706" cy="2872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BA3076-C77D-E4CF-A6DE-16CE184B2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49" t="8393" r="36359" b="16466"/>
          <a:stretch/>
        </p:blipFill>
        <p:spPr>
          <a:xfrm>
            <a:off x="1491958" y="1113267"/>
            <a:ext cx="1513260" cy="2872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AC4F21-F063-B859-F26F-829F6A29BB3E}"/>
              </a:ext>
            </a:extLst>
          </p:cNvPr>
          <p:cNvSpPr txBox="1"/>
          <p:nvPr/>
        </p:nvSpPr>
        <p:spPr>
          <a:xfrm>
            <a:off x="989894" y="4059370"/>
            <a:ext cx="28075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Roughness value  2-3 Ra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BA17D-2D79-90AA-6C4F-A951C08C2D20}"/>
              </a:ext>
            </a:extLst>
          </p:cNvPr>
          <p:cNvSpPr txBox="1"/>
          <p:nvPr/>
        </p:nvSpPr>
        <p:spPr>
          <a:xfrm>
            <a:off x="1306784" y="679721"/>
            <a:ext cx="1698434" cy="3385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Before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F4D0C6-37BF-0ECE-35D6-7B9F68E04F0D}"/>
              </a:ext>
            </a:extLst>
          </p:cNvPr>
          <p:cNvSpPr txBox="1"/>
          <p:nvPr/>
        </p:nvSpPr>
        <p:spPr>
          <a:xfrm>
            <a:off x="8580228" y="585668"/>
            <a:ext cx="1988820" cy="33855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1662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9BBB4-3CB0-B9BB-61C7-8610EB9B2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D14AC52-4B52-17A6-19BF-314F56806A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747998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8271</TotalTime>
  <Words>455</Words>
  <Application>Microsoft Office PowerPoint</Application>
  <PresentationFormat>Widescreen</PresentationFormat>
  <Paragraphs>86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-apple-system</vt:lpstr>
      <vt:lpstr>Arial</vt:lpstr>
      <vt:lpstr>Arial Narrow</vt:lpstr>
      <vt:lpstr>Calibri</vt:lpstr>
      <vt:lpstr>Calibri Light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VINITKUMAR RATANPURA</dc:creator>
  <cp:lastModifiedBy>PC</cp:lastModifiedBy>
  <cp:revision>768</cp:revision>
  <cp:lastPrinted>2023-03-29T07:02:09Z</cp:lastPrinted>
  <dcterms:created xsi:type="dcterms:W3CDTF">2014-10-29T04:23:53Z</dcterms:created>
  <dcterms:modified xsi:type="dcterms:W3CDTF">2024-03-10T23:33:01Z</dcterms:modified>
</cp:coreProperties>
</file>