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76" r:id="rId2"/>
    <p:sldId id="376" r:id="rId3"/>
    <p:sldId id="379" r:id="rId4"/>
    <p:sldId id="380" r:id="rId5"/>
    <p:sldId id="283" r:id="rId6"/>
  </p:sldIdLst>
  <p:sldSz cx="9144000" cy="6858000" type="screen4x3"/>
  <p:notesSz cx="6735763" cy="98694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8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MESH MAPALLOYS" initials="U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1AD6"/>
    <a:srgbClr val="007033"/>
    <a:srgbClr val="FFFFFF"/>
    <a:srgbClr val="F4FC88"/>
    <a:srgbClr val="224774"/>
    <a:srgbClr val="2A5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35" autoAdjust="0"/>
    <p:restoredTop sz="95288" autoAdjust="0"/>
  </p:normalViewPr>
  <p:slideViewPr>
    <p:cSldViewPr>
      <p:cViewPr>
        <p:scale>
          <a:sx n="60" d="100"/>
          <a:sy n="60" d="100"/>
        </p:scale>
        <p:origin x="-1752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928" y="-102"/>
      </p:cViewPr>
      <p:guideLst>
        <p:guide orient="horz" pos="3108"/>
        <p:guide pos="212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39613BE-D210-4FFE-936A-821955CC1DEA}" type="datetimeFigureOut">
              <a:rPr lang="en-US"/>
              <a:pPr>
                <a:defRPr/>
              </a:pPr>
              <a:t>29-Apr-24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8E52779-2910-4955-9D74-7FA7E5A607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9338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0C266EB-D764-49AD-86D2-C5815D336A2D}" type="datetime1">
              <a:rPr lang="en-US"/>
              <a:pPr>
                <a:defRPr/>
              </a:pPr>
              <a:t>29-Apr-24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63035D3-44AC-4260-9EB7-2FAD42DE01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43FB2F1-F2FD-4FE5-85FA-C7B1B5B6FDAF}" type="datetime1">
              <a:rPr lang="en-US"/>
              <a:pPr>
                <a:defRPr/>
              </a:pPr>
              <a:t>29-Apr-24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362FD447-C37E-4690-96E2-570C79039A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1409D37-C84E-4A62-9EB9-760356474E48}" type="datetime1">
              <a:rPr lang="en-US"/>
              <a:pPr>
                <a:defRPr/>
              </a:pPr>
              <a:t>29-Apr-24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2126FB63-6ACF-420A-A795-E685D8163A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18CF8C8-1C16-41EA-8BA3-9C539ABFFD50}" type="datetime1">
              <a:rPr lang="en-US"/>
              <a:pPr>
                <a:defRPr/>
              </a:pPr>
              <a:t>29-Apr-24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BF000AA-DCD9-4E7F-9521-B22878DF97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CE1445-22F8-4298-B44E-F79E42A41A10}" type="datetime1">
              <a:rPr lang="en-US"/>
              <a:pPr>
                <a:defRPr/>
              </a:pPr>
              <a:t>29-Apr-24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82AB9715-B2C7-4DE1-A15F-3B3FC501F8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431D4A8-A2EA-4283-B95A-0183351B94F7}" type="datetime1">
              <a:rPr lang="en-US"/>
              <a:pPr>
                <a:defRPr/>
              </a:pPr>
              <a:t>29-Apr-24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E888A791-10CF-4611-B723-7FCA308458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26927E3-36E1-45BB-81BD-232EF5EB1E21}" type="datetime1">
              <a:rPr lang="en-US"/>
              <a:pPr>
                <a:defRPr/>
              </a:pPr>
              <a:t>29-Apr-24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579C4676-7C18-4A68-945B-E9D5675CE6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6ADC6F5-1376-4415-ACEF-5CBE210BC844}" type="datetime1">
              <a:rPr lang="en-US"/>
              <a:pPr>
                <a:defRPr/>
              </a:pPr>
              <a:t>29-Apr-24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FFC0C99F-7317-4C48-A986-00270CED3E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F9DD9F6-A437-4FC2-8FC9-34D37E1C0AD4}" type="datetime1">
              <a:rPr lang="en-US"/>
              <a:pPr>
                <a:defRPr/>
              </a:pPr>
              <a:t>29-Apr-24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C1605080-F572-4CC4-8CE8-64AA1A35BC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6B45374-B1E2-4A7A-8988-700B5083A740}" type="datetime1">
              <a:rPr lang="en-US"/>
              <a:pPr>
                <a:defRPr/>
              </a:pPr>
              <a:t>29-Apr-24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FD120E7A-2980-4A28-9D6A-7C8EB73C84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D38866E-E9B0-4E93-B45E-C3FBCEC31BD3}" type="datetime1">
              <a:rPr lang="en-US"/>
              <a:pPr>
                <a:defRPr/>
              </a:pPr>
              <a:t>29-Apr-24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E85F134B-0FAB-485D-901F-9D1BCDEA80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8305800" y="201613"/>
            <a:ext cx="685800" cy="62388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76200" y="990600"/>
            <a:ext cx="8959850" cy="0"/>
          </a:xfrm>
          <a:prstGeom prst="line">
            <a:avLst/>
          </a:prstGeom>
          <a:ln w="19050">
            <a:solidFill>
              <a:srgbClr val="2A56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 userDrawn="1"/>
        </p:nvSpPr>
        <p:spPr>
          <a:xfrm>
            <a:off x="76200" y="146050"/>
            <a:ext cx="8959850" cy="6635750"/>
          </a:xfrm>
          <a:prstGeom prst="rect">
            <a:avLst/>
          </a:prstGeom>
          <a:noFill/>
          <a:ln w="19050">
            <a:solidFill>
              <a:srgbClr val="2A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dirty="0"/>
          </a:p>
        </p:txBody>
      </p:sp>
      <p:sp>
        <p:nvSpPr>
          <p:cNvPr id="15" name="Title 1"/>
          <p:cNvSpPr txBox="1">
            <a:spLocks/>
          </p:cNvSpPr>
          <p:nvPr userDrawn="1"/>
        </p:nvSpPr>
        <p:spPr>
          <a:xfrm>
            <a:off x="8229600" y="774700"/>
            <a:ext cx="1066800" cy="2286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0000"/>
                </a:solidFill>
              </a:rPr>
              <a:t>MAP ALLOYS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152400" y="533400"/>
            <a:ext cx="7620000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 smtClean="0">
                <a:solidFill>
                  <a:srgbClr val="00B0F0"/>
                </a:solidFill>
              </a:rPr>
              <a:t> </a:t>
            </a:r>
            <a:r>
              <a:rPr lang="en-US" sz="1600" dirty="0">
                <a:solidFill>
                  <a:srgbClr val="00B0F0"/>
                </a:solidFill>
              </a:rPr>
              <a:t>Action plan </a:t>
            </a:r>
            <a:r>
              <a:rPr lang="en-US" sz="1600" dirty="0" smtClean="0">
                <a:solidFill>
                  <a:srgbClr val="00B0F0"/>
                </a:solidFill>
              </a:rPr>
              <a:t>for blow hole</a:t>
            </a:r>
            <a:endParaRPr lang="en-US" sz="1600" dirty="0">
              <a:solidFill>
                <a:srgbClr val="00B0F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31" r:id="rId1"/>
    <p:sldLayoutId id="2147484832" r:id="rId2"/>
    <p:sldLayoutId id="2147484833" r:id="rId3"/>
    <p:sldLayoutId id="2147484834" r:id="rId4"/>
    <p:sldLayoutId id="2147484835" r:id="rId5"/>
    <p:sldLayoutId id="2147484836" r:id="rId6"/>
    <p:sldLayoutId id="2147484837" r:id="rId7"/>
    <p:sldLayoutId id="2147484838" r:id="rId8"/>
    <p:sldLayoutId id="2147484839" r:id="rId9"/>
    <p:sldLayoutId id="2147484840" r:id="rId10"/>
    <p:sldLayoutId id="2147484841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sz="2000" dirty="0">
              <a:solidFill>
                <a:srgbClr val="0070C0"/>
              </a:solidFill>
            </a:endParaRPr>
          </a:p>
        </p:txBody>
      </p:sp>
      <p:sp>
        <p:nvSpPr>
          <p:cNvPr id="14340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655763"/>
            <a:ext cx="8229600" cy="452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Arial" charset="0"/>
              <a:buNone/>
            </a:pPr>
            <a:endParaRPr lang="en-US" altLang="en-US" sz="4400"/>
          </a:p>
          <a:p>
            <a:pPr marL="0" indent="0" algn="ctr" eaLnBrk="1" hangingPunct="1">
              <a:buFont typeface="Arial" charset="0"/>
              <a:buNone/>
            </a:pPr>
            <a:r>
              <a:rPr lang="en-US" altLang="en-US" sz="4400">
                <a:solidFill>
                  <a:srgbClr val="0070C0"/>
                </a:solidFill>
              </a:rPr>
              <a:t>MAP ALLOYS</a:t>
            </a:r>
            <a:endParaRPr lang="en-US" altLang="en-US" sz="360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sz="2000" dirty="0">
              <a:solidFill>
                <a:srgbClr val="0070C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503147"/>
              </p:ext>
            </p:extLst>
          </p:nvPr>
        </p:nvGraphicFramePr>
        <p:xfrm>
          <a:off x="152400" y="1828800"/>
          <a:ext cx="8763000" cy="4876800"/>
        </p:xfrm>
        <a:graphic>
          <a:graphicData uri="http://schemas.openxmlformats.org/drawingml/2006/table">
            <a:tbl>
              <a:tblPr/>
              <a:tblGrid>
                <a:gridCol w="3052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377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4448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Sr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No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Part Name /No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Defect /Qty Rej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Why Why Analysis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Action Plan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Resp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Target Date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HD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Status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31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REJ1C</a:t>
                      </a:r>
                      <a:r>
                        <a:rPr lang="en-US" sz="1200" baseline="0" dirty="0" smtClean="0"/>
                        <a:t> H</a:t>
                      </a:r>
                      <a:r>
                        <a:rPr lang="en-US" sz="1200" dirty="0" smtClean="0"/>
                        <a:t>OLDER </a:t>
                      </a:r>
                      <a:r>
                        <a:rPr lang="en-US" sz="1200" dirty="0" smtClean="0"/>
                        <a:t>BRACKET 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smtClean="0"/>
                        <a:t>RAW </a:t>
                      </a:r>
                      <a:r>
                        <a:rPr lang="en-US" sz="1200" dirty="0" smtClean="0"/>
                        <a:t>CASTING </a:t>
                      </a:r>
                      <a:r>
                        <a:rPr lang="en-US" sz="1200" dirty="0" smtClean="0"/>
                        <a:t>/</a:t>
                      </a:r>
                      <a:r>
                        <a:rPr lang="en-US" sz="1200" dirty="0" smtClean="0"/>
                        <a:t>B2FP05203O</a:t>
                      </a:r>
                      <a:endParaRPr lang="en-US" sz="1200" dirty="0"/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Blow hole –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140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Nos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Why 1-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After machining blow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hole observed at customer end 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Why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2: Air interrupted at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the time of Metal pouring.</a:t>
                      </a:r>
                    </a:p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Why 3: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Slits not provided to escape from die cavity.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Action Plan: </a:t>
                      </a:r>
                    </a:p>
                    <a:p>
                      <a:pPr algn="l" fontAlgn="t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1.Slits  provided in die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to escape the air from cavity .</a:t>
                      </a:r>
                    </a:p>
                    <a:p>
                      <a:pPr algn="l" fontAlgn="t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2.Die PM check sheet updated.</a:t>
                      </a:r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1.Mr.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Dhande.  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                                   </a:t>
                      </a: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1.10.04.2024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Applicable </a:t>
                      </a:r>
                    </a:p>
                    <a:p>
                      <a:pPr algn="l" fontAlgn="t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for</a:t>
                      </a:r>
                    </a:p>
                    <a:p>
                      <a:pPr algn="l" fontAlgn="t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All 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bracket  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Family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1.Completed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19048" y="1066800"/>
            <a:ext cx="6629400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Blow hole action </a:t>
            </a:r>
            <a:r>
              <a:rPr lang="en-US" dirty="0"/>
              <a:t>plan for </a:t>
            </a:r>
            <a:r>
              <a:rPr lang="en-US" dirty="0" smtClean="0"/>
              <a:t>B2FP05203O- REJ1C HOLDER </a:t>
            </a:r>
            <a:r>
              <a:rPr lang="en-US" dirty="0" smtClean="0"/>
              <a:t>BRACKET </a:t>
            </a:r>
            <a:r>
              <a:rPr lang="en-US" dirty="0" smtClean="0"/>
              <a:t> RAW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082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61697" y="1981200"/>
            <a:ext cx="3276600" cy="42672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223641" y="1930674"/>
            <a:ext cx="3276600" cy="42672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04800" y="1508236"/>
            <a:ext cx="8534400" cy="488205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533" name="TextBox 16"/>
          <p:cNvSpPr txBox="1">
            <a:spLocks noChangeArrowheads="1"/>
          </p:cNvSpPr>
          <p:nvPr/>
        </p:nvSpPr>
        <p:spPr bwMode="auto">
          <a:xfrm>
            <a:off x="1152197" y="1524000"/>
            <a:ext cx="2895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dirty="0"/>
              <a:t>BEFORE</a:t>
            </a:r>
          </a:p>
        </p:txBody>
      </p:sp>
      <p:sp>
        <p:nvSpPr>
          <p:cNvPr id="22534" name="TextBox 17"/>
          <p:cNvSpPr txBox="1">
            <a:spLocks noChangeArrowheads="1"/>
          </p:cNvSpPr>
          <p:nvPr/>
        </p:nvSpPr>
        <p:spPr bwMode="auto">
          <a:xfrm>
            <a:off x="5299841" y="1508235"/>
            <a:ext cx="2895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/>
              <a:t>AFTER</a:t>
            </a:r>
          </a:p>
        </p:txBody>
      </p:sp>
      <p:pic>
        <p:nvPicPr>
          <p:cNvPr id="22536" name="Picture 1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072" y="2275490"/>
            <a:ext cx="3117850" cy="3352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Line Callout 1 22"/>
          <p:cNvSpPr/>
          <p:nvPr/>
        </p:nvSpPr>
        <p:spPr>
          <a:xfrm>
            <a:off x="2695903" y="2364499"/>
            <a:ext cx="1219200" cy="990600"/>
          </a:xfrm>
          <a:prstGeom prst="borderCallout1">
            <a:avLst>
              <a:gd name="adj1" fmla="val 18750"/>
              <a:gd name="adj2" fmla="val -8333"/>
              <a:gd name="adj3" fmla="val 99756"/>
              <a:gd name="adj4" fmla="val -372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No Slits provision in die to escape air from cavity of Die</a:t>
            </a:r>
          </a:p>
        </p:txBody>
      </p:sp>
      <p:sp>
        <p:nvSpPr>
          <p:cNvPr id="24" name="Line Callout 1 23"/>
          <p:cNvSpPr/>
          <p:nvPr/>
        </p:nvSpPr>
        <p:spPr>
          <a:xfrm>
            <a:off x="2667000" y="3733800"/>
            <a:ext cx="1219200" cy="1066800"/>
          </a:xfrm>
          <a:prstGeom prst="borderCallout1">
            <a:avLst>
              <a:gd name="adj1" fmla="val 18750"/>
              <a:gd name="adj2" fmla="val -8333"/>
              <a:gd name="adj3" fmla="val 99756"/>
              <a:gd name="adj4" fmla="val -372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No Slits provision in die to escape air from cavity of Die</a:t>
            </a:r>
          </a:p>
        </p:txBody>
      </p:sp>
      <p:pic>
        <p:nvPicPr>
          <p:cNvPr id="22539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8158" y="2283099"/>
            <a:ext cx="1905000" cy="356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Line Callout 1 16"/>
          <p:cNvSpPr/>
          <p:nvPr/>
        </p:nvSpPr>
        <p:spPr>
          <a:xfrm>
            <a:off x="6882962" y="2364499"/>
            <a:ext cx="1219200" cy="990600"/>
          </a:xfrm>
          <a:prstGeom prst="borderCallout1">
            <a:avLst>
              <a:gd name="adj1" fmla="val 18750"/>
              <a:gd name="adj2" fmla="val -8333"/>
              <a:gd name="adj3" fmla="val 76996"/>
              <a:gd name="adj4" fmla="val -423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Slits provided in die to escape air from cavity of Die</a:t>
            </a:r>
          </a:p>
        </p:txBody>
      </p:sp>
      <p:sp>
        <p:nvSpPr>
          <p:cNvPr id="18" name="Line Callout 1 17"/>
          <p:cNvSpPr/>
          <p:nvPr/>
        </p:nvSpPr>
        <p:spPr>
          <a:xfrm>
            <a:off x="6861941" y="3836276"/>
            <a:ext cx="1219200" cy="990600"/>
          </a:xfrm>
          <a:prstGeom prst="borderCallout1">
            <a:avLst>
              <a:gd name="adj1" fmla="val 18750"/>
              <a:gd name="adj2" fmla="val -8333"/>
              <a:gd name="adj3" fmla="val 156489"/>
              <a:gd name="adj4" fmla="val -317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Slits provided in die to escape air from cavity of Die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2400" y="6400800"/>
            <a:ext cx="8839200" cy="338554"/>
          </a:xfrm>
          <a:prstGeom prst="rect">
            <a:avLst/>
          </a:prstGeom>
          <a:solidFill>
            <a:srgbClr val="99FF6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Air slits provided </a:t>
            </a:r>
            <a:r>
              <a:rPr lang="en-US" sz="1600" dirty="0" smtClean="0"/>
              <a:t>in Die </a:t>
            </a:r>
            <a:r>
              <a:rPr lang="en-US" sz="1600" dirty="0"/>
              <a:t>to escape air from cavity of die  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61697" y="1046848"/>
            <a:ext cx="7877503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Blow hole action plan for B2FP05203O- REJ1C HOLDER BRACKET  RAW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92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52400" y="1524000"/>
            <a:ext cx="4572000" cy="37338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800600" y="1524000"/>
            <a:ext cx="4191000" cy="37338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80" name="TextBox 16"/>
          <p:cNvSpPr txBox="1">
            <a:spLocks noChangeArrowheads="1"/>
          </p:cNvSpPr>
          <p:nvPr/>
        </p:nvSpPr>
        <p:spPr bwMode="auto">
          <a:xfrm>
            <a:off x="990600" y="1143000"/>
            <a:ext cx="2895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/>
              <a:t>BEFORE</a:t>
            </a:r>
          </a:p>
        </p:txBody>
      </p:sp>
      <p:sp>
        <p:nvSpPr>
          <p:cNvPr id="24581" name="TextBox 17"/>
          <p:cNvSpPr txBox="1">
            <a:spLocks noChangeArrowheads="1"/>
          </p:cNvSpPr>
          <p:nvPr/>
        </p:nvSpPr>
        <p:spPr bwMode="auto">
          <a:xfrm>
            <a:off x="5334000" y="1219200"/>
            <a:ext cx="2895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/>
              <a:t>AFTER</a:t>
            </a:r>
          </a:p>
        </p:txBody>
      </p:sp>
      <p:sp>
        <p:nvSpPr>
          <p:cNvPr id="24584" name="TextBox 22"/>
          <p:cNvSpPr txBox="1">
            <a:spLocks noChangeArrowheads="1"/>
          </p:cNvSpPr>
          <p:nvPr/>
        </p:nvSpPr>
        <p:spPr bwMode="auto">
          <a:xfrm>
            <a:off x="381000" y="3810000"/>
            <a:ext cx="4343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/>
              <a:t>Only air vents check point provided in die PM check sheet</a:t>
            </a:r>
          </a:p>
        </p:txBody>
      </p:sp>
      <p:sp>
        <p:nvSpPr>
          <p:cNvPr id="24588" name="TextBox 17"/>
          <p:cNvSpPr txBox="1">
            <a:spLocks noChangeArrowheads="1"/>
          </p:cNvSpPr>
          <p:nvPr/>
        </p:nvSpPr>
        <p:spPr bwMode="auto">
          <a:xfrm>
            <a:off x="4953000" y="3733800"/>
            <a:ext cx="3962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/>
              <a:t>Parting slits added in check point of die PM check sheet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7" y="1600200"/>
            <a:ext cx="4352925" cy="193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381000" y="3200400"/>
            <a:ext cx="43434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512" y="1549839"/>
            <a:ext cx="4067175" cy="208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7726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sz="2000" dirty="0">
              <a:solidFill>
                <a:srgbClr val="0070C0"/>
              </a:solidFill>
            </a:endParaRPr>
          </a:p>
        </p:txBody>
      </p:sp>
      <p:sp>
        <p:nvSpPr>
          <p:cNvPr id="19460" name="TextBox 6"/>
          <p:cNvSpPr txBox="1">
            <a:spLocks noChangeArrowheads="1"/>
          </p:cNvSpPr>
          <p:nvPr/>
        </p:nvSpPr>
        <p:spPr bwMode="auto">
          <a:xfrm>
            <a:off x="2971800" y="3200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4000">
                <a:solidFill>
                  <a:srgbClr val="0070C0"/>
                </a:solidFill>
                <a:latin typeface="Calibri" pitchFamily="34" charset="0"/>
              </a:rPr>
              <a:t>THANK YOU</a:t>
            </a:r>
            <a:endParaRPr lang="en-US" altLang="en-US" sz="2400">
              <a:solidFill>
                <a:srgbClr val="0070C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27288</TotalTime>
  <Words>199</Words>
  <Application>Microsoft Office PowerPoint</Application>
  <PresentationFormat>On-screen Show (4:3)</PresentationFormat>
  <Paragraphs>86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TVS BMW LH</dc:title>
  <dc:creator>admin</dc:creator>
  <cp:lastModifiedBy>admin</cp:lastModifiedBy>
  <cp:revision>2215</cp:revision>
  <cp:lastPrinted>2020-07-20T12:41:28Z</cp:lastPrinted>
  <dcterms:created xsi:type="dcterms:W3CDTF">2006-08-16T00:00:00Z</dcterms:created>
  <dcterms:modified xsi:type="dcterms:W3CDTF">2024-04-29T13:33:12Z</dcterms:modified>
</cp:coreProperties>
</file>