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8" r:id="rId3"/>
    <p:sldId id="257" r:id="rId4"/>
    <p:sldId id="263" r:id="rId5"/>
    <p:sldId id="259" r:id="rId6"/>
    <p:sldId id="265" r:id="rId7"/>
    <p:sldId id="260" r:id="rId8"/>
    <p:sldId id="261" r:id="rId9"/>
    <p:sldId id="262" r:id="rId10"/>
    <p:sldId id="264" r:id="rId11"/>
    <p:sldId id="268" r:id="rId12"/>
    <p:sldId id="267" r:id="rId13"/>
    <p:sldId id="269" r:id="rId14"/>
    <p:sldId id="270" r:id="rId15"/>
  </p:sldIdLst>
  <p:sldSz cx="9144000" cy="6858000" type="screen4x3"/>
  <p:notesSz cx="6888163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57" userDrawn="1">
          <p15:clr>
            <a:srgbClr val="A4A3A4"/>
          </p15:clr>
        </p15:guide>
        <p15:guide id="2" pos="217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00CC00"/>
    <a:srgbClr val="0000FF"/>
    <a:srgbClr val="CC3300"/>
    <a:srgbClr val="FF5050"/>
    <a:srgbClr val="003BB0"/>
    <a:srgbClr val="F7F7F7"/>
    <a:srgbClr val="009900"/>
    <a:srgbClr val="0066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3" autoAdjust="0"/>
    <p:restoredTop sz="95501" autoAdjust="0"/>
  </p:normalViewPr>
  <p:slideViewPr>
    <p:cSldViewPr>
      <p:cViewPr>
        <p:scale>
          <a:sx n="86" d="100"/>
          <a:sy n="86" d="100"/>
        </p:scale>
        <p:origin x="-1243" y="-1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646" y="-102"/>
      </p:cViewPr>
      <p:guideLst>
        <p:guide orient="horz" pos="3157"/>
        <p:guide pos="217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84872" cy="501095"/>
          </a:xfrm>
          <a:prstGeom prst="rect">
            <a:avLst/>
          </a:prstGeom>
        </p:spPr>
        <p:txBody>
          <a:bodyPr vert="horz" lIns="93132" tIns="46566" rIns="93132" bIns="4656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519056"/>
            <a:ext cx="2984872" cy="501095"/>
          </a:xfrm>
          <a:prstGeom prst="rect">
            <a:avLst/>
          </a:prstGeom>
        </p:spPr>
        <p:txBody>
          <a:bodyPr vert="horz" lIns="93132" tIns="46566" rIns="93132" bIns="4656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700" y="9519056"/>
            <a:ext cx="2984872" cy="501095"/>
          </a:xfrm>
          <a:prstGeom prst="rect">
            <a:avLst/>
          </a:prstGeom>
        </p:spPr>
        <p:txBody>
          <a:bodyPr vert="horz" lIns="93132" tIns="46566" rIns="93132" bIns="46566" rtlCol="0" anchor="b"/>
          <a:lstStyle>
            <a:lvl1pPr algn="r">
              <a:defRPr sz="1200"/>
            </a:lvl1pPr>
          </a:lstStyle>
          <a:p>
            <a:fld id="{504CFE14-DB25-45E5-9B3E-2648B5020E7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867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84872" cy="501095"/>
          </a:xfrm>
          <a:prstGeom prst="rect">
            <a:avLst/>
          </a:prstGeom>
        </p:spPr>
        <p:txBody>
          <a:bodyPr vert="horz" lIns="93132" tIns="46566" rIns="93132" bIns="4656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700" y="1"/>
            <a:ext cx="2984872" cy="501095"/>
          </a:xfrm>
          <a:prstGeom prst="rect">
            <a:avLst/>
          </a:prstGeom>
        </p:spPr>
        <p:txBody>
          <a:bodyPr vert="horz" lIns="93132" tIns="46566" rIns="93132" bIns="46566" rtlCol="0"/>
          <a:lstStyle>
            <a:lvl1pPr algn="r">
              <a:defRPr sz="1200"/>
            </a:lvl1pPr>
          </a:lstStyle>
          <a:p>
            <a:fld id="{C635A1B1-06B7-43B0-B905-33353EFD058E}" type="datetimeFigureOut">
              <a:rPr lang="en-US" smtClean="0"/>
              <a:pPr/>
              <a:t>4/24/2024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2" tIns="46566" rIns="93132" bIns="4656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8" y="4760404"/>
            <a:ext cx="5510530" cy="4509850"/>
          </a:xfrm>
          <a:prstGeom prst="rect">
            <a:avLst/>
          </a:prstGeom>
        </p:spPr>
        <p:txBody>
          <a:bodyPr vert="horz" lIns="93132" tIns="46566" rIns="93132" bIns="4656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519056"/>
            <a:ext cx="2984872" cy="501095"/>
          </a:xfrm>
          <a:prstGeom prst="rect">
            <a:avLst/>
          </a:prstGeom>
        </p:spPr>
        <p:txBody>
          <a:bodyPr vert="horz" lIns="93132" tIns="46566" rIns="93132" bIns="4656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700" y="9519056"/>
            <a:ext cx="2984872" cy="501095"/>
          </a:xfrm>
          <a:prstGeom prst="rect">
            <a:avLst/>
          </a:prstGeom>
        </p:spPr>
        <p:txBody>
          <a:bodyPr vert="horz" lIns="93132" tIns="46566" rIns="93132" bIns="46566" rtlCol="0" anchor="b"/>
          <a:lstStyle>
            <a:lvl1pPr algn="r">
              <a:defRPr sz="1200"/>
            </a:lvl1pPr>
          </a:lstStyle>
          <a:p>
            <a:fld id="{5306EA6C-AE34-4657-B468-A3D0AE769B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800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47800" y="6330288"/>
            <a:ext cx="6245556" cy="396875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TPM</a:t>
            </a:r>
            <a:r>
              <a:rPr lang="en-US" dirty="0"/>
              <a:t> – </a:t>
            </a:r>
            <a:r>
              <a:rPr lang="en-US" dirty="0">
                <a:solidFill>
                  <a:srgbClr val="FF0000"/>
                </a:solidFill>
              </a:rPr>
              <a:t>T</a:t>
            </a:r>
            <a:r>
              <a:rPr lang="en-US" dirty="0"/>
              <a:t>he </a:t>
            </a:r>
            <a:r>
              <a:rPr lang="en-US" dirty="0">
                <a:solidFill>
                  <a:srgbClr val="FF0000"/>
                </a:solidFill>
              </a:rPr>
              <a:t>P</a:t>
            </a:r>
            <a:r>
              <a:rPr lang="en-US" dirty="0"/>
              <a:t>erfect </a:t>
            </a:r>
            <a:r>
              <a:rPr lang="en-US" dirty="0">
                <a:solidFill>
                  <a:srgbClr val="FF0000"/>
                </a:solidFill>
              </a:rPr>
              <a:t>M</a:t>
            </a:r>
            <a:r>
              <a:rPr lang="en-US" dirty="0"/>
              <a:t>ove towards mindset change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ctr"/>
            <a:fld id="{A9D5DB2B-9734-48BD-9E68-FEC48DE20D88}" type="slidenum">
              <a:rPr lang="en-US" smtClean="0"/>
              <a:pPr algn="ctr"/>
              <a:t>‹#›</a:t>
            </a:fld>
            <a:r>
              <a:rPr lang="en-US"/>
              <a:t> of 127  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762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147556" y="0"/>
            <a:ext cx="8839200" cy="762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76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14400" y="152400"/>
            <a:ext cx="8839200" cy="7620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6330288"/>
            <a:ext cx="6245556" cy="396875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 lIns="91440" tIns="45720" rIns="91440" bIns="45720" rtlCol="0" anchor="ctr"/>
          <a:lstStyle>
            <a:lvl1pPr algn="ctr">
              <a:defRPr sz="1800" b="1">
                <a:solidFill>
                  <a:schemeClr val="tx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sz="2000">
                <a:solidFill>
                  <a:srgbClr val="FF0000"/>
                </a:solidFill>
              </a:rPr>
              <a:t>TPM</a:t>
            </a:r>
            <a:r>
              <a:rPr lang="en-US"/>
              <a:t> – </a:t>
            </a:r>
            <a:r>
              <a:rPr lang="en-US" sz="2200">
                <a:solidFill>
                  <a:srgbClr val="FF0000"/>
                </a:solidFill>
              </a:rPr>
              <a:t>T</a:t>
            </a:r>
            <a:r>
              <a:rPr lang="en-US"/>
              <a:t>he </a:t>
            </a:r>
            <a:r>
              <a:rPr lang="en-US" sz="2200">
                <a:solidFill>
                  <a:srgbClr val="FF0000"/>
                </a:solidFill>
              </a:rPr>
              <a:t>P</a:t>
            </a:r>
            <a:r>
              <a:rPr lang="en-US"/>
              <a:t>erfect </a:t>
            </a:r>
            <a:r>
              <a:rPr lang="en-US" sz="2200">
                <a:solidFill>
                  <a:srgbClr val="FF0000"/>
                </a:solidFill>
              </a:rPr>
              <a:t>M</a:t>
            </a:r>
            <a:r>
              <a:rPr lang="en-US"/>
              <a:t>ove towards mindset change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96200" y="6324600"/>
            <a:ext cx="1358900" cy="396875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 1</a:t>
            </a:r>
            <a:endParaRPr lang="en-US" dirty="0"/>
          </a:p>
        </p:txBody>
      </p:sp>
      <p:cxnSp>
        <p:nvCxnSpPr>
          <p:cNvPr id="25" name="Straight Connector 24"/>
          <p:cNvCxnSpPr/>
          <p:nvPr userDrawn="1"/>
        </p:nvCxnSpPr>
        <p:spPr>
          <a:xfrm rot="5400000">
            <a:off x="1155700" y="533400"/>
            <a:ext cx="7620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 userDrawn="1"/>
        </p:nvSpPr>
        <p:spPr>
          <a:xfrm>
            <a:off x="114300" y="139700"/>
            <a:ext cx="8940800" cy="7747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0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14300" y="914400"/>
            <a:ext cx="8940800" cy="5410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 rot="5400000">
            <a:off x="7389111" y="532606"/>
            <a:ext cx="7620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/>
          <p:cNvSpPr txBox="1">
            <a:spLocks/>
          </p:cNvSpPr>
          <p:nvPr userDrawn="1"/>
        </p:nvSpPr>
        <p:spPr>
          <a:xfrm>
            <a:off x="111456" y="6330288"/>
            <a:ext cx="1336344" cy="396875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 lIns="91440" tIns="45720" rIns="91440" bIns="45720" rtlCol="0" anchor="ctr"/>
          <a:lstStyle>
            <a:lvl1pPr algn="ctr">
              <a:defRPr sz="1800" b="1">
                <a:solidFill>
                  <a:schemeClr val="tx1"/>
                </a:solidFill>
                <a:latin typeface="Cambria" pitchFamily="18" charset="0"/>
              </a:defRPr>
            </a:lvl1pPr>
          </a:lstStyle>
          <a:p>
            <a:pPr eaLnBrk="1" hangingPunct="1">
              <a:defRPr/>
            </a:pPr>
            <a:r>
              <a:rPr lang="en-US" sz="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Metaforge Engg. (I) Pvt Ltd</a:t>
            </a:r>
            <a:r>
              <a:rPr lang="en-US" altLang="en-US" sz="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Mhasrul, Nasik</a:t>
            </a:r>
            <a:endParaRPr lang="en-IN" altLang="en-US" sz="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Picture 11" descr="ASK.bmp"/>
          <p:cNvPicPr>
            <a:picLocks noChangeAspect="1" noChangeArrowheads="1"/>
          </p:cNvPicPr>
          <p:nvPr userDrawn="1"/>
        </p:nvPicPr>
        <p:blipFill>
          <a:blip r:embed="rId1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984" y="234288"/>
            <a:ext cx="994416" cy="60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 userDrawn="1"/>
        </p:nvSpPr>
        <p:spPr>
          <a:xfrm>
            <a:off x="7769317" y="152400"/>
            <a:ext cx="1285783" cy="762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QM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AA006233-6DC0-4D8F-8F58-11197BA6C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TPM</a:t>
            </a:r>
            <a:r>
              <a:rPr lang="en-US"/>
              <a:t> – </a:t>
            </a:r>
            <a:r>
              <a:rPr lang="en-US">
                <a:solidFill>
                  <a:srgbClr val="FF0000"/>
                </a:solidFill>
              </a:rPr>
              <a:t>T</a:t>
            </a:r>
            <a:r>
              <a:rPr lang="en-US"/>
              <a:t>he </a:t>
            </a:r>
            <a:r>
              <a:rPr lang="en-US">
                <a:solidFill>
                  <a:srgbClr val="FF0000"/>
                </a:solidFill>
              </a:rPr>
              <a:t>P</a:t>
            </a:r>
            <a:r>
              <a:rPr lang="en-US"/>
              <a:t>erfect </a:t>
            </a:r>
            <a:r>
              <a:rPr lang="en-US">
                <a:solidFill>
                  <a:srgbClr val="FF0000"/>
                </a:solidFill>
              </a:rPr>
              <a:t>M</a:t>
            </a:r>
            <a:r>
              <a:rPr lang="en-US"/>
              <a:t>ove towards mindset change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83DBB4EC-1398-4F29-BFD3-E02E1D401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A9D5DB2B-9734-48BD-9E68-FEC48DE20D88}" type="slidenum">
              <a:rPr lang="en-US" smtClean="0"/>
              <a:pPr algn="ctr"/>
              <a:t>1</a:t>
            </a:fld>
            <a:r>
              <a:rPr lang="en-US"/>
              <a:t> of 127  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F2FA22EF-F7F9-431E-9FD1-BD50CE7EEF49}"/>
              </a:ext>
            </a:extLst>
          </p:cNvPr>
          <p:cNvSpPr txBox="1"/>
          <p:nvPr/>
        </p:nvSpPr>
        <p:spPr>
          <a:xfrm>
            <a:off x="1905000" y="2444735"/>
            <a:ext cx="449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400" dirty="0"/>
              <a:t>ENDURANCE TECHNOLOGIES </a:t>
            </a:r>
          </a:p>
          <a:p>
            <a:pPr algn="ctr"/>
            <a:endParaRPr lang="en-IN" sz="2400" dirty="0"/>
          </a:p>
          <a:p>
            <a:pPr algn="ctr"/>
            <a:r>
              <a:rPr lang="en-IN" sz="2400" dirty="0"/>
              <a:t>ACTION PLAN</a:t>
            </a:r>
          </a:p>
        </p:txBody>
      </p:sp>
    </p:spTree>
    <p:extLst>
      <p:ext uri="{BB962C8B-B14F-4D97-AF65-F5344CB8AC3E}">
        <p14:creationId xmlns:p14="http://schemas.microsoft.com/office/powerpoint/2010/main" val="2266969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TPM – The Perfect Move towards mindset change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743200" y="240601"/>
            <a:ext cx="4008823" cy="58477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3200" b="1" dirty="0" smtClean="0">
                <a:solidFill>
                  <a:schemeClr val="bg1"/>
                </a:solidFill>
              </a:rPr>
              <a:t>Q ALERT</a:t>
            </a:r>
            <a:endParaRPr lang="en-IN" sz="3200" b="1" dirty="0">
              <a:solidFill>
                <a:schemeClr val="bg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172200" y="1545452"/>
            <a:ext cx="2031322" cy="50084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rgbClr val="FF0000"/>
                </a:solidFill>
              </a:rPr>
              <a:t>NOT OK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219200" y="1578002"/>
            <a:ext cx="2031322" cy="50084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rgbClr val="00B050"/>
                </a:solidFill>
              </a:rPr>
              <a:t>OK</a:t>
            </a:r>
            <a:endParaRPr lang="en-IN" b="1" dirty="0">
              <a:solidFill>
                <a:srgbClr val="00B05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B07FF1F4-B0A5-40BF-BFCA-46A8DB07F999}"/>
              </a:ext>
            </a:extLst>
          </p:cNvPr>
          <p:cNvSpPr txBox="1"/>
          <p:nvPr/>
        </p:nvSpPr>
        <p:spPr>
          <a:xfrm>
            <a:off x="5473360" y="5105400"/>
            <a:ext cx="3428999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2400" dirty="0">
                <a:solidFill>
                  <a:srgbClr val="FF0000"/>
                </a:solidFill>
              </a:rPr>
              <a:t>Without thread and </a:t>
            </a:r>
            <a:r>
              <a:rPr lang="en-IN" sz="2400" dirty="0" err="1">
                <a:solidFill>
                  <a:srgbClr val="FF0000"/>
                </a:solidFill>
              </a:rPr>
              <a:t>Nogo</a:t>
            </a:r>
            <a:r>
              <a:rPr lang="en-IN" sz="2400" dirty="0">
                <a:solidFill>
                  <a:srgbClr val="FF0000"/>
                </a:solidFill>
              </a:rPr>
              <a:t> pass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B07FF1F4-B0A5-40BF-BFCA-46A8DB07F999}"/>
              </a:ext>
            </a:extLst>
          </p:cNvPr>
          <p:cNvSpPr txBox="1"/>
          <p:nvPr/>
        </p:nvSpPr>
        <p:spPr>
          <a:xfrm>
            <a:off x="914400" y="5105399"/>
            <a:ext cx="342899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2400" dirty="0" smtClean="0">
                <a:solidFill>
                  <a:srgbClr val="00B050"/>
                </a:solidFill>
              </a:rPr>
              <a:t>OK PART</a:t>
            </a:r>
            <a:endParaRPr lang="en-IN" sz="2400" dirty="0">
              <a:solidFill>
                <a:srgbClr val="00B05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B07FF1F4-B0A5-40BF-BFCA-46A8DB07F999}"/>
              </a:ext>
            </a:extLst>
          </p:cNvPr>
          <p:cNvSpPr txBox="1"/>
          <p:nvPr/>
        </p:nvSpPr>
        <p:spPr>
          <a:xfrm>
            <a:off x="7530483" y="978049"/>
            <a:ext cx="144548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1600" dirty="0" smtClean="0"/>
              <a:t>22.03.2024</a:t>
            </a:r>
            <a:endParaRPr lang="en-IN" sz="160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03" t="4780" r="35340" b="4570"/>
          <a:stretch/>
        </p:blipFill>
        <p:spPr>
          <a:xfrm>
            <a:off x="6172200" y="2209800"/>
            <a:ext cx="2195409" cy="2514600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31" t="19198" r="24428" b="12362"/>
          <a:stretch/>
        </p:blipFill>
        <p:spPr>
          <a:xfrm>
            <a:off x="1210322" y="2239392"/>
            <a:ext cx="2065447" cy="2514600"/>
          </a:xfrm>
          <a:prstGeom prst="rect">
            <a:avLst/>
          </a:prstGeom>
          <a:ln>
            <a:solidFill>
              <a:srgbClr val="00B050"/>
            </a:solidFill>
          </a:ln>
        </p:spPr>
      </p:pic>
    </p:spTree>
    <p:extLst>
      <p:ext uri="{BB962C8B-B14F-4D97-AF65-F5344CB8AC3E}">
        <p14:creationId xmlns:p14="http://schemas.microsoft.com/office/powerpoint/2010/main" val="3922761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TPM – The Perfect Move towards mindset change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27" t="13667" r="34758" b="18568"/>
          <a:stretch/>
        </p:blipFill>
        <p:spPr>
          <a:xfrm>
            <a:off x="2368118" y="2514600"/>
            <a:ext cx="3915052" cy="2885243"/>
          </a:xfrm>
          <a:prstGeom prst="rect">
            <a:avLst/>
          </a:prstGeom>
          <a:ln>
            <a:solidFill>
              <a:srgbClr val="92D050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2362200" y="1600200"/>
            <a:ext cx="45961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E</a:t>
            </a:r>
            <a:r>
              <a:rPr lang="en-US" dirty="0" smtClean="0"/>
              <a:t>xtra </a:t>
            </a:r>
            <a:r>
              <a:rPr lang="en-US" dirty="0"/>
              <a:t>material on middle in the thread issue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17615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TPM – The Perfect Move towards mindset change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FA89B8EF-65FD-4AA1-B1E6-A482F48AC9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194279"/>
              </p:ext>
            </p:extLst>
          </p:nvPr>
        </p:nvGraphicFramePr>
        <p:xfrm>
          <a:off x="189077" y="1056713"/>
          <a:ext cx="8763002" cy="5191687"/>
        </p:xfrm>
        <a:graphic>
          <a:graphicData uri="http://schemas.openxmlformats.org/drawingml/2006/table">
            <a:tbl>
              <a:tblPr/>
              <a:tblGrid>
                <a:gridCol w="342305">
                  <a:extLst>
                    <a:ext uri="{9D8B030D-6E8A-4147-A177-3AD203B41FA5}">
                      <a16:colId xmlns="" xmlns:a16="http://schemas.microsoft.com/office/drawing/2014/main" val="3643848047"/>
                    </a:ext>
                  </a:extLst>
                </a:gridCol>
                <a:gridCol w="479227">
                  <a:extLst>
                    <a:ext uri="{9D8B030D-6E8A-4147-A177-3AD203B41FA5}">
                      <a16:colId xmlns="" xmlns:a16="http://schemas.microsoft.com/office/drawing/2014/main" val="1296905522"/>
                    </a:ext>
                  </a:extLst>
                </a:gridCol>
                <a:gridCol w="684609">
                  <a:extLst>
                    <a:ext uri="{9D8B030D-6E8A-4147-A177-3AD203B41FA5}">
                      <a16:colId xmlns="" xmlns:a16="http://schemas.microsoft.com/office/drawing/2014/main" val="1579029867"/>
                    </a:ext>
                  </a:extLst>
                </a:gridCol>
                <a:gridCol w="821530">
                  <a:extLst>
                    <a:ext uri="{9D8B030D-6E8A-4147-A177-3AD203B41FA5}">
                      <a16:colId xmlns="" xmlns:a16="http://schemas.microsoft.com/office/drawing/2014/main" val="2285636794"/>
                    </a:ext>
                  </a:extLst>
                </a:gridCol>
                <a:gridCol w="342306">
                  <a:extLst>
                    <a:ext uri="{9D8B030D-6E8A-4147-A177-3AD203B41FA5}">
                      <a16:colId xmlns="" xmlns:a16="http://schemas.microsoft.com/office/drawing/2014/main" val="3505580690"/>
                    </a:ext>
                  </a:extLst>
                </a:gridCol>
                <a:gridCol w="479227">
                  <a:extLst>
                    <a:ext uri="{9D8B030D-6E8A-4147-A177-3AD203B41FA5}">
                      <a16:colId xmlns="" xmlns:a16="http://schemas.microsoft.com/office/drawing/2014/main" val="322361204"/>
                    </a:ext>
                  </a:extLst>
                </a:gridCol>
                <a:gridCol w="479227">
                  <a:extLst>
                    <a:ext uri="{9D8B030D-6E8A-4147-A177-3AD203B41FA5}">
                      <a16:colId xmlns="" xmlns:a16="http://schemas.microsoft.com/office/drawing/2014/main" val="1457162293"/>
                    </a:ext>
                  </a:extLst>
                </a:gridCol>
                <a:gridCol w="479226">
                  <a:extLst>
                    <a:ext uri="{9D8B030D-6E8A-4147-A177-3AD203B41FA5}">
                      <a16:colId xmlns="" xmlns:a16="http://schemas.microsoft.com/office/drawing/2014/main" val="1904113841"/>
                    </a:ext>
                  </a:extLst>
                </a:gridCol>
                <a:gridCol w="1574603">
                  <a:extLst>
                    <a:ext uri="{9D8B030D-6E8A-4147-A177-3AD203B41FA5}">
                      <a16:colId xmlns="" xmlns:a16="http://schemas.microsoft.com/office/drawing/2014/main" val="3862942909"/>
                    </a:ext>
                  </a:extLst>
                </a:gridCol>
                <a:gridCol w="410766">
                  <a:extLst>
                    <a:ext uri="{9D8B030D-6E8A-4147-A177-3AD203B41FA5}">
                      <a16:colId xmlns="" xmlns:a16="http://schemas.microsoft.com/office/drawing/2014/main" val="3819015253"/>
                    </a:ext>
                  </a:extLst>
                </a:gridCol>
                <a:gridCol w="410766">
                  <a:extLst>
                    <a:ext uri="{9D8B030D-6E8A-4147-A177-3AD203B41FA5}">
                      <a16:colId xmlns="" xmlns:a16="http://schemas.microsoft.com/office/drawing/2014/main" val="2101923214"/>
                    </a:ext>
                  </a:extLst>
                </a:gridCol>
                <a:gridCol w="698531">
                  <a:extLst>
                    <a:ext uri="{9D8B030D-6E8A-4147-A177-3AD203B41FA5}">
                      <a16:colId xmlns="" xmlns:a16="http://schemas.microsoft.com/office/drawing/2014/main" val="4168203398"/>
                    </a:ext>
                  </a:extLst>
                </a:gridCol>
                <a:gridCol w="670688">
                  <a:extLst>
                    <a:ext uri="{9D8B030D-6E8A-4147-A177-3AD203B41FA5}">
                      <a16:colId xmlns="" xmlns:a16="http://schemas.microsoft.com/office/drawing/2014/main" val="4008884611"/>
                    </a:ext>
                  </a:extLst>
                </a:gridCol>
                <a:gridCol w="504199">
                  <a:extLst>
                    <a:ext uri="{9D8B030D-6E8A-4147-A177-3AD203B41FA5}">
                      <a16:colId xmlns="" xmlns:a16="http://schemas.microsoft.com/office/drawing/2014/main" val="325418278"/>
                    </a:ext>
                  </a:extLst>
                </a:gridCol>
                <a:gridCol w="385792">
                  <a:extLst>
                    <a:ext uri="{9D8B030D-6E8A-4147-A177-3AD203B41FA5}">
                      <a16:colId xmlns="" xmlns:a16="http://schemas.microsoft.com/office/drawing/2014/main" val="4209844598"/>
                    </a:ext>
                  </a:extLst>
                </a:gridCol>
              </a:tblGrid>
              <a:tr h="19142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Sr. No.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When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What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Which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Where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How </a:t>
                      </a:r>
                      <a:r>
                        <a:rPr lang="en-IN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many</a:t>
                      </a:r>
                      <a:endParaRPr lang="en-IN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Why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 grid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Corrective action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Who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When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Status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094275090"/>
                  </a:ext>
                </a:extLst>
              </a:tr>
              <a:tr h="33540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Part No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Part Name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3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38582755"/>
                  </a:ext>
                </a:extLst>
              </a:tr>
              <a:tr h="498773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Customer Complaint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Defect Phenomenon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76422692"/>
                  </a:ext>
                </a:extLst>
              </a:tr>
              <a:tr h="2563354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12.04.24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Extra material on middle in the thread issue</a:t>
                      </a:r>
                      <a:endParaRPr lang="en-IN" sz="900" dirty="0"/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More plating</a:t>
                      </a:r>
                      <a:endParaRPr lang="en-US" sz="9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520FK00102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M5 Bolt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ETL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800" b="0" i="0" u="none" strike="noStrike" dirty="0" smtClean="0">
                          <a:solidFill>
                            <a:srgbClr val="9C0006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  <a:endParaRPr lang="en-IN" sz="800" b="0" i="0" u="none" strike="noStrike" dirty="0">
                        <a:solidFill>
                          <a:srgbClr val="9C000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nsp side:  </a:t>
                      </a: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W1: Sampling inspection as per sampling plan</a:t>
                      </a:r>
                    </a:p>
                    <a:p>
                      <a:pPr algn="l" fontAlgn="ctr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en-IN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ctr"/>
                      <a:endParaRPr lang="en-IN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r>
                        <a:rPr lang="en-IN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Cause </a:t>
                      </a:r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side</a:t>
                      </a: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W1: </a:t>
                      </a:r>
                      <a:r>
                        <a:rPr lang="en-US" sz="900" dirty="0" smtClean="0"/>
                        <a:t>Extra material on middle in the thread issue</a:t>
                      </a:r>
                      <a:endParaRPr lang="en-IN" sz="900" dirty="0" smtClean="0"/>
                    </a:p>
                    <a:p>
                      <a:pPr algn="l" fontAlgn="ctr"/>
                      <a:r>
                        <a:rPr lang="en-IN" sz="9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W2</a:t>
                      </a:r>
                      <a:r>
                        <a:rPr lang="en-IN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  <a:r>
                        <a:rPr lang="en-IN" sz="9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IN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More plating deformation in threads </a:t>
                      </a:r>
                      <a:endParaRPr lang="en-IN" sz="9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ctr"/>
                      <a:r>
                        <a:rPr lang="en-IN" sz="9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W3</a:t>
                      </a:r>
                      <a:r>
                        <a:rPr lang="en-IN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: </a:t>
                      </a:r>
                      <a:r>
                        <a:rPr lang="en-IN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During plating process small parts </a:t>
                      </a:r>
                      <a:r>
                        <a:rPr lang="en-IN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stucked</a:t>
                      </a:r>
                      <a:r>
                        <a:rPr lang="en-IN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up in corners and trap points</a:t>
                      </a:r>
                      <a:endParaRPr lang="en-IN" sz="9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ctr"/>
                      <a:r>
                        <a:rPr lang="en-IN" sz="9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W4-</a:t>
                      </a:r>
                      <a:r>
                        <a:rPr lang="en-IN" sz="9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IN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Barrels trap points are open</a:t>
                      </a:r>
                      <a:endParaRPr lang="en-IN" sz="9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Insp Side: </a:t>
                      </a:r>
                      <a:r>
                        <a:rPr lang="en-IN" sz="9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100% visual inspection  and fix</a:t>
                      </a:r>
                      <a:r>
                        <a:rPr lang="en-IN" sz="900" b="0" i="0" u="none" strike="noStrike" baseline="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 the lady inspector for this part</a:t>
                      </a:r>
                      <a:endParaRPr lang="en-IN" sz="9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9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900" b="1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900" b="1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Cause </a:t>
                      </a:r>
                      <a:r>
                        <a:rPr lang="en-IN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side</a:t>
                      </a:r>
                      <a:r>
                        <a:rPr lang="en-IN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Close the trap points </a:t>
                      </a:r>
                      <a:endParaRPr lang="en-IN" sz="9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SCA</a:t>
                      </a:r>
                    </a:p>
                    <a:p>
                      <a:pPr algn="l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Jaikishan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13/04/24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20.04.24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</a:t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</a:t>
                      </a: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785123891"/>
                  </a:ext>
                </a:extLst>
              </a:tr>
              <a:tr h="179807"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94419573"/>
                  </a:ext>
                </a:extLst>
              </a:tr>
              <a:tr h="350959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Sustenance action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Target date 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Status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Preventive action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Tgt</a:t>
                      </a:r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date 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Status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System action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Tgt date 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Status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IN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IN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endParaRPr lang="en-IN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80486472"/>
                  </a:ext>
                </a:extLst>
              </a:tr>
              <a:tr h="107197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QA Alert</a:t>
                      </a:r>
                      <a:r>
                        <a:rPr lang="en-GB" sz="900" b="1" i="0" u="none" strike="noStrike" baseline="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 display</a:t>
                      </a:r>
                      <a:endParaRPr lang="en-IN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12.04.24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IN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Trap point audit </a:t>
                      </a:r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25.04.24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IP</a:t>
                      </a:r>
                      <a:endParaRPr lang="en-IN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sz="900" dirty="0"/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sz="900" dirty="0"/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sz="900" dirty="0"/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endParaRPr lang="en-IN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7935645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3E675DB9-9BEB-4E26-8B12-1E1BA90FCEB3}"/>
              </a:ext>
            </a:extLst>
          </p:cNvPr>
          <p:cNvSpPr txBox="1"/>
          <p:nvPr/>
        </p:nvSpPr>
        <p:spPr>
          <a:xfrm>
            <a:off x="2057400" y="266806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400" dirty="0" smtClean="0"/>
              <a:t>Action plan 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4100984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TPM – The Perfect Move towards mindset change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098"/>
          <a:stretch/>
        </p:blipFill>
        <p:spPr>
          <a:xfrm>
            <a:off x="2286000" y="1905000"/>
            <a:ext cx="4029075" cy="3461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3817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TPM – The Perfect Move towards mindset change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14</a:t>
            </a:fld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FA89B8EF-65FD-4AA1-B1E6-A482F48AC9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0981572"/>
              </p:ext>
            </p:extLst>
          </p:nvPr>
        </p:nvGraphicFramePr>
        <p:xfrm>
          <a:off x="189077" y="1056713"/>
          <a:ext cx="8763002" cy="5191687"/>
        </p:xfrm>
        <a:graphic>
          <a:graphicData uri="http://schemas.openxmlformats.org/drawingml/2006/table">
            <a:tbl>
              <a:tblPr/>
              <a:tblGrid>
                <a:gridCol w="342305">
                  <a:extLst>
                    <a:ext uri="{9D8B030D-6E8A-4147-A177-3AD203B41FA5}">
                      <a16:colId xmlns="" xmlns:a16="http://schemas.microsoft.com/office/drawing/2014/main" val="3643848047"/>
                    </a:ext>
                  </a:extLst>
                </a:gridCol>
                <a:gridCol w="479227">
                  <a:extLst>
                    <a:ext uri="{9D8B030D-6E8A-4147-A177-3AD203B41FA5}">
                      <a16:colId xmlns="" xmlns:a16="http://schemas.microsoft.com/office/drawing/2014/main" val="1296905522"/>
                    </a:ext>
                  </a:extLst>
                </a:gridCol>
                <a:gridCol w="684609">
                  <a:extLst>
                    <a:ext uri="{9D8B030D-6E8A-4147-A177-3AD203B41FA5}">
                      <a16:colId xmlns="" xmlns:a16="http://schemas.microsoft.com/office/drawing/2014/main" val="1579029867"/>
                    </a:ext>
                  </a:extLst>
                </a:gridCol>
                <a:gridCol w="821530">
                  <a:extLst>
                    <a:ext uri="{9D8B030D-6E8A-4147-A177-3AD203B41FA5}">
                      <a16:colId xmlns="" xmlns:a16="http://schemas.microsoft.com/office/drawing/2014/main" val="2285636794"/>
                    </a:ext>
                  </a:extLst>
                </a:gridCol>
                <a:gridCol w="342306">
                  <a:extLst>
                    <a:ext uri="{9D8B030D-6E8A-4147-A177-3AD203B41FA5}">
                      <a16:colId xmlns="" xmlns:a16="http://schemas.microsoft.com/office/drawing/2014/main" val="3505580690"/>
                    </a:ext>
                  </a:extLst>
                </a:gridCol>
                <a:gridCol w="479227">
                  <a:extLst>
                    <a:ext uri="{9D8B030D-6E8A-4147-A177-3AD203B41FA5}">
                      <a16:colId xmlns="" xmlns:a16="http://schemas.microsoft.com/office/drawing/2014/main" val="322361204"/>
                    </a:ext>
                  </a:extLst>
                </a:gridCol>
                <a:gridCol w="479227">
                  <a:extLst>
                    <a:ext uri="{9D8B030D-6E8A-4147-A177-3AD203B41FA5}">
                      <a16:colId xmlns="" xmlns:a16="http://schemas.microsoft.com/office/drawing/2014/main" val="1457162293"/>
                    </a:ext>
                  </a:extLst>
                </a:gridCol>
                <a:gridCol w="479226">
                  <a:extLst>
                    <a:ext uri="{9D8B030D-6E8A-4147-A177-3AD203B41FA5}">
                      <a16:colId xmlns="" xmlns:a16="http://schemas.microsoft.com/office/drawing/2014/main" val="1904113841"/>
                    </a:ext>
                  </a:extLst>
                </a:gridCol>
                <a:gridCol w="1574603">
                  <a:extLst>
                    <a:ext uri="{9D8B030D-6E8A-4147-A177-3AD203B41FA5}">
                      <a16:colId xmlns="" xmlns:a16="http://schemas.microsoft.com/office/drawing/2014/main" val="3862942909"/>
                    </a:ext>
                  </a:extLst>
                </a:gridCol>
                <a:gridCol w="410766">
                  <a:extLst>
                    <a:ext uri="{9D8B030D-6E8A-4147-A177-3AD203B41FA5}">
                      <a16:colId xmlns="" xmlns:a16="http://schemas.microsoft.com/office/drawing/2014/main" val="3819015253"/>
                    </a:ext>
                  </a:extLst>
                </a:gridCol>
                <a:gridCol w="410766">
                  <a:extLst>
                    <a:ext uri="{9D8B030D-6E8A-4147-A177-3AD203B41FA5}">
                      <a16:colId xmlns="" xmlns:a16="http://schemas.microsoft.com/office/drawing/2014/main" val="2101923214"/>
                    </a:ext>
                  </a:extLst>
                </a:gridCol>
                <a:gridCol w="698531">
                  <a:extLst>
                    <a:ext uri="{9D8B030D-6E8A-4147-A177-3AD203B41FA5}">
                      <a16:colId xmlns="" xmlns:a16="http://schemas.microsoft.com/office/drawing/2014/main" val="4168203398"/>
                    </a:ext>
                  </a:extLst>
                </a:gridCol>
                <a:gridCol w="670688">
                  <a:extLst>
                    <a:ext uri="{9D8B030D-6E8A-4147-A177-3AD203B41FA5}">
                      <a16:colId xmlns="" xmlns:a16="http://schemas.microsoft.com/office/drawing/2014/main" val="4008884611"/>
                    </a:ext>
                  </a:extLst>
                </a:gridCol>
                <a:gridCol w="504199">
                  <a:extLst>
                    <a:ext uri="{9D8B030D-6E8A-4147-A177-3AD203B41FA5}">
                      <a16:colId xmlns="" xmlns:a16="http://schemas.microsoft.com/office/drawing/2014/main" val="325418278"/>
                    </a:ext>
                  </a:extLst>
                </a:gridCol>
                <a:gridCol w="385792">
                  <a:extLst>
                    <a:ext uri="{9D8B030D-6E8A-4147-A177-3AD203B41FA5}">
                      <a16:colId xmlns="" xmlns:a16="http://schemas.microsoft.com/office/drawing/2014/main" val="4209844598"/>
                    </a:ext>
                  </a:extLst>
                </a:gridCol>
              </a:tblGrid>
              <a:tr h="19142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Sr. No.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When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What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Which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Where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How </a:t>
                      </a:r>
                      <a:r>
                        <a:rPr lang="en-IN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many</a:t>
                      </a:r>
                      <a:endParaRPr lang="en-IN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Why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 grid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Corrective action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Who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When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Status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094275090"/>
                  </a:ext>
                </a:extLst>
              </a:tr>
              <a:tr h="33540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Part No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Part Name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3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38582755"/>
                  </a:ext>
                </a:extLst>
              </a:tr>
              <a:tr h="498773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Customer Complaint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Defect Phenomenon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76422692"/>
                  </a:ext>
                </a:extLst>
              </a:tr>
              <a:tr h="2563354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12.04.24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Extra</a:t>
                      </a:r>
                      <a:r>
                        <a:rPr lang="en-US" sz="9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cut on </a:t>
                      </a:r>
                      <a:r>
                        <a:rPr lang="en-US" sz="9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dia</a:t>
                      </a:r>
                      <a:r>
                        <a:rPr lang="en-US" sz="9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8 mm</a:t>
                      </a:r>
                      <a:endParaRPr lang="en-US" sz="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Other part mix up</a:t>
                      </a:r>
                      <a:endParaRPr lang="en-US" sz="9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B2BQ00826O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Brake lever screw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ETL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800" b="0" i="0" u="none" strike="noStrike" dirty="0" smtClean="0">
                          <a:solidFill>
                            <a:srgbClr val="9C0006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  <a:endParaRPr lang="en-IN" sz="800" b="0" i="0" u="none" strike="noStrike" dirty="0">
                        <a:solidFill>
                          <a:srgbClr val="9C000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nsp side:  </a:t>
                      </a: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W1: Sampling inspection as per sampling plan</a:t>
                      </a:r>
                    </a:p>
                    <a:p>
                      <a:pPr algn="l" fontAlgn="ctr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en-IN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ctr"/>
                      <a:endParaRPr lang="en-IN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r>
                        <a:rPr lang="en-IN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Cause </a:t>
                      </a:r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side</a:t>
                      </a: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W1: </a:t>
                      </a:r>
                      <a:r>
                        <a:rPr lang="en-IN" sz="900" dirty="0" smtClean="0"/>
                        <a:t>Extra cut on 8 mm diameter</a:t>
                      </a:r>
                    </a:p>
                    <a:p>
                      <a:pPr algn="l" fontAlgn="ctr"/>
                      <a:r>
                        <a:rPr lang="en-IN" sz="9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W2;</a:t>
                      </a:r>
                      <a:r>
                        <a:rPr lang="en-IN" sz="9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IN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During plating process 2 similar looking without groove and with groove parts mix up</a:t>
                      </a:r>
                      <a:endParaRPr lang="en-IN" sz="900" b="1" i="0" u="none" strike="noStrike" dirty="0" smtClean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ctr"/>
                      <a:r>
                        <a:rPr lang="en-IN" sz="9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W3:</a:t>
                      </a:r>
                      <a:r>
                        <a:rPr lang="en-IN" sz="9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IN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Both parts plating processing 1 by one </a:t>
                      </a:r>
                      <a:endParaRPr lang="en-IN" sz="9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Insp Side: </a:t>
                      </a:r>
                      <a:r>
                        <a:rPr lang="en-IN" sz="9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100% visual inspection  and fix</a:t>
                      </a:r>
                      <a:r>
                        <a:rPr lang="en-IN" sz="900" b="0" i="0" u="none" strike="noStrike" baseline="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 the lady inspector for this part</a:t>
                      </a:r>
                      <a:endParaRPr lang="en-IN" sz="9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9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900" b="1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Cause </a:t>
                      </a:r>
                      <a:r>
                        <a:rPr lang="en-IN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side</a:t>
                      </a:r>
                      <a:r>
                        <a:rPr lang="en-IN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Make Alternate production planning for</a:t>
                      </a:r>
                      <a:r>
                        <a:rPr lang="en-IN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similar looking parts </a:t>
                      </a:r>
                      <a:endParaRPr lang="en-IN" sz="9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SCA</a:t>
                      </a:r>
                    </a:p>
                    <a:p>
                      <a:pPr algn="l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Jaikishan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13/04/24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16.04.24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</a:t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</a:t>
                      </a: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785123891"/>
                  </a:ext>
                </a:extLst>
              </a:tr>
              <a:tr h="179807"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94419573"/>
                  </a:ext>
                </a:extLst>
              </a:tr>
              <a:tr h="350959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Sustenance action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Target date 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Status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Preventive action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Tgt</a:t>
                      </a:r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date 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Status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System action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Tgt date 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Status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IN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IN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endParaRPr lang="en-IN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80486472"/>
                  </a:ext>
                </a:extLst>
              </a:tr>
              <a:tr h="107197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QA Alert</a:t>
                      </a:r>
                      <a:r>
                        <a:rPr lang="en-GB" sz="900" b="1" i="0" u="none" strike="noStrike" baseline="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 display</a:t>
                      </a:r>
                      <a:endParaRPr lang="en-IN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05.04.24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IN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IN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900" dirty="0" smtClean="0"/>
                        <a:t>Plan alternate material receiving from machining </a:t>
                      </a:r>
                      <a:endParaRPr lang="en-IN" sz="900" dirty="0"/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900" dirty="0" smtClean="0"/>
                        <a:t>16.04.24</a:t>
                      </a:r>
                      <a:endParaRPr lang="en-IN" sz="900" dirty="0"/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900" dirty="0" smtClean="0"/>
                        <a:t>C</a:t>
                      </a:r>
                      <a:endParaRPr lang="en-IN" sz="900" dirty="0"/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endParaRPr lang="en-IN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7935645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3E675DB9-9BEB-4E26-8B12-1E1BA90FCEB3}"/>
              </a:ext>
            </a:extLst>
          </p:cNvPr>
          <p:cNvSpPr txBox="1"/>
          <p:nvPr/>
        </p:nvSpPr>
        <p:spPr>
          <a:xfrm>
            <a:off x="2057400" y="266806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400" dirty="0" smtClean="0"/>
              <a:t>Action plan 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937423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DFE02CCD-F92E-4B79-A31E-9583993BF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TPM – The Perfect Move towards mindset change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4C1E92FD-8723-4AAD-8590-CC3961ABD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B07FF1F4-B0A5-40BF-BFCA-46A8DB07F999}"/>
              </a:ext>
            </a:extLst>
          </p:cNvPr>
          <p:cNvSpPr txBox="1"/>
          <p:nvPr/>
        </p:nvSpPr>
        <p:spPr>
          <a:xfrm>
            <a:off x="2133601" y="4827039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400" dirty="0" smtClean="0"/>
              <a:t>OD oversize due to Hole burr  mm </a:t>
            </a:r>
            <a:endParaRPr lang="en-IN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55" t="28997" r="12950" b="14045"/>
          <a:stretch/>
        </p:blipFill>
        <p:spPr>
          <a:xfrm>
            <a:off x="3340779" y="1752600"/>
            <a:ext cx="2081444" cy="2835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248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18CF0BB5-D47A-4674-A7EA-8EE4D04F1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TPM – The Perfect Move towards mindset change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F7F6EC41-BF93-47B7-BD21-2B2EE3CEE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FA89B8EF-65FD-4AA1-B1E6-A482F48AC9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579444"/>
              </p:ext>
            </p:extLst>
          </p:nvPr>
        </p:nvGraphicFramePr>
        <p:xfrm>
          <a:off x="189077" y="1056713"/>
          <a:ext cx="8763002" cy="5191687"/>
        </p:xfrm>
        <a:graphic>
          <a:graphicData uri="http://schemas.openxmlformats.org/drawingml/2006/table">
            <a:tbl>
              <a:tblPr/>
              <a:tblGrid>
                <a:gridCol w="342305">
                  <a:extLst>
                    <a:ext uri="{9D8B030D-6E8A-4147-A177-3AD203B41FA5}">
                      <a16:colId xmlns="" xmlns:a16="http://schemas.microsoft.com/office/drawing/2014/main" val="3643848047"/>
                    </a:ext>
                  </a:extLst>
                </a:gridCol>
                <a:gridCol w="479227">
                  <a:extLst>
                    <a:ext uri="{9D8B030D-6E8A-4147-A177-3AD203B41FA5}">
                      <a16:colId xmlns="" xmlns:a16="http://schemas.microsoft.com/office/drawing/2014/main" val="1296905522"/>
                    </a:ext>
                  </a:extLst>
                </a:gridCol>
                <a:gridCol w="684609">
                  <a:extLst>
                    <a:ext uri="{9D8B030D-6E8A-4147-A177-3AD203B41FA5}">
                      <a16:colId xmlns="" xmlns:a16="http://schemas.microsoft.com/office/drawing/2014/main" val="1579029867"/>
                    </a:ext>
                  </a:extLst>
                </a:gridCol>
                <a:gridCol w="821530">
                  <a:extLst>
                    <a:ext uri="{9D8B030D-6E8A-4147-A177-3AD203B41FA5}">
                      <a16:colId xmlns="" xmlns:a16="http://schemas.microsoft.com/office/drawing/2014/main" val="2285636794"/>
                    </a:ext>
                  </a:extLst>
                </a:gridCol>
                <a:gridCol w="342306">
                  <a:extLst>
                    <a:ext uri="{9D8B030D-6E8A-4147-A177-3AD203B41FA5}">
                      <a16:colId xmlns="" xmlns:a16="http://schemas.microsoft.com/office/drawing/2014/main" val="3505580690"/>
                    </a:ext>
                  </a:extLst>
                </a:gridCol>
                <a:gridCol w="479227">
                  <a:extLst>
                    <a:ext uri="{9D8B030D-6E8A-4147-A177-3AD203B41FA5}">
                      <a16:colId xmlns="" xmlns:a16="http://schemas.microsoft.com/office/drawing/2014/main" val="322361204"/>
                    </a:ext>
                  </a:extLst>
                </a:gridCol>
                <a:gridCol w="479227">
                  <a:extLst>
                    <a:ext uri="{9D8B030D-6E8A-4147-A177-3AD203B41FA5}">
                      <a16:colId xmlns="" xmlns:a16="http://schemas.microsoft.com/office/drawing/2014/main" val="1457162293"/>
                    </a:ext>
                  </a:extLst>
                </a:gridCol>
                <a:gridCol w="479226">
                  <a:extLst>
                    <a:ext uri="{9D8B030D-6E8A-4147-A177-3AD203B41FA5}">
                      <a16:colId xmlns="" xmlns:a16="http://schemas.microsoft.com/office/drawing/2014/main" val="1904113841"/>
                    </a:ext>
                  </a:extLst>
                </a:gridCol>
                <a:gridCol w="1574603">
                  <a:extLst>
                    <a:ext uri="{9D8B030D-6E8A-4147-A177-3AD203B41FA5}">
                      <a16:colId xmlns="" xmlns:a16="http://schemas.microsoft.com/office/drawing/2014/main" val="3862942909"/>
                    </a:ext>
                  </a:extLst>
                </a:gridCol>
                <a:gridCol w="410766">
                  <a:extLst>
                    <a:ext uri="{9D8B030D-6E8A-4147-A177-3AD203B41FA5}">
                      <a16:colId xmlns="" xmlns:a16="http://schemas.microsoft.com/office/drawing/2014/main" val="3819015253"/>
                    </a:ext>
                  </a:extLst>
                </a:gridCol>
                <a:gridCol w="410766">
                  <a:extLst>
                    <a:ext uri="{9D8B030D-6E8A-4147-A177-3AD203B41FA5}">
                      <a16:colId xmlns="" xmlns:a16="http://schemas.microsoft.com/office/drawing/2014/main" val="2101923214"/>
                    </a:ext>
                  </a:extLst>
                </a:gridCol>
                <a:gridCol w="698531">
                  <a:extLst>
                    <a:ext uri="{9D8B030D-6E8A-4147-A177-3AD203B41FA5}">
                      <a16:colId xmlns="" xmlns:a16="http://schemas.microsoft.com/office/drawing/2014/main" val="4168203398"/>
                    </a:ext>
                  </a:extLst>
                </a:gridCol>
                <a:gridCol w="670688">
                  <a:extLst>
                    <a:ext uri="{9D8B030D-6E8A-4147-A177-3AD203B41FA5}">
                      <a16:colId xmlns="" xmlns:a16="http://schemas.microsoft.com/office/drawing/2014/main" val="4008884611"/>
                    </a:ext>
                  </a:extLst>
                </a:gridCol>
                <a:gridCol w="504199">
                  <a:extLst>
                    <a:ext uri="{9D8B030D-6E8A-4147-A177-3AD203B41FA5}">
                      <a16:colId xmlns="" xmlns:a16="http://schemas.microsoft.com/office/drawing/2014/main" val="325418278"/>
                    </a:ext>
                  </a:extLst>
                </a:gridCol>
                <a:gridCol w="385792">
                  <a:extLst>
                    <a:ext uri="{9D8B030D-6E8A-4147-A177-3AD203B41FA5}">
                      <a16:colId xmlns="" xmlns:a16="http://schemas.microsoft.com/office/drawing/2014/main" val="4209844598"/>
                    </a:ext>
                  </a:extLst>
                </a:gridCol>
              </a:tblGrid>
              <a:tr h="19142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Sr. No.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When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What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Which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Where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How </a:t>
                      </a:r>
                      <a:r>
                        <a:rPr lang="en-IN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many</a:t>
                      </a:r>
                      <a:endParaRPr lang="en-IN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Why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 grid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Corrective action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Who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When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Status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094275090"/>
                  </a:ext>
                </a:extLst>
              </a:tr>
              <a:tr h="33540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Part No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Part Name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3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38582755"/>
                  </a:ext>
                </a:extLst>
              </a:tr>
              <a:tr h="498773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Customer Complaint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Defect Phenomenon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76422692"/>
                  </a:ext>
                </a:extLst>
              </a:tr>
              <a:tr h="2563354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22.03.24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Fitment not possible due to burr</a:t>
                      </a:r>
                      <a:endParaRPr lang="en-US" sz="9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mm hole drilling burr flow on shank</a:t>
                      </a:r>
                      <a:endParaRPr lang="en-US" sz="9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52DD003260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Bolt Banjo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ETL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0" i="0" u="none" strike="noStrike" dirty="0" smtClean="0">
                          <a:solidFill>
                            <a:srgbClr val="9C0006"/>
                          </a:solidFill>
                          <a:effectLst/>
                          <a:latin typeface="Arial" panose="020B0604020202020204" pitchFamily="34" charset="0"/>
                        </a:rPr>
                        <a:t>03</a:t>
                      </a:r>
                      <a:endParaRPr lang="en-IN" sz="900" b="0" i="0" u="none" strike="noStrike" dirty="0">
                        <a:solidFill>
                          <a:srgbClr val="9C000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nsp side:  </a:t>
                      </a: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W1: Sampling inspection as per sampling plan</a:t>
                      </a:r>
                    </a:p>
                    <a:p>
                      <a:pPr algn="l" fontAlgn="ctr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en-IN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ctr"/>
                      <a:endParaRPr lang="en-IN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ctr"/>
                      <a:r>
                        <a:rPr lang="en-IN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Cause </a:t>
                      </a:r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side</a:t>
                      </a: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W1: </a:t>
                      </a:r>
                      <a:r>
                        <a:rPr lang="en-IN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Burr on OD from 3 mm hole</a:t>
                      </a:r>
                    </a:p>
                    <a:p>
                      <a:pPr algn="l" fontAlgn="ctr"/>
                      <a:r>
                        <a:rPr lang="en-IN" sz="9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W2</a:t>
                      </a:r>
                      <a:r>
                        <a:rPr lang="en-IN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  <a:r>
                        <a:rPr lang="en-IN" sz="9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During drilling operation drill hole shift to lower side</a:t>
                      </a:r>
                      <a:endParaRPr lang="en-IN" sz="9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ctr"/>
                      <a:r>
                        <a:rPr lang="en-IN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W3: </a:t>
                      </a:r>
                      <a:r>
                        <a:rPr lang="en-IN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Part not rest</a:t>
                      </a:r>
                      <a:r>
                        <a:rPr lang="en-IN" sz="9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to the fixture plate</a:t>
                      </a:r>
                    </a:p>
                    <a:p>
                      <a:pPr algn="l" fontAlgn="ctr"/>
                      <a:r>
                        <a:rPr lang="en-IN" sz="9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W4- </a:t>
                      </a:r>
                      <a:r>
                        <a:rPr lang="en-IN" sz="9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Part resting confirmation on fixture not available</a:t>
                      </a:r>
                      <a:endParaRPr lang="en-IN" sz="900" b="1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Insp Side: </a:t>
                      </a:r>
                      <a:r>
                        <a:rPr lang="en-IN" sz="9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100% visual </a:t>
                      </a:r>
                      <a:r>
                        <a:rPr lang="en-IN" sz="9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inspection and marking on part hex</a:t>
                      </a:r>
                      <a:endParaRPr lang="en-IN" sz="9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9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9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Cause side</a:t>
                      </a:r>
                      <a:r>
                        <a:rPr lang="en-IN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900" b="1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Provide depth groove to the fixture to rest under head washer </a:t>
                      </a:r>
                      <a:r>
                        <a:rPr lang="en-IN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 </a:t>
                      </a:r>
                      <a:r>
                        <a:rPr lang="en-IN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the fixture</a:t>
                      </a:r>
                      <a:endParaRPr lang="en-IN" sz="9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SCA</a:t>
                      </a:r>
                    </a:p>
                    <a:p>
                      <a:pPr algn="l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Ganesh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25.03.24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25.03.24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</a:t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</a:t>
                      </a: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785123891"/>
                  </a:ext>
                </a:extLst>
              </a:tr>
              <a:tr h="179807"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94419573"/>
                  </a:ext>
                </a:extLst>
              </a:tr>
              <a:tr h="350959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Sustenance action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Target date 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Status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Preventive action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Tgt</a:t>
                      </a:r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date 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Status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System action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Tgt date 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Status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IN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IN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endParaRPr lang="en-IN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80486472"/>
                  </a:ext>
                </a:extLst>
              </a:tr>
              <a:tr h="107197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QA Alert</a:t>
                      </a:r>
                      <a:r>
                        <a:rPr lang="en-GB" sz="900" b="1" i="0" u="none" strike="noStrike" baseline="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 display</a:t>
                      </a:r>
                      <a:endParaRPr lang="en-IN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25.03.2024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IN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IN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900" dirty="0" smtClean="0"/>
                        <a:t>Verification of bush and monitor</a:t>
                      </a:r>
                      <a:r>
                        <a:rPr lang="en-IN" sz="900" baseline="0" dirty="0" smtClean="0"/>
                        <a:t> the wear life</a:t>
                      </a:r>
                      <a:endParaRPr lang="en-IN" sz="900" dirty="0"/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900" dirty="0" smtClean="0"/>
                        <a:t>30.03.2024</a:t>
                      </a:r>
                      <a:endParaRPr lang="en-IN" sz="900" dirty="0"/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900" dirty="0" smtClean="0"/>
                        <a:t>C</a:t>
                      </a:r>
                      <a:endParaRPr lang="en-IN" sz="900" dirty="0"/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endParaRPr lang="en-IN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793564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3E675DB9-9BEB-4E26-8B12-1E1BA90FCEB3}"/>
              </a:ext>
            </a:extLst>
          </p:cNvPr>
          <p:cNvSpPr txBox="1"/>
          <p:nvPr/>
        </p:nvSpPr>
        <p:spPr>
          <a:xfrm>
            <a:off x="2057400" y="266806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400" dirty="0" smtClean="0"/>
              <a:t>Action plan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2592713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TPM – The Perfect Move towards mindset change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55" t="28997" r="12950" b="14045"/>
          <a:stretch/>
        </p:blipFill>
        <p:spPr>
          <a:xfrm>
            <a:off x="6283152" y="2362199"/>
            <a:ext cx="1809417" cy="2464839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2743200" y="240601"/>
            <a:ext cx="4008823" cy="58477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3200" b="1" dirty="0" smtClean="0">
                <a:solidFill>
                  <a:schemeClr val="bg1"/>
                </a:solidFill>
              </a:rPr>
              <a:t>Q ALERT</a:t>
            </a:r>
            <a:endParaRPr lang="en-IN" sz="3200" b="1" dirty="0">
              <a:solidFill>
                <a:schemeClr val="bg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172200" y="1545452"/>
            <a:ext cx="2031322" cy="50084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rgbClr val="FF0000"/>
                </a:solidFill>
              </a:rPr>
              <a:t>NOT OK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219200" y="1578002"/>
            <a:ext cx="2031322" cy="50084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rgbClr val="00B050"/>
                </a:solidFill>
              </a:rPr>
              <a:t>OK</a:t>
            </a:r>
            <a:endParaRPr lang="en-IN" b="1" dirty="0">
              <a:solidFill>
                <a:srgbClr val="00B05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3258" t="16311" r="25491" b="33592"/>
          <a:stretch/>
        </p:blipFill>
        <p:spPr>
          <a:xfrm>
            <a:off x="1600200" y="2362200"/>
            <a:ext cx="1574122" cy="2548892"/>
          </a:xfrm>
          <a:prstGeom prst="rect">
            <a:avLst/>
          </a:prstGeom>
          <a:ln>
            <a:solidFill>
              <a:srgbClr val="00B050"/>
            </a:solidFill>
          </a:ln>
        </p:spPr>
      </p:pic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B07FF1F4-B0A5-40BF-BFCA-46A8DB07F999}"/>
              </a:ext>
            </a:extLst>
          </p:cNvPr>
          <p:cNvSpPr txBox="1"/>
          <p:nvPr/>
        </p:nvSpPr>
        <p:spPr>
          <a:xfrm>
            <a:off x="5473360" y="5105400"/>
            <a:ext cx="3428999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2400" dirty="0" smtClean="0">
                <a:solidFill>
                  <a:srgbClr val="FF0000"/>
                </a:solidFill>
              </a:rPr>
              <a:t>OD oversize due to Hole burr  mm </a:t>
            </a:r>
            <a:endParaRPr lang="en-IN" sz="2400" dirty="0">
              <a:solidFill>
                <a:srgbClr val="FF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B07FF1F4-B0A5-40BF-BFCA-46A8DB07F999}"/>
              </a:ext>
            </a:extLst>
          </p:cNvPr>
          <p:cNvSpPr txBox="1"/>
          <p:nvPr/>
        </p:nvSpPr>
        <p:spPr>
          <a:xfrm>
            <a:off x="914400" y="5105399"/>
            <a:ext cx="342899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2400" dirty="0" smtClean="0">
                <a:solidFill>
                  <a:srgbClr val="00B050"/>
                </a:solidFill>
              </a:rPr>
              <a:t>Hole ok</a:t>
            </a:r>
            <a:endParaRPr lang="en-IN" sz="2400" dirty="0">
              <a:solidFill>
                <a:srgbClr val="00B05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B07FF1F4-B0A5-40BF-BFCA-46A8DB07F999}"/>
              </a:ext>
            </a:extLst>
          </p:cNvPr>
          <p:cNvSpPr txBox="1"/>
          <p:nvPr/>
        </p:nvSpPr>
        <p:spPr>
          <a:xfrm>
            <a:off x="7530483" y="978049"/>
            <a:ext cx="144548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1600" dirty="0" smtClean="0"/>
              <a:t>22.03.2024</a:t>
            </a:r>
            <a:endParaRPr lang="en-IN" sz="1600" dirty="0"/>
          </a:p>
        </p:txBody>
      </p:sp>
    </p:spTree>
    <p:extLst>
      <p:ext uri="{BB962C8B-B14F-4D97-AF65-F5344CB8AC3E}">
        <p14:creationId xmlns:p14="http://schemas.microsoft.com/office/powerpoint/2010/main" val="4211761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TPM – The Perfect Move towards mindset change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3E675DB9-9BEB-4E26-8B12-1E1BA90FCEB3}"/>
              </a:ext>
            </a:extLst>
          </p:cNvPr>
          <p:cNvSpPr txBox="1"/>
          <p:nvPr/>
        </p:nvSpPr>
        <p:spPr>
          <a:xfrm>
            <a:off x="2286000" y="1447800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400" dirty="0" smtClean="0"/>
              <a:t>Groove inspection by OD gauge</a:t>
            </a:r>
            <a:endParaRPr lang="en-IN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0660" t="23171" r="22831" b="31392"/>
          <a:stretch/>
        </p:blipFill>
        <p:spPr>
          <a:xfrm>
            <a:off x="3962400" y="2362200"/>
            <a:ext cx="1793289" cy="311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923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TPM – The Perfect Move towards mindset change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3E675DB9-9BEB-4E26-8B12-1E1BA90FCEB3}"/>
              </a:ext>
            </a:extLst>
          </p:cNvPr>
          <p:cNvSpPr txBox="1"/>
          <p:nvPr/>
        </p:nvSpPr>
        <p:spPr>
          <a:xfrm>
            <a:off x="2438400" y="1447800"/>
            <a:ext cx="434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ctr">
              <a:defRPr/>
            </a:pPr>
            <a:r>
              <a:rPr lang="en-IN" dirty="0">
                <a:latin typeface="Arial" panose="020B0604020202020204" pitchFamily="34" charset="0"/>
              </a:rPr>
              <a:t>Provide depth groove to the fixture to rest under head washer I  the fixture</a:t>
            </a:r>
            <a:endParaRPr lang="en-IN" dirty="0">
              <a:solidFill>
                <a:srgbClr val="00B050"/>
              </a:solidFill>
              <a:latin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2286000"/>
            <a:ext cx="2819400" cy="3759200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 bwMode="auto">
          <a:xfrm flipH="1">
            <a:off x="4343400" y="3861540"/>
            <a:ext cx="2209800" cy="533400"/>
          </a:xfrm>
          <a:prstGeom prst="straightConnector1">
            <a:avLst/>
          </a:prstGeom>
          <a:noFill/>
          <a:ln w="28575" algn="ctr">
            <a:solidFill>
              <a:srgbClr val="92D050"/>
            </a:solidFill>
            <a:round/>
            <a:headEnd/>
            <a:tailEnd type="arrow"/>
          </a:ln>
        </p:spPr>
      </p:cxnSp>
    </p:spTree>
    <p:extLst>
      <p:ext uri="{BB962C8B-B14F-4D97-AF65-F5344CB8AC3E}">
        <p14:creationId xmlns:p14="http://schemas.microsoft.com/office/powerpoint/2010/main" val="2470514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DFE02CCD-F92E-4B79-A31E-9583993BF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TPM – The Perfect Move towards mindset change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4C1E92FD-8723-4AAD-8590-CC3961ABD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B07FF1F4-B0A5-40BF-BFCA-46A8DB07F999}"/>
              </a:ext>
            </a:extLst>
          </p:cNvPr>
          <p:cNvSpPr txBox="1"/>
          <p:nvPr/>
        </p:nvSpPr>
        <p:spPr>
          <a:xfrm>
            <a:off x="2133601" y="4827039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400" dirty="0" smtClean="0"/>
              <a:t>Without thread and </a:t>
            </a:r>
            <a:r>
              <a:rPr lang="en-IN" sz="2400" dirty="0" err="1" smtClean="0"/>
              <a:t>Nogo</a:t>
            </a:r>
            <a:r>
              <a:rPr lang="en-IN" sz="2400" dirty="0" smtClean="0"/>
              <a:t> pass</a:t>
            </a:r>
            <a:endParaRPr lang="en-IN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03" t="4780" r="35340" b="4570"/>
          <a:stretch/>
        </p:blipFill>
        <p:spPr>
          <a:xfrm>
            <a:off x="2895600" y="1371600"/>
            <a:ext cx="2697272" cy="3089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10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18CF0BB5-D47A-4674-A7EA-8EE4D04F1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TPM – The Perfect Move towards mindset change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F7F6EC41-BF93-47B7-BD21-2B2EE3CEE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FA89B8EF-65FD-4AA1-B1E6-A482F48AC9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3001622"/>
              </p:ext>
            </p:extLst>
          </p:nvPr>
        </p:nvGraphicFramePr>
        <p:xfrm>
          <a:off x="189077" y="1056713"/>
          <a:ext cx="8763002" cy="5191687"/>
        </p:xfrm>
        <a:graphic>
          <a:graphicData uri="http://schemas.openxmlformats.org/drawingml/2006/table">
            <a:tbl>
              <a:tblPr/>
              <a:tblGrid>
                <a:gridCol w="342305">
                  <a:extLst>
                    <a:ext uri="{9D8B030D-6E8A-4147-A177-3AD203B41FA5}">
                      <a16:colId xmlns="" xmlns:a16="http://schemas.microsoft.com/office/drawing/2014/main" val="3643848047"/>
                    </a:ext>
                  </a:extLst>
                </a:gridCol>
                <a:gridCol w="479227">
                  <a:extLst>
                    <a:ext uri="{9D8B030D-6E8A-4147-A177-3AD203B41FA5}">
                      <a16:colId xmlns="" xmlns:a16="http://schemas.microsoft.com/office/drawing/2014/main" val="1296905522"/>
                    </a:ext>
                  </a:extLst>
                </a:gridCol>
                <a:gridCol w="684609">
                  <a:extLst>
                    <a:ext uri="{9D8B030D-6E8A-4147-A177-3AD203B41FA5}">
                      <a16:colId xmlns="" xmlns:a16="http://schemas.microsoft.com/office/drawing/2014/main" val="1579029867"/>
                    </a:ext>
                  </a:extLst>
                </a:gridCol>
                <a:gridCol w="821530">
                  <a:extLst>
                    <a:ext uri="{9D8B030D-6E8A-4147-A177-3AD203B41FA5}">
                      <a16:colId xmlns="" xmlns:a16="http://schemas.microsoft.com/office/drawing/2014/main" val="2285636794"/>
                    </a:ext>
                  </a:extLst>
                </a:gridCol>
                <a:gridCol w="342306">
                  <a:extLst>
                    <a:ext uri="{9D8B030D-6E8A-4147-A177-3AD203B41FA5}">
                      <a16:colId xmlns="" xmlns:a16="http://schemas.microsoft.com/office/drawing/2014/main" val="3505580690"/>
                    </a:ext>
                  </a:extLst>
                </a:gridCol>
                <a:gridCol w="479227">
                  <a:extLst>
                    <a:ext uri="{9D8B030D-6E8A-4147-A177-3AD203B41FA5}">
                      <a16:colId xmlns="" xmlns:a16="http://schemas.microsoft.com/office/drawing/2014/main" val="322361204"/>
                    </a:ext>
                  </a:extLst>
                </a:gridCol>
                <a:gridCol w="479227">
                  <a:extLst>
                    <a:ext uri="{9D8B030D-6E8A-4147-A177-3AD203B41FA5}">
                      <a16:colId xmlns="" xmlns:a16="http://schemas.microsoft.com/office/drawing/2014/main" val="1457162293"/>
                    </a:ext>
                  </a:extLst>
                </a:gridCol>
                <a:gridCol w="479226">
                  <a:extLst>
                    <a:ext uri="{9D8B030D-6E8A-4147-A177-3AD203B41FA5}">
                      <a16:colId xmlns="" xmlns:a16="http://schemas.microsoft.com/office/drawing/2014/main" val="1904113841"/>
                    </a:ext>
                  </a:extLst>
                </a:gridCol>
                <a:gridCol w="1574603">
                  <a:extLst>
                    <a:ext uri="{9D8B030D-6E8A-4147-A177-3AD203B41FA5}">
                      <a16:colId xmlns="" xmlns:a16="http://schemas.microsoft.com/office/drawing/2014/main" val="3862942909"/>
                    </a:ext>
                  </a:extLst>
                </a:gridCol>
                <a:gridCol w="410766">
                  <a:extLst>
                    <a:ext uri="{9D8B030D-6E8A-4147-A177-3AD203B41FA5}">
                      <a16:colId xmlns="" xmlns:a16="http://schemas.microsoft.com/office/drawing/2014/main" val="3819015253"/>
                    </a:ext>
                  </a:extLst>
                </a:gridCol>
                <a:gridCol w="410766">
                  <a:extLst>
                    <a:ext uri="{9D8B030D-6E8A-4147-A177-3AD203B41FA5}">
                      <a16:colId xmlns="" xmlns:a16="http://schemas.microsoft.com/office/drawing/2014/main" val="2101923214"/>
                    </a:ext>
                  </a:extLst>
                </a:gridCol>
                <a:gridCol w="698531">
                  <a:extLst>
                    <a:ext uri="{9D8B030D-6E8A-4147-A177-3AD203B41FA5}">
                      <a16:colId xmlns="" xmlns:a16="http://schemas.microsoft.com/office/drawing/2014/main" val="4168203398"/>
                    </a:ext>
                  </a:extLst>
                </a:gridCol>
                <a:gridCol w="670688">
                  <a:extLst>
                    <a:ext uri="{9D8B030D-6E8A-4147-A177-3AD203B41FA5}">
                      <a16:colId xmlns="" xmlns:a16="http://schemas.microsoft.com/office/drawing/2014/main" val="4008884611"/>
                    </a:ext>
                  </a:extLst>
                </a:gridCol>
                <a:gridCol w="504199">
                  <a:extLst>
                    <a:ext uri="{9D8B030D-6E8A-4147-A177-3AD203B41FA5}">
                      <a16:colId xmlns="" xmlns:a16="http://schemas.microsoft.com/office/drawing/2014/main" val="325418278"/>
                    </a:ext>
                  </a:extLst>
                </a:gridCol>
                <a:gridCol w="385792">
                  <a:extLst>
                    <a:ext uri="{9D8B030D-6E8A-4147-A177-3AD203B41FA5}">
                      <a16:colId xmlns="" xmlns:a16="http://schemas.microsoft.com/office/drawing/2014/main" val="4209844598"/>
                    </a:ext>
                  </a:extLst>
                </a:gridCol>
              </a:tblGrid>
              <a:tr h="19142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Sr. No.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When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What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Which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Where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How </a:t>
                      </a:r>
                      <a:r>
                        <a:rPr lang="en-IN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many</a:t>
                      </a:r>
                      <a:endParaRPr lang="en-IN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Why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 grid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Corrective action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Who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When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Status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094275090"/>
                  </a:ext>
                </a:extLst>
              </a:tr>
              <a:tr h="33540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Part No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Part Name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3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38582755"/>
                  </a:ext>
                </a:extLst>
              </a:tr>
              <a:tr h="498773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Customer Complaint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Defect Phenomenon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76422692"/>
                  </a:ext>
                </a:extLst>
              </a:tr>
              <a:tr h="2563354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04.04.24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 found </a:t>
                      </a:r>
                      <a:r>
                        <a:rPr lang="en-IN" sz="9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Nogo</a:t>
                      </a:r>
                      <a:r>
                        <a:rPr lang="en-IN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pass</a:t>
                      </a:r>
                      <a:endParaRPr lang="en-US" sz="9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9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Nogo</a:t>
                      </a:r>
                      <a:r>
                        <a:rPr lang="en-IN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pass</a:t>
                      </a:r>
                      <a:endParaRPr lang="en-US" sz="9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B2AG005260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Anchor pin 8 mm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ETL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800" b="0" i="0" u="none" strike="noStrike" dirty="0" smtClean="0">
                          <a:solidFill>
                            <a:srgbClr val="9C0006"/>
                          </a:solidFill>
                          <a:effectLst/>
                          <a:latin typeface="Arial" panose="020B0604020202020204" pitchFamily="34" charset="0"/>
                        </a:rPr>
                        <a:t>Under inspection</a:t>
                      </a:r>
                      <a:endParaRPr lang="en-IN" sz="800" b="0" i="0" u="none" strike="noStrike" dirty="0">
                        <a:solidFill>
                          <a:srgbClr val="9C000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nsp side:  </a:t>
                      </a: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W1: Sampling inspection as per sampling plan</a:t>
                      </a:r>
                    </a:p>
                    <a:p>
                      <a:pPr algn="l" fontAlgn="ctr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en-IN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ctr"/>
                      <a:endParaRPr lang="en-IN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ctr"/>
                      <a:r>
                        <a:rPr lang="en-IN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Cause </a:t>
                      </a:r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side</a:t>
                      </a: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W1: </a:t>
                      </a:r>
                      <a:r>
                        <a:rPr lang="en-IN" sz="9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Nogo</a:t>
                      </a:r>
                      <a:r>
                        <a:rPr lang="en-IN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pass to the some</a:t>
                      </a:r>
                      <a:r>
                        <a:rPr lang="en-IN" sz="9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parts</a:t>
                      </a:r>
                      <a:endParaRPr lang="en-IN" sz="900" b="1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ctr"/>
                      <a:r>
                        <a:rPr lang="en-IN" sz="9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W2</a:t>
                      </a:r>
                      <a:r>
                        <a:rPr lang="en-IN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  <a:r>
                        <a:rPr lang="en-IN" sz="9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During thread rolling operations </a:t>
                      </a:r>
                      <a:r>
                        <a:rPr lang="en-IN" sz="900" b="1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nogo</a:t>
                      </a:r>
                      <a:r>
                        <a:rPr lang="en-IN" sz="9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Gauge pass</a:t>
                      </a:r>
                    </a:p>
                    <a:p>
                      <a:pPr algn="l" fontAlgn="ctr"/>
                      <a:r>
                        <a:rPr lang="en-IN" sz="9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W3</a:t>
                      </a:r>
                      <a:r>
                        <a:rPr lang="en-IN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: </a:t>
                      </a:r>
                      <a:r>
                        <a:rPr lang="en-IN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TRD at lower side 7.04-7.06</a:t>
                      </a:r>
                      <a:endParaRPr lang="en-IN" sz="900" b="1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Insp Side: </a:t>
                      </a:r>
                      <a:r>
                        <a:rPr lang="en-IN" sz="9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100 </a:t>
                      </a:r>
                      <a:r>
                        <a:rPr lang="en-IN" sz="900" b="0" i="0" u="none" strike="noStrike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nos</a:t>
                      </a:r>
                      <a:r>
                        <a:rPr lang="en-IN" sz="9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 sampling per lot </a:t>
                      </a:r>
                      <a:endParaRPr lang="en-IN" sz="9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9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900" b="1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900" b="1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900" b="1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Cause </a:t>
                      </a:r>
                      <a:r>
                        <a:rPr lang="en-IN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side</a:t>
                      </a:r>
                      <a:r>
                        <a:rPr lang="en-IN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900" b="1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Maintain TRD at higher side </a:t>
                      </a:r>
                      <a:r>
                        <a:rPr lang="en-IN" sz="9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i.e</a:t>
                      </a:r>
                      <a:r>
                        <a:rPr lang="en-IN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7.06-7.08</a:t>
                      </a:r>
                      <a:endParaRPr lang="en-IN" sz="9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SCA</a:t>
                      </a:r>
                    </a:p>
                    <a:p>
                      <a:pPr algn="l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Ganesh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05.04.24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05.04.24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</a:t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</a:t>
                      </a: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785123891"/>
                  </a:ext>
                </a:extLst>
              </a:tr>
              <a:tr h="179807"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94419573"/>
                  </a:ext>
                </a:extLst>
              </a:tr>
              <a:tr h="350959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Sustenance action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Target date 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Status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Preventive action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Tgt</a:t>
                      </a:r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date 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Status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System action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Tgt date 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Status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IN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IN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endParaRPr lang="en-IN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80486472"/>
                  </a:ext>
                </a:extLst>
              </a:tr>
              <a:tr h="107197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QA Alert</a:t>
                      </a:r>
                      <a:r>
                        <a:rPr lang="en-GB" sz="900" b="1" i="0" u="none" strike="noStrike" baseline="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 display</a:t>
                      </a:r>
                      <a:endParaRPr lang="en-IN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04.04.24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IN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IN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900" dirty="0" smtClean="0"/>
                        <a:t>Change the forging drawing </a:t>
                      </a:r>
                    </a:p>
                    <a:p>
                      <a:r>
                        <a:rPr lang="en-IN" sz="900" dirty="0" smtClean="0"/>
                        <a:t>Increase TRD</a:t>
                      </a:r>
                      <a:endParaRPr lang="en-IN" sz="900" dirty="0"/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900" dirty="0" smtClean="0"/>
                        <a:t>05.04.24</a:t>
                      </a:r>
                      <a:endParaRPr lang="en-IN" sz="900" dirty="0"/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900" dirty="0" smtClean="0"/>
                        <a:t>C</a:t>
                      </a:r>
                      <a:endParaRPr lang="en-IN" sz="900" dirty="0"/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endParaRPr lang="en-IN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793564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3E675DB9-9BEB-4E26-8B12-1E1BA90FCEB3}"/>
              </a:ext>
            </a:extLst>
          </p:cNvPr>
          <p:cNvSpPr txBox="1"/>
          <p:nvPr/>
        </p:nvSpPr>
        <p:spPr>
          <a:xfrm>
            <a:off x="2057400" y="266806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400" dirty="0" smtClean="0"/>
              <a:t>Action plan 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872564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TPM – The Perfect Move towards mindset change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FA89B8EF-65FD-4AA1-B1E6-A482F48AC9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4865323"/>
              </p:ext>
            </p:extLst>
          </p:nvPr>
        </p:nvGraphicFramePr>
        <p:xfrm>
          <a:off x="189077" y="1056713"/>
          <a:ext cx="8763002" cy="5191687"/>
        </p:xfrm>
        <a:graphic>
          <a:graphicData uri="http://schemas.openxmlformats.org/drawingml/2006/table">
            <a:tbl>
              <a:tblPr/>
              <a:tblGrid>
                <a:gridCol w="342305">
                  <a:extLst>
                    <a:ext uri="{9D8B030D-6E8A-4147-A177-3AD203B41FA5}">
                      <a16:colId xmlns="" xmlns:a16="http://schemas.microsoft.com/office/drawing/2014/main" val="3643848047"/>
                    </a:ext>
                  </a:extLst>
                </a:gridCol>
                <a:gridCol w="479227">
                  <a:extLst>
                    <a:ext uri="{9D8B030D-6E8A-4147-A177-3AD203B41FA5}">
                      <a16:colId xmlns="" xmlns:a16="http://schemas.microsoft.com/office/drawing/2014/main" val="1296905522"/>
                    </a:ext>
                  </a:extLst>
                </a:gridCol>
                <a:gridCol w="684609">
                  <a:extLst>
                    <a:ext uri="{9D8B030D-6E8A-4147-A177-3AD203B41FA5}">
                      <a16:colId xmlns="" xmlns:a16="http://schemas.microsoft.com/office/drawing/2014/main" val="1579029867"/>
                    </a:ext>
                  </a:extLst>
                </a:gridCol>
                <a:gridCol w="821530">
                  <a:extLst>
                    <a:ext uri="{9D8B030D-6E8A-4147-A177-3AD203B41FA5}">
                      <a16:colId xmlns="" xmlns:a16="http://schemas.microsoft.com/office/drawing/2014/main" val="2285636794"/>
                    </a:ext>
                  </a:extLst>
                </a:gridCol>
                <a:gridCol w="342306">
                  <a:extLst>
                    <a:ext uri="{9D8B030D-6E8A-4147-A177-3AD203B41FA5}">
                      <a16:colId xmlns="" xmlns:a16="http://schemas.microsoft.com/office/drawing/2014/main" val="3505580690"/>
                    </a:ext>
                  </a:extLst>
                </a:gridCol>
                <a:gridCol w="479227">
                  <a:extLst>
                    <a:ext uri="{9D8B030D-6E8A-4147-A177-3AD203B41FA5}">
                      <a16:colId xmlns="" xmlns:a16="http://schemas.microsoft.com/office/drawing/2014/main" val="322361204"/>
                    </a:ext>
                  </a:extLst>
                </a:gridCol>
                <a:gridCol w="479227">
                  <a:extLst>
                    <a:ext uri="{9D8B030D-6E8A-4147-A177-3AD203B41FA5}">
                      <a16:colId xmlns="" xmlns:a16="http://schemas.microsoft.com/office/drawing/2014/main" val="1457162293"/>
                    </a:ext>
                  </a:extLst>
                </a:gridCol>
                <a:gridCol w="479226">
                  <a:extLst>
                    <a:ext uri="{9D8B030D-6E8A-4147-A177-3AD203B41FA5}">
                      <a16:colId xmlns="" xmlns:a16="http://schemas.microsoft.com/office/drawing/2014/main" val="1904113841"/>
                    </a:ext>
                  </a:extLst>
                </a:gridCol>
                <a:gridCol w="1574603">
                  <a:extLst>
                    <a:ext uri="{9D8B030D-6E8A-4147-A177-3AD203B41FA5}">
                      <a16:colId xmlns="" xmlns:a16="http://schemas.microsoft.com/office/drawing/2014/main" val="3862942909"/>
                    </a:ext>
                  </a:extLst>
                </a:gridCol>
                <a:gridCol w="410766">
                  <a:extLst>
                    <a:ext uri="{9D8B030D-6E8A-4147-A177-3AD203B41FA5}">
                      <a16:colId xmlns="" xmlns:a16="http://schemas.microsoft.com/office/drawing/2014/main" val="3819015253"/>
                    </a:ext>
                  </a:extLst>
                </a:gridCol>
                <a:gridCol w="410766">
                  <a:extLst>
                    <a:ext uri="{9D8B030D-6E8A-4147-A177-3AD203B41FA5}">
                      <a16:colId xmlns="" xmlns:a16="http://schemas.microsoft.com/office/drawing/2014/main" val="2101923214"/>
                    </a:ext>
                  </a:extLst>
                </a:gridCol>
                <a:gridCol w="698531">
                  <a:extLst>
                    <a:ext uri="{9D8B030D-6E8A-4147-A177-3AD203B41FA5}">
                      <a16:colId xmlns="" xmlns:a16="http://schemas.microsoft.com/office/drawing/2014/main" val="4168203398"/>
                    </a:ext>
                  </a:extLst>
                </a:gridCol>
                <a:gridCol w="670688">
                  <a:extLst>
                    <a:ext uri="{9D8B030D-6E8A-4147-A177-3AD203B41FA5}">
                      <a16:colId xmlns="" xmlns:a16="http://schemas.microsoft.com/office/drawing/2014/main" val="4008884611"/>
                    </a:ext>
                  </a:extLst>
                </a:gridCol>
                <a:gridCol w="504199">
                  <a:extLst>
                    <a:ext uri="{9D8B030D-6E8A-4147-A177-3AD203B41FA5}">
                      <a16:colId xmlns="" xmlns:a16="http://schemas.microsoft.com/office/drawing/2014/main" val="325418278"/>
                    </a:ext>
                  </a:extLst>
                </a:gridCol>
                <a:gridCol w="385792">
                  <a:extLst>
                    <a:ext uri="{9D8B030D-6E8A-4147-A177-3AD203B41FA5}">
                      <a16:colId xmlns="" xmlns:a16="http://schemas.microsoft.com/office/drawing/2014/main" val="4209844598"/>
                    </a:ext>
                  </a:extLst>
                </a:gridCol>
              </a:tblGrid>
              <a:tr h="19142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Sr. No.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When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What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Which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Where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How </a:t>
                      </a:r>
                      <a:r>
                        <a:rPr lang="en-IN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many</a:t>
                      </a:r>
                      <a:endParaRPr lang="en-IN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Why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 grid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Corrective action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Who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When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Status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094275090"/>
                  </a:ext>
                </a:extLst>
              </a:tr>
              <a:tr h="33540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Part No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Part Name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3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38582755"/>
                  </a:ext>
                </a:extLst>
              </a:tr>
              <a:tr h="498773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Customer Complaint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Defect Phenomenon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76422692"/>
                  </a:ext>
                </a:extLst>
              </a:tr>
              <a:tr h="2563354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05.04.24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 found without threads</a:t>
                      </a:r>
                      <a:endParaRPr lang="en-US" sz="9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Without thread parts mix up</a:t>
                      </a:r>
                      <a:endParaRPr lang="en-US" sz="9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B2AG005260</a:t>
                      </a:r>
                    </a:p>
                    <a:p>
                      <a:pPr algn="l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Anchor pin 8 mm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ETL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800" b="0" i="0" u="none" strike="noStrike" dirty="0" smtClean="0">
                          <a:solidFill>
                            <a:srgbClr val="9C0006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en-IN" sz="800" b="0" i="0" u="none" strike="noStrike" dirty="0">
                        <a:solidFill>
                          <a:srgbClr val="9C000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nsp side:  </a:t>
                      </a: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W1: Sampling inspection as per sampling plan</a:t>
                      </a:r>
                    </a:p>
                    <a:p>
                      <a:pPr algn="l" fontAlgn="ctr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en-IN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ctr"/>
                      <a:endParaRPr lang="en-IN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ctr"/>
                      <a:r>
                        <a:rPr lang="en-IN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Cause </a:t>
                      </a:r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side</a:t>
                      </a: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W1: </a:t>
                      </a:r>
                      <a:r>
                        <a:rPr lang="en-IN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Part found without threads </a:t>
                      </a:r>
                    </a:p>
                    <a:p>
                      <a:pPr algn="l" fontAlgn="ctr"/>
                      <a:r>
                        <a:rPr lang="en-IN" sz="9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W2</a:t>
                      </a:r>
                      <a:r>
                        <a:rPr lang="en-IN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  <a:r>
                        <a:rPr lang="en-IN" sz="9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During thread rolling operations without thread parts mix up</a:t>
                      </a:r>
                    </a:p>
                    <a:p>
                      <a:pPr algn="l" fontAlgn="ctr"/>
                      <a:r>
                        <a:rPr lang="en-IN" sz="9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W3</a:t>
                      </a:r>
                      <a:r>
                        <a:rPr lang="en-IN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: </a:t>
                      </a:r>
                      <a:r>
                        <a:rPr lang="en-IN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Operators hold 5-6 pieces at</a:t>
                      </a:r>
                      <a:r>
                        <a:rPr lang="en-IN" sz="9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input stage </a:t>
                      </a:r>
                    </a:p>
                    <a:p>
                      <a:pPr algn="l" fontAlgn="ctr"/>
                      <a:r>
                        <a:rPr lang="en-IN" sz="9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W4-</a:t>
                      </a:r>
                      <a:r>
                        <a:rPr lang="en-IN" sz="9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During processing parts fallen down in out put box 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Insp Side: </a:t>
                      </a:r>
                      <a:r>
                        <a:rPr lang="en-IN" sz="9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100% visual inspection  and fix</a:t>
                      </a:r>
                      <a:r>
                        <a:rPr lang="en-IN" sz="900" b="0" i="0" u="none" strike="noStrike" baseline="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 the lady inspector for this part</a:t>
                      </a:r>
                      <a:endParaRPr lang="en-IN" sz="9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9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900" b="1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900" b="1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Cause </a:t>
                      </a:r>
                      <a:r>
                        <a:rPr lang="en-IN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side</a:t>
                      </a:r>
                      <a:r>
                        <a:rPr lang="en-IN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Give instruction to hold single piece during processing </a:t>
                      </a:r>
                      <a:endParaRPr lang="en-IN" sz="9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SCA</a:t>
                      </a:r>
                    </a:p>
                    <a:p>
                      <a:pPr algn="l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Ganesh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05/04/24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05.04.24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</a:t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</a:t>
                      </a: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785123891"/>
                  </a:ext>
                </a:extLst>
              </a:tr>
              <a:tr h="179807"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94419573"/>
                  </a:ext>
                </a:extLst>
              </a:tr>
              <a:tr h="350959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Sustenance action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Target date 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Status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Preventive action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Tgt</a:t>
                      </a:r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date 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Status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System action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Tgt date 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Status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IN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IN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endParaRPr lang="en-IN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80486472"/>
                  </a:ext>
                </a:extLst>
              </a:tr>
              <a:tr h="107197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QA Alert</a:t>
                      </a:r>
                      <a:r>
                        <a:rPr lang="en-GB" sz="900" b="1" i="0" u="none" strike="noStrike" baseline="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 display</a:t>
                      </a:r>
                      <a:endParaRPr lang="en-IN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05.04.24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IN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Provide partition plate before out put</a:t>
                      </a:r>
                      <a:r>
                        <a:rPr lang="en-GB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box of thread rolling machine </a:t>
                      </a:r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25.04.24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IP</a:t>
                      </a:r>
                      <a:endParaRPr lang="en-IN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900" dirty="0" smtClean="0"/>
                        <a:t>Point to be add in set up approval </a:t>
                      </a:r>
                      <a:endParaRPr lang="en-IN" sz="900" dirty="0"/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900" dirty="0" smtClean="0"/>
                        <a:t>15.04.24</a:t>
                      </a:r>
                      <a:endParaRPr lang="en-IN" sz="900" dirty="0"/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900" dirty="0" smtClean="0"/>
                        <a:t>IP</a:t>
                      </a:r>
                      <a:endParaRPr lang="en-IN" sz="900" dirty="0"/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endParaRPr lang="en-IN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7935645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3E675DB9-9BEB-4E26-8B12-1E1BA90FCEB3}"/>
              </a:ext>
            </a:extLst>
          </p:cNvPr>
          <p:cNvSpPr txBox="1"/>
          <p:nvPr/>
        </p:nvSpPr>
        <p:spPr>
          <a:xfrm>
            <a:off x="2057400" y="266806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400" dirty="0" smtClean="0"/>
              <a:t>Action plan 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966471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 bwMode="auto">
        <a:noFill/>
        <a:ln w="3175" algn="ctr">
          <a:solidFill>
            <a:schemeClr val="tx1"/>
          </a:solidFill>
          <a:round/>
          <a:headEnd/>
          <a:tailEnd/>
        </a:ln>
      </a:spPr>
      <a:bodyPr/>
      <a:lstStyle/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24358</TotalTime>
  <Words>623</Words>
  <Application>Microsoft Office PowerPoint</Application>
  <PresentationFormat>On-screen Show (4:3)</PresentationFormat>
  <Paragraphs>495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ABC</dc:creator>
  <cp:lastModifiedBy>qh</cp:lastModifiedBy>
  <cp:revision>1734</cp:revision>
  <cp:lastPrinted>2019-08-06T08:39:18Z</cp:lastPrinted>
  <dcterms:created xsi:type="dcterms:W3CDTF">2013-09-14T13:07:09Z</dcterms:created>
  <dcterms:modified xsi:type="dcterms:W3CDTF">2024-04-24T11:01:00Z</dcterms:modified>
</cp:coreProperties>
</file>