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01" r:id="rId13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3300"/>
    <a:srgbClr val="FFCC99"/>
    <a:srgbClr val="CCFF99"/>
    <a:srgbClr val="CFDEB0"/>
    <a:srgbClr val="E7A96B"/>
    <a:srgbClr val="FF6600"/>
    <a:srgbClr val="E17509"/>
    <a:srgbClr val="CF8E0B"/>
    <a:srgbClr val="AE72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78" autoAdjust="0"/>
    <p:restoredTop sz="94444" autoAdjust="0"/>
  </p:normalViewPr>
  <p:slideViewPr>
    <p:cSldViewPr>
      <p:cViewPr>
        <p:scale>
          <a:sx n="75" d="100"/>
          <a:sy n="75" d="100"/>
        </p:scale>
        <p:origin x="-3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4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2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C6E0-235B-4505-BD1A-D32138549501}" type="slidenum">
              <a:rPr lang="en-IN" altLang="en-US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en-IN" altLang="en-US" dirty="0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57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7AA6-A91F-48D3-8AA7-C24D5A319E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9FF-2529-4BF3-88D7-16EF50170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C17D-1E79-4C0B-896A-06B57737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FF0A3A-D6B2-4CF0-8194-E2894A9BE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336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4A67-68CE-4347-81B9-79B4FA92B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4AE-3F1D-4DFC-ACE6-40151F340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972F-D78E-4661-8894-568927A4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481-AF18-4E0D-8968-D88C11CA8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2FFA-6C97-431B-8955-84EAD9D12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828-09FE-4C7C-88FA-9F2F914B4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A3D-0062-4F72-BAC7-49F2149B3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DCBB-EDF5-497B-B150-2CE148C0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E7AA6-A91F-48D3-8AA7-C24D5A319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pic>
        <p:nvPicPr>
          <p:cNvPr id="1034" name="Picture 71" descr="pic0049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2667000"/>
            <a:ext cx="5562600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0000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Casting Crack Issue of K0LA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COUNTERMEASURE</a:t>
            </a:r>
            <a:endParaRPr lang="en-IN" sz="1800" b="1" dirty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7010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Dekson Casting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3825" y="1524000"/>
            <a:ext cx="8915400" cy="482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4210191" y="1524000"/>
            <a:ext cx="0" cy="483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38113" y="524827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36525" y="1013626"/>
            <a:ext cx="1010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Shop :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GDC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09538" y="1219200"/>
            <a:ext cx="1582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Operation :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Q Gate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084141" y="1120700"/>
            <a:ext cx="2846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Date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Implementation: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15.06.2024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09538" y="5394306"/>
            <a:ext cx="40634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>
              <a:defRPr/>
            </a:pPr>
            <a:r>
              <a:rPr lang="en-US" sz="1400" b="1" dirty="0">
                <a:solidFill>
                  <a:prstClr val="black"/>
                </a:solidFill>
                <a:latin typeface="+mn-lt"/>
              </a:rPr>
              <a:t>Problem/Present Status</a:t>
            </a:r>
            <a:r>
              <a:rPr lang="en-US" sz="1400" b="1" dirty="0" smtClean="0">
                <a:solidFill>
                  <a:prstClr val="black"/>
                </a:solidFill>
                <a:latin typeface="+mn-lt"/>
              </a:rPr>
              <a:t>: </a:t>
            </a:r>
          </a:p>
          <a:p>
            <a:pPr marL="285750" indent="-285750" eaLnBrk="0" fontAlgn="t" hangingPunct="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Inspection done by Visual as Per limit sample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but chances of Minor defect skip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208256" y="5333771"/>
            <a:ext cx="4955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+mn-lt"/>
              </a:rPr>
              <a:t>Countermeasure</a:t>
            </a:r>
            <a:r>
              <a:rPr lang="en-US" sz="1400" b="1" dirty="0" smtClean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285750" indent="-285750" eaLnBrk="0" fontAlgn="t" hangingPunct="0">
              <a:buFont typeface="Arial" panose="020B0604020202020204" pitchFamily="34" charset="0"/>
              <a:buChar char="•"/>
              <a:defRPr/>
            </a:pPr>
            <a:r>
              <a:rPr lang="en-IN" altLang="ja-JP" sz="1400" b="1" dirty="0" smtClean="0">
                <a:solidFill>
                  <a:srgbClr val="0000FF"/>
                </a:solidFill>
                <a:latin typeface="+mn-lt"/>
              </a:rPr>
              <a:t>Additional  </a:t>
            </a:r>
            <a:r>
              <a:rPr lang="en-US" altLang="ja-JP" sz="1400" b="1" dirty="0" smtClean="0">
                <a:solidFill>
                  <a:srgbClr val="0000FF"/>
                </a:solidFill>
                <a:latin typeface="+mn-lt"/>
              </a:rPr>
              <a:t>Magnification Glass is Provided to Arrest  all casting  defect</a:t>
            </a:r>
          </a:p>
          <a:p>
            <a:pPr marL="285750" indent="-285750" eaLnBrk="0" fontAlgn="t" hangingPunct="0">
              <a:defRPr/>
            </a:pPr>
            <a:endParaRPr lang="en-IN" altLang="ja-JP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" name="Rectangle 45"/>
          <p:cNvSpPr/>
          <p:nvPr/>
        </p:nvSpPr>
        <p:spPr>
          <a:xfrm>
            <a:off x="10444" y="457697"/>
            <a:ext cx="4028156" cy="402291"/>
          </a:xfrm>
          <a:prstGeom prst="rect">
            <a:avLst/>
          </a:prstGeom>
          <a:noFill/>
          <a:ln w="936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fontAlgn="auto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IMPROVEMENT ACTIONS</a:t>
            </a:r>
            <a:endParaRPr lang="en-IN" sz="2000" b="1" dirty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23825" y="2060848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519968" y="1614796"/>
            <a:ext cx="9652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white"/>
                </a:solidFill>
                <a:latin typeface="+mn-lt"/>
              </a:rPr>
              <a:t>BEFORE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219825" y="1598613"/>
            <a:ext cx="808038" cy="3667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+mn-lt"/>
              </a:rPr>
              <a:t>AFTER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457200" y="4800600"/>
            <a:ext cx="2971800" cy="36910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Inspection done by Visual as Per limit sample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TextBox 9"/>
          <p:cNvSpPr txBox="1"/>
          <p:nvPr/>
        </p:nvSpPr>
        <p:spPr>
          <a:xfrm>
            <a:off x="4724400" y="4800600"/>
            <a:ext cx="3535293" cy="35362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altLang="ja-JP" sz="1200" dirty="0" smtClean="0">
                <a:solidFill>
                  <a:schemeClr val="tx1"/>
                </a:solidFill>
              </a:rPr>
              <a:t>Magnification Glass is Provided to Arrest defect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3200400" cy="25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09800"/>
            <a:ext cx="1981200" cy="256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5850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36525" y="1013626"/>
            <a:ext cx="1895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Shop :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GDC, VMC, Final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09538" y="1219200"/>
            <a:ext cx="2682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Operation :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Production  &amp; Quality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084141" y="1120700"/>
            <a:ext cx="2251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Date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Traning: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15/06/2024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6" name="Rectangle 45"/>
          <p:cNvSpPr/>
          <p:nvPr/>
        </p:nvSpPr>
        <p:spPr>
          <a:xfrm>
            <a:off x="10444" y="457697"/>
            <a:ext cx="7685756" cy="402291"/>
          </a:xfrm>
          <a:prstGeom prst="rect">
            <a:avLst/>
          </a:prstGeom>
          <a:noFill/>
          <a:ln w="936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fontAlgn="auto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IMPROVEMENT ACTIONS- Customer Complaint Awareness Training</a:t>
            </a:r>
            <a:endParaRPr lang="en-IN" sz="2000" b="1" dirty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7" name="Picture 6" descr="WhatsApp Image 2024-06-27 at 5.54.45 PM.jpeg"/>
          <p:cNvPicPr>
            <a:picLocks noChangeAspect="1"/>
          </p:cNvPicPr>
          <p:nvPr/>
        </p:nvPicPr>
        <p:blipFill>
          <a:blip r:embed="rId2"/>
          <a:srcRect l="14167" r="21667" b="-7407"/>
          <a:stretch>
            <a:fillRect/>
          </a:stretch>
        </p:blipFill>
        <p:spPr>
          <a:xfrm>
            <a:off x="228600" y="1524000"/>
            <a:ext cx="82296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50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852738"/>
            <a:ext cx="7772400" cy="147161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THANK YOU</a:t>
            </a:r>
            <a:endParaRPr lang="en-IN" altLang="en-US" b="1" dirty="0" smtClean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0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itle 4"/>
          <p:cNvSpPr txBox="1">
            <a:spLocks/>
          </p:cNvSpPr>
          <p:nvPr/>
        </p:nvSpPr>
        <p:spPr bwMode="auto">
          <a:xfrm>
            <a:off x="0" y="506230"/>
            <a:ext cx="3931920" cy="336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000" b="1" dirty="0">
                <a:ea typeface="Verdana" panose="020B0604030504040204" pitchFamily="34" charset="0"/>
                <a:cs typeface="Calibri" pitchFamily="34" charset="0"/>
              </a:rPr>
              <a:t>CONDITIONS FOR OCCURRENCE</a:t>
            </a:r>
            <a:endParaRPr lang="en-US" altLang="en-US" sz="2000" b="1" dirty="0"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6163" name="TextBox 8"/>
          <p:cNvSpPr txBox="1">
            <a:spLocks noChangeArrowheads="1"/>
          </p:cNvSpPr>
          <p:nvPr/>
        </p:nvSpPr>
        <p:spPr bwMode="auto">
          <a:xfrm>
            <a:off x="152400" y="1035050"/>
            <a:ext cx="4800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ja-JP" altLang="en-US" sz="1600" dirty="0">
                <a:ea typeface="HGP創英角ｺﾞｼｯｸUB"/>
                <a:cs typeface="Verdana" panose="020B0604030504040204" pitchFamily="34" charset="0"/>
              </a:rPr>
              <a:t>● </a:t>
            </a:r>
            <a:r>
              <a:rPr lang="en-US" altLang="ja-JP" sz="1600" b="1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Phenomenon</a:t>
            </a:r>
            <a:r>
              <a:rPr lang="en-US" alt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en-US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Casting Crack</a:t>
            </a:r>
            <a:endParaRPr lang="en-US" altLang="en-US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0" y="1447799"/>
            <a:ext cx="3276601" cy="1600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40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Customer- </a:t>
            </a:r>
            <a:r>
              <a:rPr lang="en-US" altLang="ja-JP" sz="1400" b="1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Endurance Technologies Ltd.          Narsapur</a:t>
            </a:r>
          </a:p>
          <a:p>
            <a:pPr marL="0" indent="0">
              <a:buNone/>
            </a:pPr>
            <a:r>
              <a:rPr lang="ja-JP" altLang="en-US" sz="140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Model- </a:t>
            </a:r>
            <a:r>
              <a:rPr lang="en-US" altLang="ja-JP" sz="1400" b="1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K0LA  drum LH</a:t>
            </a:r>
          </a:p>
          <a:p>
            <a:pPr marL="0" indent="0">
              <a:buNone/>
            </a:pPr>
            <a:r>
              <a:rPr lang="ja-JP" altLang="en-US" sz="140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Parts</a:t>
            </a:r>
            <a:r>
              <a:rPr lang="ja-JP" altLang="en-US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name- </a:t>
            </a:r>
            <a:r>
              <a:rPr lang="en-US" altLang="ja-JP" sz="1400" b="1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Outer Tube</a:t>
            </a:r>
          </a:p>
          <a:p>
            <a:pPr marL="0" indent="0">
              <a:buNone/>
            </a:pPr>
            <a:r>
              <a:rPr lang="ja-JP" altLang="en-US" sz="140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Qty</a:t>
            </a:r>
            <a:r>
              <a:rPr lang="en-US" altLang="ja-JP" sz="140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NG- 118</a:t>
            </a:r>
            <a:r>
              <a:rPr lang="en-US" altLang="ja-JP" sz="1400" b="1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 No Each</a:t>
            </a:r>
            <a:endParaRPr lang="en-US" altLang="ja-JP" sz="1400" b="1" dirty="0">
              <a:latin typeface="Calibri" panose="020F0502020204030204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81400"/>
            <a:ext cx="3886200" cy="33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ja-JP" altLang="en-US" smtClean="0">
                <a:latin typeface="Calibri" panose="020F0502020204030204" pitchFamily="34" charset="0"/>
                <a:ea typeface="HGP創英角ｺﾞｼｯｸUB" panose="020B0900000000000000" pitchFamily="50" charset="-128"/>
              </a:rPr>
              <a:t>●</a:t>
            </a:r>
            <a:r>
              <a:rPr lang="en-US" altLang="ja-JP" dirty="0" smtClean="0">
                <a:latin typeface="Calibri" panose="020F0502020204030204" pitchFamily="34" charset="0"/>
                <a:ea typeface="HGP創英角ｺﾞｼｯｸUB" panose="020B0900000000000000" pitchFamily="50" charset="-128"/>
              </a:rPr>
              <a:t>K0LA Parts </a:t>
            </a:r>
            <a:r>
              <a:rPr lang="en-US" altLang="ja-JP" dirty="0">
                <a:latin typeface="Calibri" panose="020F0502020204030204" pitchFamily="34" charset="0"/>
                <a:ea typeface="HGP創英角ｺﾞｼｯｸUB" panose="020B0900000000000000" pitchFamily="50" charset="-128"/>
              </a:rPr>
              <a:t>Stock check results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3886200"/>
            <a:ext cx="1295400" cy="3048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Arial" pitchFamily="34" charset="0"/>
              </a:rPr>
              <a:t>Action</a:t>
            </a:r>
            <a:endParaRPr lang="ja-JP" altLang="en-US" sz="1600" dirty="0">
              <a:solidFill>
                <a:schemeClr val="tx1"/>
              </a:solidFill>
              <a:latin typeface="Calibri" panose="020F0502020204030204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5007899"/>
              </p:ext>
            </p:extLst>
          </p:nvPr>
        </p:nvGraphicFramePr>
        <p:xfrm>
          <a:off x="152400" y="4419600"/>
          <a:ext cx="8930230" cy="1742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118"/>
                <a:gridCol w="1161900"/>
                <a:gridCol w="1327885"/>
                <a:gridCol w="1991827"/>
                <a:gridCol w="1538250"/>
                <a:gridCol w="1538250"/>
              </a:tblGrid>
              <a:tr h="520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Area</a:t>
                      </a:r>
                      <a:endParaRPr lang="en-IN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 Stock</a:t>
                      </a:r>
                      <a:endParaRPr lang="en-IN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Checked</a:t>
                      </a:r>
                      <a:endParaRPr lang="en-IN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Checking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Method</a:t>
                      </a:r>
                      <a:endParaRPr lang="en-IN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NG Qty</a:t>
                      </a:r>
                      <a:endParaRPr lang="en-IN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Status</a:t>
                      </a:r>
                      <a:endParaRPr lang="en-IN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467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Dekson Final Stage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528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520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Visual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Dekson VMC Stage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422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418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Visual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</a:p>
                    <a:p>
                      <a:pPr marL="0" algn="ctr" defTabSz="914400" rtl="0" eaLnBrk="1" latinLnBrk="0" hangingPunct="1"/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Dekson Casting Stage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516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510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Visual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71600"/>
            <a:ext cx="2229161" cy="2572109"/>
          </a:xfrm>
          <a:prstGeom prst="rect">
            <a:avLst/>
          </a:prstGeom>
        </p:spPr>
      </p:pic>
      <p:pic>
        <p:nvPicPr>
          <p:cNvPr id="13" name="Picture 12" descr="Cap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71600"/>
            <a:ext cx="22098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4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/>
          <p:cNvSpPr txBox="1">
            <a:spLocks/>
          </p:cNvSpPr>
          <p:nvPr/>
        </p:nvSpPr>
        <p:spPr bwMode="auto">
          <a:xfrm>
            <a:off x="-4152" y="457200"/>
            <a:ext cx="6732000" cy="336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IN" altLang="en-US" sz="2000" b="1" dirty="0" smtClean="0">
                <a:solidFill>
                  <a:prstClr val="black"/>
                </a:solidFill>
                <a:ea typeface="Verdana" panose="020B0604030504040204" pitchFamily="34" charset="0"/>
                <a:cs typeface="Calibri" pitchFamily="34" charset="0"/>
              </a:rPr>
              <a:t>Q- Alert</a:t>
            </a:r>
            <a:endParaRPr lang="en-IN" altLang="en-US" sz="2000" b="1" dirty="0">
              <a:solidFill>
                <a:prstClr val="black"/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pic>
        <p:nvPicPr>
          <p:cNvPr id="26" name="Picture 25" descr="op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1"/>
            <a:ext cx="8077200" cy="514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 bwMode="auto">
          <a:xfrm>
            <a:off x="-4152" y="457200"/>
            <a:ext cx="6732000" cy="336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IN" altLang="en-US" sz="2000" b="1" dirty="0">
                <a:solidFill>
                  <a:prstClr val="black"/>
                </a:solidFill>
                <a:ea typeface="Verdana" panose="020B0604030504040204" pitchFamily="34" charset="0"/>
                <a:cs typeface="Calibri" pitchFamily="34" charset="0"/>
              </a:rPr>
              <a:t>UNDERSTANDING OF ACTUAL CONDITION AND CONTROL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76200" y="1066800"/>
            <a:ext cx="5410200" cy="3517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numCol="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K0LA Outer Tube Process 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endParaRPr lang="en-IN" altLang="en-US" sz="1600" b="1" dirty="0">
              <a:solidFill>
                <a:prstClr val="black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57"/>
          <p:cNvGrpSpPr/>
          <p:nvPr/>
        </p:nvGrpSpPr>
        <p:grpSpPr>
          <a:xfrm>
            <a:off x="228600" y="5791200"/>
            <a:ext cx="1829062" cy="462697"/>
            <a:chOff x="46020" y="6395303"/>
            <a:chExt cx="1829062" cy="462697"/>
          </a:xfrm>
        </p:grpSpPr>
        <p:sp>
          <p:nvSpPr>
            <p:cNvPr id="5" name="Rectangle 4"/>
            <p:cNvSpPr/>
            <p:nvPr/>
          </p:nvSpPr>
          <p:spPr>
            <a:xfrm>
              <a:off x="46020" y="6395303"/>
              <a:ext cx="1829062" cy="462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9600" y="6441744"/>
              <a:ext cx="12192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Possible defect occurrence area.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919678" y="2041817"/>
            <a:ext cx="1104240" cy="61549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>
              <a:solidFill>
                <a:prstClr val="white"/>
              </a:solidFill>
            </a:endParaRPr>
          </a:p>
        </p:txBody>
      </p:sp>
      <p:sp>
        <p:nvSpPr>
          <p:cNvPr id="62" name="6-Point Star 61"/>
          <p:cNvSpPr/>
          <p:nvPr/>
        </p:nvSpPr>
        <p:spPr>
          <a:xfrm>
            <a:off x="3816773" y="1370983"/>
            <a:ext cx="262533" cy="37306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</a:rPr>
              <a:t>1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86" name="TextBox 62"/>
          <p:cNvSpPr txBox="1"/>
          <p:nvPr/>
        </p:nvSpPr>
        <p:spPr>
          <a:xfrm>
            <a:off x="213305" y="2081538"/>
            <a:ext cx="1005896" cy="508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Receipt of ingot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8" name="TextBox 121"/>
          <p:cNvSpPr txBox="1"/>
          <p:nvPr/>
        </p:nvSpPr>
        <p:spPr>
          <a:xfrm>
            <a:off x="1432216" y="2092679"/>
            <a:ext cx="101160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Melting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1" name="TextBox 121"/>
          <p:cNvSpPr txBox="1"/>
          <p:nvPr/>
        </p:nvSpPr>
        <p:spPr>
          <a:xfrm>
            <a:off x="2717926" y="2092679"/>
            <a:ext cx="996232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Degassing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3" name="TextBox 121"/>
          <p:cNvSpPr txBox="1"/>
          <p:nvPr/>
        </p:nvSpPr>
        <p:spPr>
          <a:xfrm>
            <a:off x="3987618" y="2084453"/>
            <a:ext cx="983104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Casting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1" name="TextBox 121"/>
          <p:cNvSpPr txBox="1"/>
          <p:nvPr/>
        </p:nvSpPr>
        <p:spPr>
          <a:xfrm>
            <a:off x="6858000" y="2127710"/>
            <a:ext cx="83820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GDC Q-Gate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8" name="TextBox 121"/>
          <p:cNvSpPr txBox="1"/>
          <p:nvPr/>
        </p:nvSpPr>
        <p:spPr>
          <a:xfrm>
            <a:off x="8001000" y="2097230"/>
            <a:ext cx="9706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SPM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0" name="6-Point Star 109"/>
          <p:cNvSpPr/>
          <p:nvPr/>
        </p:nvSpPr>
        <p:spPr>
          <a:xfrm>
            <a:off x="6629400" y="1371600"/>
            <a:ext cx="262533" cy="373062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</a:rPr>
              <a:t>2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705600" y="2045620"/>
            <a:ext cx="1104240" cy="615490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>
              <a:solidFill>
                <a:prstClr val="white"/>
              </a:solidFill>
            </a:endParaRPr>
          </a:p>
        </p:txBody>
      </p:sp>
      <p:cxnSp>
        <p:nvCxnSpPr>
          <p:cNvPr id="115" name="Straight Arrow Connector 114"/>
          <p:cNvCxnSpPr>
            <a:stCxn id="108" idx="2"/>
          </p:cNvCxnSpPr>
          <p:nvPr/>
        </p:nvCxnSpPr>
        <p:spPr>
          <a:xfrm rot="5400000">
            <a:off x="8219605" y="2851610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21"/>
          <p:cNvSpPr txBox="1"/>
          <p:nvPr/>
        </p:nvSpPr>
        <p:spPr>
          <a:xfrm>
            <a:off x="7467600" y="3124200"/>
            <a:ext cx="1082287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VMC Machining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8" name="TextBox 121"/>
          <p:cNvSpPr txBox="1"/>
          <p:nvPr/>
        </p:nvSpPr>
        <p:spPr>
          <a:xfrm>
            <a:off x="5257800" y="2097230"/>
            <a:ext cx="1234687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Cutting &amp; fettling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16" name="Straight Arrow Connector 115"/>
          <p:cNvCxnSpPr>
            <a:stCxn id="86" idx="3"/>
            <a:endCxn id="88" idx="1"/>
          </p:cNvCxnSpPr>
          <p:nvPr/>
        </p:nvCxnSpPr>
        <p:spPr>
          <a:xfrm>
            <a:off x="1219201" y="2335581"/>
            <a:ext cx="213015" cy="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8" idx="3"/>
            <a:endCxn id="91" idx="1"/>
          </p:cNvCxnSpPr>
          <p:nvPr/>
        </p:nvCxnSpPr>
        <p:spPr>
          <a:xfrm>
            <a:off x="2443816" y="2336519"/>
            <a:ext cx="2741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1" idx="3"/>
            <a:endCxn id="61" idx="1"/>
          </p:cNvCxnSpPr>
          <p:nvPr/>
        </p:nvCxnSpPr>
        <p:spPr>
          <a:xfrm>
            <a:off x="3714158" y="2336519"/>
            <a:ext cx="205520" cy="13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61" idx="3"/>
            <a:endCxn id="78" idx="1"/>
          </p:cNvCxnSpPr>
          <p:nvPr/>
        </p:nvCxnSpPr>
        <p:spPr>
          <a:xfrm flipV="1">
            <a:off x="5023918" y="2341070"/>
            <a:ext cx="233882" cy="8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78" idx="3"/>
            <a:endCxn id="111" idx="1"/>
          </p:cNvCxnSpPr>
          <p:nvPr/>
        </p:nvCxnSpPr>
        <p:spPr>
          <a:xfrm>
            <a:off x="6492487" y="2341070"/>
            <a:ext cx="213113" cy="12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1" idx="3"/>
            <a:endCxn id="108" idx="1"/>
          </p:cNvCxnSpPr>
          <p:nvPr/>
        </p:nvCxnSpPr>
        <p:spPr>
          <a:xfrm flipV="1">
            <a:off x="7809840" y="2341070"/>
            <a:ext cx="191160" cy="12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21"/>
          <p:cNvSpPr txBox="1"/>
          <p:nvPr/>
        </p:nvSpPr>
        <p:spPr>
          <a:xfrm>
            <a:off x="5638800" y="3124200"/>
            <a:ext cx="1082287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BTA Machining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42" name="Straight Arrow Connector 141"/>
          <p:cNvCxnSpPr>
            <a:stCxn id="75" idx="1"/>
            <a:endCxn id="141" idx="3"/>
          </p:cNvCxnSpPr>
          <p:nvPr/>
        </p:nvCxnSpPr>
        <p:spPr>
          <a:xfrm rot="10800000">
            <a:off x="6721088" y="3368040"/>
            <a:ext cx="7465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21"/>
          <p:cNvSpPr txBox="1"/>
          <p:nvPr/>
        </p:nvSpPr>
        <p:spPr>
          <a:xfrm>
            <a:off x="2057400" y="3124200"/>
            <a:ext cx="129540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Final Inspection and Dispatch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5" name="6-Point Star 144"/>
          <p:cNvSpPr/>
          <p:nvPr/>
        </p:nvSpPr>
        <p:spPr>
          <a:xfrm>
            <a:off x="1752600" y="2667000"/>
            <a:ext cx="262533" cy="373062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</a:rPr>
              <a:t>3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1905000" y="2971800"/>
            <a:ext cx="1561440" cy="762000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>
              <a:solidFill>
                <a:prstClr val="white"/>
              </a:solidFill>
            </a:endParaRPr>
          </a:p>
        </p:txBody>
      </p:sp>
      <p:cxnSp>
        <p:nvCxnSpPr>
          <p:cNvPr id="154" name="Straight Arrow Connector 153"/>
          <p:cNvCxnSpPr>
            <a:stCxn id="141" idx="1"/>
          </p:cNvCxnSpPr>
          <p:nvPr/>
        </p:nvCxnSpPr>
        <p:spPr>
          <a:xfrm rot="10800000">
            <a:off x="4953000" y="3352800"/>
            <a:ext cx="6858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04800" y="5867400"/>
            <a:ext cx="381000" cy="3048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grpSp>
        <p:nvGrpSpPr>
          <p:cNvPr id="3" name="Group 158"/>
          <p:cNvGrpSpPr/>
          <p:nvPr/>
        </p:nvGrpSpPr>
        <p:grpSpPr>
          <a:xfrm>
            <a:off x="2209800" y="5791200"/>
            <a:ext cx="1872431" cy="462697"/>
            <a:chOff x="1946699" y="6384273"/>
            <a:chExt cx="1872431" cy="462697"/>
          </a:xfrm>
        </p:grpSpPr>
        <p:sp>
          <p:nvSpPr>
            <p:cNvPr id="92" name="Rectangle 91"/>
            <p:cNvSpPr/>
            <p:nvPr/>
          </p:nvSpPr>
          <p:spPr>
            <a:xfrm>
              <a:off x="1946699" y="6384273"/>
              <a:ext cx="1829062" cy="462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057400" y="6485325"/>
              <a:ext cx="381000" cy="304800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400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9930" y="6415759"/>
              <a:ext cx="12192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Possible defect detection area.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TextBox 121"/>
          <p:cNvSpPr txBox="1"/>
          <p:nvPr/>
        </p:nvSpPr>
        <p:spPr>
          <a:xfrm>
            <a:off x="3886200" y="3124200"/>
            <a:ext cx="1082287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8000" tIns="36000" rIns="0" bIns="0" rtlCol="0" anchor="ctr">
            <a:noAutofit/>
          </a:bodyPr>
          <a:lstStyle>
            <a:defPPr>
              <a:defRPr lang="en-US"/>
            </a:defPPr>
            <a:lvl1pPr marL="0" indent="0" algn="ctr">
              <a:defRPr sz="1400">
                <a:solidFill>
                  <a:schemeClr val="tx1"/>
                </a:solidFill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BUFFING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rot="10800000" flipV="1">
            <a:off x="3429000" y="3368040"/>
            <a:ext cx="457200" cy="6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18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 txBox="1">
            <a:spLocks/>
          </p:cNvSpPr>
          <p:nvPr/>
        </p:nvSpPr>
        <p:spPr bwMode="auto">
          <a:xfrm>
            <a:off x="-11267" y="476250"/>
            <a:ext cx="5148262" cy="3619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0" hangingPunct="0"/>
            <a:r>
              <a:rPr lang="en-US" altLang="ja-JP" sz="2000" b="1" dirty="0">
                <a:latin typeface="Calibri" panose="020F0502020204030204" pitchFamily="34" charset="0"/>
                <a:ea typeface="Verdana" panose="020B0604030504040204" pitchFamily="34" charset="0"/>
                <a:cs typeface="Calibri" pitchFamily="34" charset="0"/>
              </a:rPr>
              <a:t>UNDERSTANDING OF ACTUAL CONDITION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" y="1074738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z="1600" b="1" dirty="0">
                <a:solidFill>
                  <a:srgbClr val="0000FF"/>
                </a:solidFill>
                <a:latin typeface="+mn-lt"/>
                <a:ea typeface="HGP創英角ｺﾞｼｯｸUB"/>
                <a:cs typeface="Verdana" pitchFamily="34" charset="0"/>
              </a:rPr>
              <a:t>●</a:t>
            </a:r>
            <a:r>
              <a:rPr lang="en-US" altLang="ja-JP" sz="1600" b="1" dirty="0">
                <a:solidFill>
                  <a:srgbClr val="0000FF"/>
                </a:solidFill>
                <a:latin typeface="+mn-lt"/>
                <a:ea typeface="HGP創英角ｺﾞｼｯｸUB"/>
                <a:cs typeface="Verdana" pitchFamily="34" charset="0"/>
              </a:rPr>
              <a:t> Understanding the actual cause – </a:t>
            </a:r>
            <a:r>
              <a:rPr lang="en-US" altLang="ja-JP" sz="1600" b="1" dirty="0" smtClean="0">
                <a:solidFill>
                  <a:srgbClr val="0000FF"/>
                </a:solidFill>
                <a:latin typeface="+mn-lt"/>
                <a:cs typeface="Verdana" pitchFamily="34" charset="0"/>
              </a:rPr>
              <a:t>(</a:t>
            </a:r>
            <a:r>
              <a:rPr lang="en-US" altLang="ja-JP" sz="1600" b="1" dirty="0">
                <a:solidFill>
                  <a:srgbClr val="0000FF"/>
                </a:solidFill>
                <a:latin typeface="+mn-lt"/>
                <a:cs typeface="Verdana" pitchFamily="34" charset="0"/>
              </a:rPr>
              <a:t>Factor analysis)</a:t>
            </a:r>
            <a:endParaRPr lang="en-US" altLang="en-US" sz="1600" b="1" dirty="0">
              <a:solidFill>
                <a:srgbClr val="0000FF"/>
              </a:solidFill>
              <a:latin typeface="+mn-lt"/>
              <a:ea typeface="MS PGothic" pitchFamily="34" charset="-128"/>
              <a:cs typeface="Verdan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0075" y="3878263"/>
            <a:ext cx="6559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0025" y="1953904"/>
            <a:ext cx="822325" cy="1916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7738" y="1948194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93704" y="3885479"/>
            <a:ext cx="923925" cy="2038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74422" y="3872552"/>
            <a:ext cx="996102" cy="2085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804647" y="1594622"/>
            <a:ext cx="697421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>
                <a:latin typeface="+mn-lt"/>
              </a:rPr>
              <a:t>Man</a:t>
            </a:r>
            <a:endParaRPr lang="en-IN" altLang="en-US" dirty="0">
              <a:latin typeface="+mn-lt"/>
            </a:endParaRP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1125537" y="5957888"/>
            <a:ext cx="931863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n-US" altLang="en-US" dirty="0">
                <a:latin typeface="+mn-lt"/>
              </a:rPr>
              <a:t>Method</a:t>
            </a:r>
            <a:endParaRPr lang="en-IN" altLang="en-US" dirty="0">
              <a:latin typeface="+mn-lt"/>
            </a:endParaRPr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3592512" y="5958627"/>
            <a:ext cx="1006475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>
                <a:latin typeface="+mn-lt"/>
              </a:rPr>
              <a:t>Material</a:t>
            </a:r>
            <a:endParaRPr lang="en-IN" altLang="en-US" dirty="0">
              <a:latin typeface="+mn-lt"/>
            </a:endParaRPr>
          </a:p>
        </p:txBody>
      </p:sp>
      <p:sp>
        <p:nvSpPr>
          <p:cNvPr id="7184" name="TextBox 65"/>
          <p:cNvSpPr txBox="1">
            <a:spLocks noChangeArrowheads="1"/>
          </p:cNvSpPr>
          <p:nvPr/>
        </p:nvSpPr>
        <p:spPr bwMode="auto">
          <a:xfrm>
            <a:off x="4612384" y="1648615"/>
            <a:ext cx="1174750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ea typeface="Verdana" pitchFamily="34" charset="0"/>
                <a:cs typeface="Verdana" pitchFamily="34" charset="0"/>
              </a:rPr>
              <a:t>Machine</a:t>
            </a:r>
            <a:endParaRPr lang="en-IN" altLang="en-US" sz="1400" b="1" dirty="0">
              <a:solidFill>
                <a:srgbClr val="9B2D2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28500" y="3616735"/>
            <a:ext cx="22155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/>
              <a:t>Crack observed on axle bottom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036530" y="5561804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D34048-9CF8-4233-99EE-033A5546FC27}"/>
              </a:ext>
            </a:extLst>
          </p:cNvPr>
          <p:cNvCxnSpPr>
            <a:cxnSpLocks/>
          </p:cNvCxnSpPr>
          <p:nvPr/>
        </p:nvCxnSpPr>
        <p:spPr>
          <a:xfrm>
            <a:off x="1828800" y="2362200"/>
            <a:ext cx="55721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82D04C-5745-44A9-A8B3-B918F7C79801}"/>
              </a:ext>
            </a:extLst>
          </p:cNvPr>
          <p:cNvSpPr/>
          <p:nvPr/>
        </p:nvSpPr>
        <p:spPr>
          <a:xfrm>
            <a:off x="304800" y="2133601"/>
            <a:ext cx="1576388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N" sz="1100" dirty="0" smtClean="0">
                <a:solidFill>
                  <a:schemeClr val="tx1"/>
                </a:solidFill>
              </a:rPr>
              <a:t>Unskilled operator &amp; inspector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E2A458-20CB-4C47-A48E-A60AB8CFCF90}"/>
              </a:ext>
            </a:extLst>
          </p:cNvPr>
          <p:cNvCxnSpPr>
            <a:cxnSpLocks/>
          </p:cNvCxnSpPr>
          <p:nvPr/>
        </p:nvCxnSpPr>
        <p:spPr>
          <a:xfrm>
            <a:off x="2048635" y="2882998"/>
            <a:ext cx="55721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82D04C-5745-44A9-A8B3-B918F7C79801}"/>
              </a:ext>
            </a:extLst>
          </p:cNvPr>
          <p:cNvSpPr/>
          <p:nvPr/>
        </p:nvSpPr>
        <p:spPr>
          <a:xfrm>
            <a:off x="696085" y="2768966"/>
            <a:ext cx="1576388" cy="21272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Less awareness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3176AC-1902-4F95-B975-B8842FC3AA8B}"/>
              </a:ext>
            </a:extLst>
          </p:cNvPr>
          <p:cNvSpPr/>
          <p:nvPr/>
        </p:nvSpPr>
        <p:spPr>
          <a:xfrm>
            <a:off x="5037137" y="4709884"/>
            <a:ext cx="1344613" cy="47171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IN" sz="1100" dirty="0" smtClean="0">
                <a:solidFill>
                  <a:schemeClr val="tx1"/>
                </a:solidFill>
              </a:rPr>
              <a:t>Chemical composition not ok 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3176AC-1902-4F95-B975-B8842FC3AA8B}"/>
              </a:ext>
            </a:extLst>
          </p:cNvPr>
          <p:cNvSpPr/>
          <p:nvPr/>
        </p:nvSpPr>
        <p:spPr>
          <a:xfrm>
            <a:off x="2466180" y="5457536"/>
            <a:ext cx="1344613" cy="22391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IN" sz="1100" dirty="0">
                <a:solidFill>
                  <a:schemeClr val="tx1"/>
                </a:solidFill>
              </a:rPr>
              <a:t>Metal temperature </a:t>
            </a:r>
            <a:r>
              <a:rPr lang="en-IN" sz="1100" dirty="0" smtClean="0">
                <a:solidFill>
                  <a:schemeClr val="tx1"/>
                </a:solidFill>
              </a:rPr>
              <a:t>high / low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650581" y="4923780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D34048-9CF8-4233-99EE-033A5546FC27}"/>
              </a:ext>
            </a:extLst>
          </p:cNvPr>
          <p:cNvCxnSpPr>
            <a:cxnSpLocks/>
          </p:cNvCxnSpPr>
          <p:nvPr/>
        </p:nvCxnSpPr>
        <p:spPr>
          <a:xfrm>
            <a:off x="4848778" y="2517773"/>
            <a:ext cx="55721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82D04C-5745-44A9-A8B3-B918F7C79801}"/>
              </a:ext>
            </a:extLst>
          </p:cNvPr>
          <p:cNvSpPr/>
          <p:nvPr/>
        </p:nvSpPr>
        <p:spPr>
          <a:xfrm>
            <a:off x="3272390" y="2286001"/>
            <a:ext cx="1576388" cy="3381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IN" sz="1100" dirty="0" smtClean="0">
                <a:solidFill>
                  <a:schemeClr val="tx1"/>
                </a:solidFill>
              </a:rPr>
              <a:t>Wrong inserted water cooling pipe 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82D04C-5745-44A9-A8B3-B918F7C79801}"/>
              </a:ext>
            </a:extLst>
          </p:cNvPr>
          <p:cNvSpPr/>
          <p:nvPr/>
        </p:nvSpPr>
        <p:spPr>
          <a:xfrm>
            <a:off x="3663675" y="2768965"/>
            <a:ext cx="1576388" cy="21272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3176AC-1902-4F95-B975-B8842FC3AA8B}"/>
              </a:ext>
            </a:extLst>
          </p:cNvPr>
          <p:cNvSpPr/>
          <p:nvPr/>
        </p:nvSpPr>
        <p:spPr>
          <a:xfrm>
            <a:off x="6403797" y="2892727"/>
            <a:ext cx="1512433" cy="26352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3176AC-1902-4F95-B975-B8842FC3AA8B}"/>
              </a:ext>
            </a:extLst>
          </p:cNvPr>
          <p:cNvSpPr/>
          <p:nvPr/>
        </p:nvSpPr>
        <p:spPr>
          <a:xfrm>
            <a:off x="762000" y="4876800"/>
            <a:ext cx="914400" cy="228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IN" sz="1100" dirty="0" smtClean="0">
                <a:solidFill>
                  <a:schemeClr val="tx1"/>
                </a:solidFill>
              </a:rPr>
              <a:t>Catching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3176AC-1902-4F95-B975-B8842FC3AA8B}"/>
              </a:ext>
            </a:extLst>
          </p:cNvPr>
          <p:cNvSpPr/>
          <p:nvPr/>
        </p:nvSpPr>
        <p:spPr>
          <a:xfrm>
            <a:off x="2758734" y="4651704"/>
            <a:ext cx="1512433" cy="26352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IN" sz="1100" dirty="0" smtClean="0">
                <a:solidFill>
                  <a:schemeClr val="tx1"/>
                </a:solidFill>
              </a:rPr>
              <a:t> Die temperature Variation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2392762" y="4768817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600200" y="5029200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09600" y="4800600"/>
            <a:ext cx="991106" cy="37806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90600" y="2667000"/>
            <a:ext cx="991106" cy="37806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2209800"/>
            <a:ext cx="15240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6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0974494"/>
              </p:ext>
            </p:extLst>
          </p:nvPr>
        </p:nvGraphicFramePr>
        <p:xfrm>
          <a:off x="152400" y="1123909"/>
          <a:ext cx="8229600" cy="45832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4402"/>
                <a:gridCol w="711284"/>
                <a:gridCol w="1503982"/>
                <a:gridCol w="3910353"/>
                <a:gridCol w="1729579"/>
              </a:tblGrid>
              <a:tr h="4428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Sr</a:t>
                      </a:r>
                      <a:r>
                        <a:rPr lang="en-US" sz="1200" dirty="0" smtClean="0">
                          <a:latin typeface="+mj-lt"/>
                        </a:rPr>
                        <a:t> No.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4M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PROBABLE CAUSES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FACTS VERIFICATION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Judgment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21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/>
                        <a:t>Unskilled operator</a:t>
                      </a: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Skilled operator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deputed at particular stage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Less awareness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verify Awareness</a:t>
                      </a: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operator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 found Not 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endParaRPr lang="en-US" sz="16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Machine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IN" sz="1200" dirty="0" smtClean="0">
                          <a:solidFill>
                            <a:srgbClr val="FF0000"/>
                          </a:solidFill>
                        </a:rPr>
                        <a:t>Wrong inserted water cooling pipe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Chilling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 pipe location as per process bottom side. (axle side area)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1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Die temperature Variation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Die temperature found within specification.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1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Metal temperature high / low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Molten metal temperature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observed as per specification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001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Catching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Due</a:t>
                      </a: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to hotspot area creation casting get catching defect.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Chemical composition not ok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Chemical composition found as per specification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3" marR="4572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 bwMode="auto">
          <a:xfrm>
            <a:off x="0" y="472190"/>
            <a:ext cx="237744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0" hangingPunct="0"/>
            <a:r>
              <a:rPr lang="en-US" altLang="ja-JP" sz="2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itchFamily="34" charset="0"/>
              </a:rPr>
              <a:t>FACTS VERIFICATION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3085" y="6491514"/>
            <a:ext cx="2819400" cy="276999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Legend</a:t>
            </a:r>
            <a:r>
              <a:rPr lang="en-US" sz="1000" dirty="0" smtClean="0">
                <a:latin typeface="+mj-lt"/>
              </a:rPr>
              <a:t>:-    O- OK</a:t>
            </a:r>
            <a:r>
              <a:rPr lang="en-IN" sz="1000" dirty="0" smtClean="0">
                <a:latin typeface="+mj-lt"/>
              </a:rPr>
              <a:t>      </a:t>
            </a:r>
            <a:r>
              <a:rPr lang="en-IN" sz="1000" dirty="0" smtClean="0">
                <a:solidFill>
                  <a:srgbClr val="FF0000"/>
                </a:solidFill>
                <a:latin typeface="+mj-lt"/>
              </a:rPr>
              <a:t>X-Not OK   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∆</a:t>
            </a:r>
            <a:r>
              <a:rPr lang="en-IN" sz="1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en-IN" sz="1000" dirty="0" smtClean="0">
                <a:latin typeface="+mj-lt"/>
              </a:rPr>
              <a:t>Improvement  </a:t>
            </a:r>
            <a:endParaRPr lang="en-IN" sz="1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9413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2580" y="354023"/>
            <a:ext cx="7622580" cy="636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sz="2000" b="1" dirty="0" smtClean="0">
                <a:latin typeface="+mn-lt"/>
              </a:rPr>
              <a:t>ROOT CAUSE ESTABLISHMENT  </a:t>
            </a:r>
            <a:r>
              <a:rPr lang="en-US" altLang="ja-JP" sz="2000" b="1" dirty="0" smtClean="0">
                <a:latin typeface="+mn-lt"/>
                <a:ea typeface="HGP創英角ｺﾞｼｯｸUB"/>
                <a:cs typeface="HGP創英角ｺﾞｼｯｸUB"/>
              </a:rPr>
              <a:t>COUNTERMEASURES</a:t>
            </a:r>
            <a:r>
              <a:rPr lang="en-US" altLang="ja-JP" sz="2000" b="1" dirty="0" smtClean="0">
                <a:latin typeface="+mn-lt"/>
              </a:rPr>
              <a:t> </a:t>
            </a:r>
            <a:br>
              <a:rPr lang="en-US" altLang="ja-JP" sz="2000" b="1" dirty="0" smtClean="0">
                <a:latin typeface="+mn-lt"/>
              </a:rPr>
            </a:br>
            <a:r>
              <a:rPr lang="en-US" altLang="ja-JP" sz="1400" b="1" dirty="0" smtClean="0">
                <a:latin typeface="+mn-lt"/>
              </a:rPr>
              <a:t>(W</a:t>
            </a:r>
            <a:r>
              <a:rPr lang="en-US" altLang="ja-JP" sz="1400" b="1" dirty="0" smtClean="0">
                <a:latin typeface="+mn-lt"/>
                <a:cs typeface="Arial" pitchFamily="34" charset="0"/>
              </a:rPr>
              <a:t>HY-WHY ANALYSIS)</a:t>
            </a:r>
            <a:endParaRPr lang="en-US" altLang="ja-JP" sz="12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335995"/>
              </p:ext>
            </p:extLst>
          </p:nvPr>
        </p:nvGraphicFramePr>
        <p:xfrm>
          <a:off x="138752" y="1600201"/>
          <a:ext cx="8090848" cy="3352798"/>
        </p:xfrm>
        <a:graphic>
          <a:graphicData uri="http://schemas.openxmlformats.org/drawingml/2006/table">
            <a:tbl>
              <a:tblPr/>
              <a:tblGrid>
                <a:gridCol w="1788799"/>
                <a:gridCol w="1990120"/>
                <a:gridCol w="2211246"/>
                <a:gridCol w="2100683"/>
              </a:tblGrid>
              <a:tr h="6646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WHY-1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WHY-2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WHY-3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62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solidFill>
                            <a:srgbClr val="0000FF"/>
                          </a:solidFill>
                          <a:latin typeface="+mj-lt"/>
                          <a:cs typeface="Arial" pitchFamily="34" charset="0"/>
                        </a:rPr>
                        <a:t>Occurrence</a:t>
                      </a:r>
                      <a:r>
                        <a:rPr lang="en-IN" sz="1400" b="1" baseline="0" dirty="0" smtClean="0">
                          <a:solidFill>
                            <a:srgbClr val="0000FF"/>
                          </a:solidFill>
                          <a:latin typeface="+mj-lt"/>
                          <a:cs typeface="Arial" pitchFamily="34" charset="0"/>
                        </a:rPr>
                        <a:t> Side</a:t>
                      </a:r>
                      <a:endParaRPr lang="en-IN" sz="1400" b="1" dirty="0">
                        <a:solidFill>
                          <a:srgbClr val="0000FF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Crack observed in K0LA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Outer Tube</a:t>
                      </a:r>
                      <a:endParaRPr lang="en-US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Catching on part</a:t>
                      </a: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rgbClr val="0000FF"/>
                          </a:solidFill>
                        </a:rPr>
                        <a:t>Centre</a:t>
                      </a:r>
                      <a:r>
                        <a:rPr lang="en-IN" sz="1400" baseline="0" dirty="0" smtClean="0">
                          <a:solidFill>
                            <a:srgbClr val="0000FF"/>
                          </a:solidFill>
                        </a:rPr>
                        <a:t> location -</a:t>
                      </a:r>
                      <a:r>
                        <a:rPr lang="en-IN" sz="1400" dirty="0" smtClean="0">
                          <a:solidFill>
                            <a:srgbClr val="0000FF"/>
                          </a:solidFill>
                        </a:rPr>
                        <a:t>Wrong</a:t>
                      </a:r>
                      <a:r>
                        <a:rPr lang="en-IN" sz="1400" baseline="0" dirty="0" smtClean="0">
                          <a:solidFill>
                            <a:srgbClr val="0000FF"/>
                          </a:solidFill>
                        </a:rPr>
                        <a:t> inserted chilling pipe</a:t>
                      </a:r>
                      <a:endParaRPr lang="en-US" sz="1400" b="0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5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solidFill>
                            <a:srgbClr val="0000FF"/>
                          </a:solidFill>
                          <a:latin typeface="+mj-lt"/>
                          <a:cs typeface="Arial" pitchFamily="34" charset="0"/>
                        </a:rPr>
                        <a:t>Detection</a:t>
                      </a:r>
                      <a:r>
                        <a:rPr lang="en-IN" sz="1400" b="1" baseline="0" dirty="0" smtClean="0">
                          <a:solidFill>
                            <a:srgbClr val="0000FF"/>
                          </a:solidFill>
                          <a:latin typeface="+mj-lt"/>
                          <a:cs typeface="Arial" pitchFamily="34" charset="0"/>
                        </a:rPr>
                        <a:t> side</a:t>
                      </a:r>
                      <a:endParaRPr lang="en-IN" sz="1400" b="1" dirty="0">
                        <a:solidFill>
                          <a:srgbClr val="0000FF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Crack observed in K0LA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Outer Tube</a:t>
                      </a:r>
                      <a:endParaRPr lang="en-US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Not detected in Inspection</a:t>
                      </a: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Oversight</a:t>
                      </a:r>
                    </a:p>
                  </a:txBody>
                  <a:tcPr marL="9143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4864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Font typeface="Arial" pitchFamily="34" charset="0"/>
              <a:buNone/>
              <a:defRPr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ja-JP" altLang="en-US" sz="1400" b="1">
                <a:solidFill>
                  <a:srgbClr val="0000FF"/>
                </a:solidFill>
                <a:latin typeface="+mn-lt"/>
                <a:cs typeface="Arial" pitchFamily="34" charset="0"/>
              </a:rPr>
              <a:t>●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Conclusion: The operator incorrectly placed the chilling pipe in the centre of the die, so the bottom side of the part                      did not cool properly, resulting in a crack. </a:t>
            </a:r>
            <a:endParaRPr lang="en-US" altLang="ja-JP" sz="1200" b="1" dirty="0" smtClean="0">
              <a:latin typeface="+mn-lt"/>
              <a:cs typeface="Arial" pitchFamily="34" charset="0"/>
            </a:endParaRPr>
          </a:p>
          <a:p>
            <a:r>
              <a:rPr lang="en-US" altLang="ja-JP" sz="1200" b="1" dirty="0" smtClean="0">
                <a:latin typeface="+mn-lt"/>
                <a:cs typeface="Arial" pitchFamily="34" charset="0"/>
              </a:rPr>
              <a:t> </a:t>
            </a:r>
            <a:endParaRPr lang="en-US" sz="11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2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1915864"/>
              </p:ext>
            </p:extLst>
          </p:nvPr>
        </p:nvGraphicFramePr>
        <p:xfrm>
          <a:off x="144440" y="1717612"/>
          <a:ext cx="8847159" cy="3821443"/>
        </p:xfrm>
        <a:graphic>
          <a:graphicData uri="http://schemas.openxmlformats.org/drawingml/2006/table">
            <a:tbl>
              <a:tblPr/>
              <a:tblGrid>
                <a:gridCol w="1227160"/>
                <a:gridCol w="5623175"/>
                <a:gridCol w="1009533"/>
                <a:gridCol w="987291"/>
              </a:tblGrid>
              <a:tr h="8476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Cause </a:t>
                      </a:r>
                      <a:endParaRPr kumimoji="0" lang="en-US" altLang="ja-JP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Countermeasure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Tgt. Date</a:t>
                      </a:r>
                      <a:endParaRPr kumimoji="0" lang="en-US" altLang="ja-JP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Status</a:t>
                      </a:r>
                      <a:endParaRPr kumimoji="0" lang="en-US" altLang="ja-JP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63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&lt;Occurrence &gt;</a:t>
                      </a:r>
                      <a:endParaRPr lang="en-US" altLang="ja-JP" sz="1400" b="1" dirty="0" smtClean="0">
                        <a:solidFill>
                          <a:srgbClr val="000000"/>
                        </a:solidFill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IN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IN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IN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Cooling pipe should be on bottom side verify by Supervisor and QA Engineer during every shift.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IN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Chilling pipe location, SOP displayed at concern location.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IN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Awareness Training Provided to Concern Person.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IN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IN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kern="1200" dirty="0" smtClean="0">
                        <a:solidFill>
                          <a:schemeClr val="tx1"/>
                        </a:solidFill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200" dirty="0" smtClean="0">
                          <a:solidFill>
                            <a:schemeClr val="tx1"/>
                          </a:solidFill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15.06.2024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kern="1200" dirty="0" smtClean="0">
                        <a:solidFill>
                          <a:schemeClr val="tx1"/>
                        </a:solidFill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kern="1200" dirty="0" smtClean="0">
                        <a:solidFill>
                          <a:schemeClr val="tx1"/>
                        </a:solidFill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4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&lt;Detection&gt;</a:t>
                      </a:r>
                      <a:endParaRPr lang="en-US" altLang="ja-JP" sz="1400" b="1" dirty="0" smtClean="0">
                        <a:solidFill>
                          <a:srgbClr val="000000"/>
                        </a:solidFill>
                        <a:latin typeface="+mn-lt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Magnification Glass  is Mounted on GDC Q Gate. 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Awareness Training Provided to Concern Person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I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15.06.2024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n-lt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Completed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106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HGP創英角ｺﾞｼｯｸUB"/>
                <a:cs typeface="HGP創英角ｺﾞｼｯｸUB"/>
              </a:rPr>
              <a:t>Countermeasures: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IN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572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ea typeface="HGP創英角ｺﾞｼｯｸUB"/>
                <a:cs typeface="HGP創英角ｺﾞｼｯｸUB"/>
              </a:rPr>
              <a:t>COUNTERMEASURES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45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3825" y="1524000"/>
            <a:ext cx="8915400" cy="482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4210191" y="1524000"/>
            <a:ext cx="0" cy="483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44475" y="5638800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36525" y="1013626"/>
            <a:ext cx="1010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Shop :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GDC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09538" y="1219200"/>
            <a:ext cx="106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Operation :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084141" y="1120700"/>
            <a:ext cx="2846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Date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Implementation:</a:t>
            </a:r>
            <a:r>
              <a:rPr lang="en-US" sz="1400" b="1" dirty="0" smtClean="0">
                <a:solidFill>
                  <a:srgbClr val="0000FF"/>
                </a:solidFill>
                <a:latin typeface="Calibri"/>
              </a:rPr>
              <a:t>15.06.2024</a:t>
            </a:r>
            <a:endParaRPr lang="en-US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6" name="Rectangle 45"/>
          <p:cNvSpPr/>
          <p:nvPr/>
        </p:nvSpPr>
        <p:spPr>
          <a:xfrm>
            <a:off x="10444" y="457697"/>
            <a:ext cx="4028156" cy="402291"/>
          </a:xfrm>
          <a:prstGeom prst="rect">
            <a:avLst/>
          </a:prstGeom>
          <a:noFill/>
          <a:ln w="936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fontAlgn="auto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IMPROVEMENT ACTIONS</a:t>
            </a:r>
            <a:endParaRPr lang="en-IN" sz="2000" b="1" dirty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23825" y="2060848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519968" y="1614796"/>
            <a:ext cx="9652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white"/>
                </a:solidFill>
                <a:latin typeface="+mn-lt"/>
              </a:rPr>
              <a:t>BEFORE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219825" y="1598613"/>
            <a:ext cx="808038" cy="3667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+mn-lt"/>
              </a:rPr>
              <a:t>AFTER</a:t>
            </a:r>
          </a:p>
        </p:txBody>
      </p:sp>
      <p:pic>
        <p:nvPicPr>
          <p:cNvPr id="18" name="Picture 17" descr="WhatsApp Image 2024-06-27 at 3.10.55 PM (2).jpeg"/>
          <p:cNvPicPr>
            <a:picLocks noChangeAspect="1"/>
          </p:cNvPicPr>
          <p:nvPr/>
        </p:nvPicPr>
        <p:blipFill>
          <a:blip r:embed="rId3"/>
          <a:srcRect l="5556" t="13333" b="12222"/>
          <a:stretch>
            <a:fillRect/>
          </a:stretch>
        </p:blipFill>
        <p:spPr>
          <a:xfrm>
            <a:off x="4800600" y="2133600"/>
            <a:ext cx="3581400" cy="3352800"/>
          </a:xfrm>
          <a:prstGeom prst="rect">
            <a:avLst/>
          </a:prstGeom>
        </p:spPr>
      </p:pic>
      <p:pic>
        <p:nvPicPr>
          <p:cNvPr id="21" name="Picture 20" descr="WhatsApp Image 2024-06-27 at 3.10.55 PM (3).jpeg"/>
          <p:cNvPicPr>
            <a:picLocks noChangeAspect="1"/>
          </p:cNvPicPr>
          <p:nvPr/>
        </p:nvPicPr>
        <p:blipFill>
          <a:blip r:embed="rId4"/>
          <a:srcRect l="27160" t="18889" b="40000"/>
          <a:stretch>
            <a:fillRect/>
          </a:stretch>
        </p:blipFill>
        <p:spPr>
          <a:xfrm>
            <a:off x="381000" y="2209800"/>
            <a:ext cx="3581400" cy="3124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" y="5715000"/>
            <a:ext cx="3352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Chilling pipe inserted to </a:t>
            </a:r>
            <a:r>
              <a:rPr lang="en-US" b="1" dirty="0" smtClean="0">
                <a:solidFill>
                  <a:srgbClr val="FF0000"/>
                </a:solidFill>
              </a:rPr>
              <a:t>middle side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0" y="5715000"/>
            <a:ext cx="3352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Chilling pipe inserted to </a:t>
            </a:r>
            <a:r>
              <a:rPr lang="en-US" b="1" dirty="0" smtClean="0">
                <a:solidFill>
                  <a:srgbClr val="00B050"/>
                </a:solidFill>
              </a:rPr>
              <a:t>bottom side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50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543</Words>
  <Application>Microsoft Office PowerPoint</Application>
  <PresentationFormat>On-screen Show (4:3)</PresentationFormat>
  <Paragraphs>166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Casting Crack Issue of K0LA COUNTERMEASURE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gayake</cp:lastModifiedBy>
  <cp:revision>780</cp:revision>
  <cp:lastPrinted>2018-02-10T12:20:32Z</cp:lastPrinted>
  <dcterms:created xsi:type="dcterms:W3CDTF">2013-06-15T06:58:35Z</dcterms:created>
  <dcterms:modified xsi:type="dcterms:W3CDTF">2024-07-30T10:21:42Z</dcterms:modified>
</cp:coreProperties>
</file>